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113"/>
  </p:notesMasterIdLst>
  <p:handoutMasterIdLst>
    <p:handoutMasterId r:id="rId114"/>
  </p:handoutMasterIdLst>
  <p:sldIdLst>
    <p:sldId id="277" r:id="rId5"/>
    <p:sldId id="788" r:id="rId6"/>
    <p:sldId id="789" r:id="rId7"/>
    <p:sldId id="346" r:id="rId8"/>
    <p:sldId id="745" r:id="rId9"/>
    <p:sldId id="744" r:id="rId10"/>
    <p:sldId id="747" r:id="rId11"/>
    <p:sldId id="746" r:id="rId12"/>
    <p:sldId id="568" r:id="rId13"/>
    <p:sldId id="486" r:id="rId14"/>
    <p:sldId id="314" r:id="rId15"/>
    <p:sldId id="315" r:id="rId16"/>
    <p:sldId id="316" r:id="rId17"/>
    <p:sldId id="325" r:id="rId18"/>
    <p:sldId id="318" r:id="rId19"/>
    <p:sldId id="2141411323" r:id="rId20"/>
    <p:sldId id="2141411341" r:id="rId21"/>
    <p:sldId id="2141411324" r:id="rId22"/>
    <p:sldId id="2141411342" r:id="rId23"/>
    <p:sldId id="300" r:id="rId24"/>
    <p:sldId id="743" r:id="rId25"/>
    <p:sldId id="2141411354" r:id="rId26"/>
    <p:sldId id="2141411358" r:id="rId27"/>
    <p:sldId id="507" r:id="rId28"/>
    <p:sldId id="774" r:id="rId29"/>
    <p:sldId id="487" r:id="rId30"/>
    <p:sldId id="764" r:id="rId31"/>
    <p:sldId id="818" r:id="rId32"/>
    <p:sldId id="749" r:id="rId33"/>
    <p:sldId id="762" r:id="rId34"/>
    <p:sldId id="813" r:id="rId35"/>
    <p:sldId id="814" r:id="rId36"/>
    <p:sldId id="763" r:id="rId37"/>
    <p:sldId id="491" r:id="rId38"/>
    <p:sldId id="817" r:id="rId39"/>
    <p:sldId id="496" r:id="rId40"/>
    <p:sldId id="765" r:id="rId41"/>
    <p:sldId id="767" r:id="rId42"/>
    <p:sldId id="766" r:id="rId43"/>
    <p:sldId id="2141411345" r:id="rId44"/>
    <p:sldId id="768" r:id="rId45"/>
    <p:sldId id="492" r:id="rId46"/>
    <p:sldId id="815" r:id="rId47"/>
    <p:sldId id="770" r:id="rId48"/>
    <p:sldId id="771" r:id="rId49"/>
    <p:sldId id="476" r:id="rId50"/>
    <p:sldId id="481" r:id="rId51"/>
    <p:sldId id="385" r:id="rId52"/>
    <p:sldId id="671" r:id="rId53"/>
    <p:sldId id="575" r:id="rId54"/>
    <p:sldId id="772" r:id="rId55"/>
    <p:sldId id="754" r:id="rId56"/>
    <p:sldId id="773" r:id="rId57"/>
    <p:sldId id="2141411346" r:id="rId58"/>
    <p:sldId id="2141411347" r:id="rId59"/>
    <p:sldId id="428" r:id="rId60"/>
    <p:sldId id="430" r:id="rId61"/>
    <p:sldId id="409" r:id="rId62"/>
    <p:sldId id="769" r:id="rId63"/>
    <p:sldId id="2141411322" r:id="rId64"/>
    <p:sldId id="777" r:id="rId65"/>
    <p:sldId id="2141411344" r:id="rId66"/>
    <p:sldId id="503" r:id="rId67"/>
    <p:sldId id="778" r:id="rId68"/>
    <p:sldId id="434" r:id="rId69"/>
    <p:sldId id="780" r:id="rId70"/>
    <p:sldId id="653" r:id="rId71"/>
    <p:sldId id="2141411343" r:id="rId72"/>
    <p:sldId id="493" r:id="rId73"/>
    <p:sldId id="489" r:id="rId74"/>
    <p:sldId id="488" r:id="rId75"/>
    <p:sldId id="497" r:id="rId76"/>
    <p:sldId id="781" r:id="rId77"/>
    <p:sldId id="751" r:id="rId78"/>
    <p:sldId id="415" r:id="rId79"/>
    <p:sldId id="819" r:id="rId80"/>
    <p:sldId id="495" r:id="rId81"/>
    <p:sldId id="494" r:id="rId82"/>
    <p:sldId id="504" r:id="rId83"/>
    <p:sldId id="566" r:id="rId84"/>
    <p:sldId id="821" r:id="rId85"/>
    <p:sldId id="820" r:id="rId86"/>
    <p:sldId id="829" r:id="rId87"/>
    <p:sldId id="719" r:id="rId88"/>
    <p:sldId id="502" r:id="rId89"/>
    <p:sldId id="501" r:id="rId90"/>
    <p:sldId id="500" r:id="rId91"/>
    <p:sldId id="499" r:id="rId92"/>
    <p:sldId id="505" r:id="rId93"/>
    <p:sldId id="783" r:id="rId94"/>
    <p:sldId id="802" r:id="rId95"/>
    <p:sldId id="803" r:id="rId96"/>
    <p:sldId id="805" r:id="rId97"/>
    <p:sldId id="824" r:id="rId98"/>
    <p:sldId id="825" r:id="rId99"/>
    <p:sldId id="806" r:id="rId100"/>
    <p:sldId id="808" r:id="rId101"/>
    <p:sldId id="2141411359" r:id="rId102"/>
    <p:sldId id="810" r:id="rId103"/>
    <p:sldId id="811" r:id="rId104"/>
    <p:sldId id="718" r:id="rId105"/>
    <p:sldId id="812" r:id="rId106"/>
    <p:sldId id="786" r:id="rId107"/>
    <p:sldId id="800" r:id="rId108"/>
    <p:sldId id="801" r:id="rId109"/>
    <p:sldId id="804" r:id="rId110"/>
    <p:sldId id="822" r:id="rId111"/>
    <p:sldId id="273" r:id="rId1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041FE8-B2FF-6008-DCA2-825155162E74}" name="Atteberry, Ashley J" initials="AA" userId="S::jd5846me@minnstate.edu::27b53c79-d365-4699-bd6f-fd059fefd45c" providerId="AD"/>
  <p188:author id="{A36D00F2-D055-003A-CBA0-D4E59BCE5D3F}" name="Sincleair Usher, Maegen A" initials="SA" userId="S::xn7137ve@minnstate.edu::568ef506-e085-4cac-952a-587f84d4a04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C4C02"/>
    <a:srgbClr val="000000"/>
    <a:srgbClr val="990000"/>
    <a:srgbClr val="008042"/>
    <a:srgbClr val="006CB7"/>
    <a:srgbClr val="62BB46"/>
    <a:srgbClr val="BB16A3"/>
    <a:srgbClr val="FDDA25"/>
    <a:srgbClr val="0095DA"/>
    <a:srgbClr val="9E97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F2AADF-D00C-CC44-B055-25C738D7379B}" v="1" dt="2025-08-11T17:29:28.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86"/>
    <p:restoredTop sz="94686"/>
  </p:normalViewPr>
  <p:slideViewPr>
    <p:cSldViewPr snapToGrid="0">
      <p:cViewPr varScale="1">
        <p:scale>
          <a:sx n="129" d="100"/>
          <a:sy n="129" d="100"/>
        </p:scale>
        <p:origin x="1680" y="19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theme" Target="theme/theme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notesMaster" Target="notesMasters/notesMaster1.xml"/><Relationship Id="rId118" Type="http://schemas.openxmlformats.org/officeDocument/2006/relationships/tableStyles" Target="tableStyle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handoutMaster" Target="handoutMasters/handoutMaster1.xml"/><Relationship Id="rId119"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microsoft.com/office/2018/10/relationships/authors" Target="author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6EF40D-3360-4795-AFE0-577F0166C78B}"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18F4C610-B4F0-42B6-AE23-20CB123F0D58}">
      <dgm:prSet phldrT="[Text]" custT="1"/>
      <dgm:spPr/>
      <dgm:t>
        <a:bodyPr/>
        <a:lstStyle/>
        <a:p>
          <a:r>
            <a:rPr lang="en-US" sz="1600"/>
            <a:t>Complaint to Designated Officer</a:t>
          </a:r>
        </a:p>
      </dgm:t>
    </dgm:pt>
    <dgm:pt modelId="{58B2D570-D3D6-49D8-B69B-679FE0855444}" type="parTrans" cxnId="{239A1B1A-3780-4D8E-9B8B-4018288A3C2B}">
      <dgm:prSet/>
      <dgm:spPr/>
      <dgm:t>
        <a:bodyPr/>
        <a:lstStyle/>
        <a:p>
          <a:endParaRPr lang="en-US" sz="1600"/>
        </a:p>
      </dgm:t>
    </dgm:pt>
    <dgm:pt modelId="{B6E4DE1E-3EDF-41B3-9F89-A508E1E3C9A8}" type="sibTrans" cxnId="{239A1B1A-3780-4D8E-9B8B-4018288A3C2B}">
      <dgm:prSet custT="1"/>
      <dgm:spPr/>
      <dgm:t>
        <a:bodyPr/>
        <a:lstStyle/>
        <a:p>
          <a:endParaRPr lang="en-US" sz="1600"/>
        </a:p>
      </dgm:t>
    </dgm:pt>
    <dgm:pt modelId="{AC28CE3D-B7AF-44E9-A23D-5BE68B6B3A09}">
      <dgm:prSet phldrT="[Text]" custT="1"/>
      <dgm:spPr/>
      <dgm:t>
        <a:bodyPr/>
        <a:lstStyle/>
        <a:p>
          <a:r>
            <a:rPr lang="en-US" sz="1600"/>
            <a:t>Resolution path</a:t>
          </a:r>
        </a:p>
      </dgm:t>
    </dgm:pt>
    <dgm:pt modelId="{AC929235-E2F5-486E-B556-668C84F73BC1}" type="parTrans" cxnId="{8D820B37-6091-4F72-9119-4B1128FC8F03}">
      <dgm:prSet/>
      <dgm:spPr/>
      <dgm:t>
        <a:bodyPr/>
        <a:lstStyle/>
        <a:p>
          <a:endParaRPr lang="en-US" sz="1600"/>
        </a:p>
      </dgm:t>
    </dgm:pt>
    <dgm:pt modelId="{A4248225-27E0-45A1-B031-17FD7CDD34F6}" type="sibTrans" cxnId="{8D820B37-6091-4F72-9119-4B1128FC8F03}">
      <dgm:prSet custT="1"/>
      <dgm:spPr/>
      <dgm:t>
        <a:bodyPr/>
        <a:lstStyle/>
        <a:p>
          <a:endParaRPr lang="en-US" sz="1600"/>
        </a:p>
      </dgm:t>
    </dgm:pt>
    <dgm:pt modelId="{563E245D-D319-46A9-8000-F2C3F2AE8F57}">
      <dgm:prSet phldrT="[Text]" custT="1"/>
      <dgm:spPr/>
      <dgm:t>
        <a:bodyPr/>
        <a:lstStyle/>
        <a:p>
          <a:r>
            <a:rPr lang="en-US" sz="1600"/>
            <a:t>Investigation</a:t>
          </a:r>
        </a:p>
      </dgm:t>
    </dgm:pt>
    <dgm:pt modelId="{D1FB8EFF-54DE-42A6-BDA9-D350ECA25B64}" type="parTrans" cxnId="{AF486C6C-5CB8-4566-B6C5-686A5EA7D0DB}">
      <dgm:prSet/>
      <dgm:spPr/>
      <dgm:t>
        <a:bodyPr/>
        <a:lstStyle/>
        <a:p>
          <a:endParaRPr lang="en-US" sz="1600"/>
        </a:p>
      </dgm:t>
    </dgm:pt>
    <dgm:pt modelId="{8233502D-4A77-4FB6-B523-4BA0046E5C67}" type="sibTrans" cxnId="{AF486C6C-5CB8-4566-B6C5-686A5EA7D0DB}">
      <dgm:prSet custT="1"/>
      <dgm:spPr/>
      <dgm:t>
        <a:bodyPr/>
        <a:lstStyle/>
        <a:p>
          <a:endParaRPr lang="en-US" sz="1600"/>
        </a:p>
      </dgm:t>
    </dgm:pt>
    <dgm:pt modelId="{AD742AB0-5EFA-492F-A17F-C6C85B98BD1B}">
      <dgm:prSet phldrT="[Text]" custT="1"/>
      <dgm:spPr/>
      <dgm:t>
        <a:bodyPr/>
        <a:lstStyle/>
        <a:p>
          <a:r>
            <a:rPr lang="en-US" sz="1600"/>
            <a:t>Write investigation report</a:t>
          </a:r>
        </a:p>
      </dgm:t>
    </dgm:pt>
    <dgm:pt modelId="{9AC2C523-64E3-4E7C-9E98-3A3DC47AF38C}" type="parTrans" cxnId="{DFADEDFD-82EA-4C75-894B-959EA722CCB9}">
      <dgm:prSet/>
      <dgm:spPr/>
      <dgm:t>
        <a:bodyPr/>
        <a:lstStyle/>
        <a:p>
          <a:endParaRPr lang="en-US" sz="1600"/>
        </a:p>
      </dgm:t>
    </dgm:pt>
    <dgm:pt modelId="{292686BF-D916-4D15-8237-D1A7FBA4F102}" type="sibTrans" cxnId="{DFADEDFD-82EA-4C75-894B-959EA722CCB9}">
      <dgm:prSet/>
      <dgm:spPr/>
      <dgm:t>
        <a:bodyPr/>
        <a:lstStyle/>
        <a:p>
          <a:endParaRPr lang="en-US" sz="1600"/>
        </a:p>
      </dgm:t>
    </dgm:pt>
    <dgm:pt modelId="{1211FB87-64F5-43E3-9F01-37773565CE7F}">
      <dgm:prSet phldrT="[Text]" custT="1"/>
      <dgm:spPr/>
      <dgm:t>
        <a:bodyPr/>
        <a:lstStyle/>
        <a:p>
          <a:r>
            <a:rPr lang="en-US" sz="1600"/>
            <a:t>Designated Officer reviews Report</a:t>
          </a:r>
        </a:p>
      </dgm:t>
    </dgm:pt>
    <dgm:pt modelId="{A9710BB1-E2D4-4C14-A0DB-D78738A3B10C}" type="parTrans" cxnId="{5BB4E849-7960-4B92-A494-D8A1FD311F40}">
      <dgm:prSet/>
      <dgm:spPr/>
      <dgm:t>
        <a:bodyPr/>
        <a:lstStyle/>
        <a:p>
          <a:endParaRPr lang="en-US" sz="1600"/>
        </a:p>
      </dgm:t>
    </dgm:pt>
    <dgm:pt modelId="{A0D86253-4C59-406D-BD92-A16DB32892F0}" type="sibTrans" cxnId="{5BB4E849-7960-4B92-A494-D8A1FD311F40}">
      <dgm:prSet/>
      <dgm:spPr/>
      <dgm:t>
        <a:bodyPr/>
        <a:lstStyle/>
        <a:p>
          <a:endParaRPr lang="en-US" sz="1600"/>
        </a:p>
      </dgm:t>
    </dgm:pt>
    <dgm:pt modelId="{95607A60-EE21-471C-BF19-D44AF42E2137}">
      <dgm:prSet phldrT="[Text]" custT="1"/>
      <dgm:spPr/>
      <dgm:t>
        <a:bodyPr/>
        <a:lstStyle/>
        <a:p>
          <a:r>
            <a:rPr lang="en-US" sz="1600"/>
            <a:t>Decision</a:t>
          </a:r>
        </a:p>
      </dgm:t>
    </dgm:pt>
    <dgm:pt modelId="{0F04FE90-B36B-40F3-938F-E2D9B850B6E2}" type="parTrans" cxnId="{55FE2027-3285-4837-BC93-40D1421662AA}">
      <dgm:prSet/>
      <dgm:spPr/>
      <dgm:t>
        <a:bodyPr/>
        <a:lstStyle/>
        <a:p>
          <a:endParaRPr lang="en-US" sz="1600"/>
        </a:p>
      </dgm:t>
    </dgm:pt>
    <dgm:pt modelId="{879E08CE-0A77-4328-A835-22769AB40C07}" type="sibTrans" cxnId="{55FE2027-3285-4837-BC93-40D1421662AA}">
      <dgm:prSet custT="1"/>
      <dgm:spPr/>
      <dgm:t>
        <a:bodyPr/>
        <a:lstStyle/>
        <a:p>
          <a:endParaRPr lang="en-US" sz="1600"/>
        </a:p>
      </dgm:t>
    </dgm:pt>
    <dgm:pt modelId="{2AEB2EBE-49C5-4571-8EFA-2CAE73F22394}">
      <dgm:prSet phldrT="[Text]" custT="1"/>
      <dgm:spPr/>
      <dgm:t>
        <a:bodyPr/>
        <a:lstStyle/>
        <a:p>
          <a:r>
            <a:rPr lang="en-US" sz="1600"/>
            <a:t>Appointed investigator</a:t>
          </a:r>
        </a:p>
      </dgm:t>
    </dgm:pt>
    <dgm:pt modelId="{934AAE05-A2B5-412B-91F4-D05148C349A2}" type="parTrans" cxnId="{803C0383-10B1-4375-A389-796488304BB1}">
      <dgm:prSet/>
      <dgm:spPr/>
      <dgm:t>
        <a:bodyPr/>
        <a:lstStyle/>
        <a:p>
          <a:endParaRPr lang="en-US" sz="1600"/>
        </a:p>
      </dgm:t>
    </dgm:pt>
    <dgm:pt modelId="{5807DEDB-27A6-4D81-AF38-8A53987E5B73}" type="sibTrans" cxnId="{803C0383-10B1-4375-A389-796488304BB1}">
      <dgm:prSet/>
      <dgm:spPr/>
      <dgm:t>
        <a:bodyPr/>
        <a:lstStyle/>
        <a:p>
          <a:endParaRPr lang="en-US" sz="1600"/>
        </a:p>
      </dgm:t>
    </dgm:pt>
    <dgm:pt modelId="{6946F978-C2AF-4E58-BE94-46AF43C29B74}">
      <dgm:prSet phldrT="[Text]" custT="1"/>
      <dgm:spPr/>
      <dgm:t>
        <a:bodyPr/>
        <a:lstStyle/>
        <a:p>
          <a:r>
            <a:rPr lang="en-US" sz="1600"/>
            <a:t>Report goes to OGC &amp; DM</a:t>
          </a:r>
        </a:p>
      </dgm:t>
    </dgm:pt>
    <dgm:pt modelId="{B0EC9720-C5A2-4AD9-A5FD-8E5DE7C932F7}" type="parTrans" cxnId="{0D099503-19BD-4C2E-BC78-54A1FE9ED3D5}">
      <dgm:prSet/>
      <dgm:spPr/>
      <dgm:t>
        <a:bodyPr/>
        <a:lstStyle/>
        <a:p>
          <a:endParaRPr lang="en-US" sz="1600"/>
        </a:p>
      </dgm:t>
    </dgm:pt>
    <dgm:pt modelId="{52A6590F-B724-4C5D-A56C-357CF07C9F1D}" type="sibTrans" cxnId="{0D099503-19BD-4C2E-BC78-54A1FE9ED3D5}">
      <dgm:prSet/>
      <dgm:spPr/>
      <dgm:t>
        <a:bodyPr/>
        <a:lstStyle/>
        <a:p>
          <a:endParaRPr lang="en-US" sz="1600"/>
        </a:p>
      </dgm:t>
    </dgm:pt>
    <dgm:pt modelId="{65D70D49-40A8-4C04-9D1F-B2319FC2FFE0}">
      <dgm:prSet phldrT="[Text]" custT="1"/>
      <dgm:spPr/>
      <dgm:t>
        <a:bodyPr/>
        <a:lstStyle/>
        <a:p>
          <a:r>
            <a:rPr lang="en-US" sz="1600"/>
            <a:t>DM reviews report</a:t>
          </a:r>
        </a:p>
      </dgm:t>
    </dgm:pt>
    <dgm:pt modelId="{8512E5AC-5B3F-4584-A0DD-E33AAF4713E5}" type="parTrans" cxnId="{5DD7145F-C685-4622-8C60-A695EA0007D8}">
      <dgm:prSet/>
      <dgm:spPr/>
      <dgm:t>
        <a:bodyPr/>
        <a:lstStyle/>
        <a:p>
          <a:endParaRPr lang="en-US" sz="1600"/>
        </a:p>
      </dgm:t>
    </dgm:pt>
    <dgm:pt modelId="{C1507FB1-9AA0-4F59-8ED4-F7C8AE6D1CE7}" type="sibTrans" cxnId="{5DD7145F-C685-4622-8C60-A695EA0007D8}">
      <dgm:prSet/>
      <dgm:spPr/>
      <dgm:t>
        <a:bodyPr/>
        <a:lstStyle/>
        <a:p>
          <a:endParaRPr lang="en-US" sz="1600"/>
        </a:p>
      </dgm:t>
    </dgm:pt>
    <dgm:pt modelId="{6CB342A8-2C55-42AE-AFC6-2ED4DE98EB8A}">
      <dgm:prSet phldrT="[Text]" custT="1"/>
      <dgm:spPr/>
      <dgm:t>
        <a:bodyPr/>
        <a:lstStyle/>
        <a:p>
          <a:r>
            <a:rPr lang="en-US" sz="1600"/>
            <a:t>DM provides draft letters to OGC; consults re findings</a:t>
          </a:r>
        </a:p>
      </dgm:t>
    </dgm:pt>
    <dgm:pt modelId="{5461881D-B4BB-42E6-8994-2B7AF2A9D749}" type="parTrans" cxnId="{DAFEA97C-ED89-42A7-8375-AE2B899B85B7}">
      <dgm:prSet/>
      <dgm:spPr/>
      <dgm:t>
        <a:bodyPr/>
        <a:lstStyle/>
        <a:p>
          <a:endParaRPr lang="en-US" sz="1600"/>
        </a:p>
      </dgm:t>
    </dgm:pt>
    <dgm:pt modelId="{3CFA43A5-1CA1-4BBD-8BD5-F6412DED4A87}" type="sibTrans" cxnId="{DAFEA97C-ED89-42A7-8375-AE2B899B85B7}">
      <dgm:prSet/>
      <dgm:spPr/>
      <dgm:t>
        <a:bodyPr/>
        <a:lstStyle/>
        <a:p>
          <a:endParaRPr lang="en-US" sz="1600"/>
        </a:p>
      </dgm:t>
    </dgm:pt>
    <dgm:pt modelId="{1F0DEEFC-EEAA-4ECE-B56C-DFE6D2F6DC4A}">
      <dgm:prSet phldrT="[Text]" custT="1"/>
      <dgm:spPr/>
      <dgm:t>
        <a:bodyPr/>
        <a:lstStyle/>
        <a:p>
          <a:r>
            <a:rPr lang="en-US" sz="1600"/>
            <a:t>DM authors &amp; sends decision letters</a:t>
          </a:r>
        </a:p>
      </dgm:t>
    </dgm:pt>
    <dgm:pt modelId="{FD83A51A-A1A0-4EA2-A51D-EC67760D8564}" type="parTrans" cxnId="{7B981F9D-4222-4170-9F7A-78B8431A2AEF}">
      <dgm:prSet/>
      <dgm:spPr/>
      <dgm:t>
        <a:bodyPr/>
        <a:lstStyle/>
        <a:p>
          <a:endParaRPr lang="en-US" sz="1600"/>
        </a:p>
      </dgm:t>
    </dgm:pt>
    <dgm:pt modelId="{32534DF5-CC2A-4C44-B50A-D75CBA7860BE}" type="sibTrans" cxnId="{7B981F9D-4222-4170-9F7A-78B8431A2AEF}">
      <dgm:prSet/>
      <dgm:spPr/>
      <dgm:t>
        <a:bodyPr/>
        <a:lstStyle/>
        <a:p>
          <a:endParaRPr lang="en-US" sz="1600"/>
        </a:p>
      </dgm:t>
    </dgm:pt>
    <dgm:pt modelId="{9A12F869-ED15-4286-A755-F44E85BE6D6C}">
      <dgm:prSet phldrT="[Text]" custT="1"/>
      <dgm:spPr/>
      <dgm:t>
        <a:bodyPr/>
        <a:lstStyle/>
        <a:p>
          <a:r>
            <a:rPr lang="en-US" sz="1600"/>
            <a:t>Refer</a:t>
          </a:r>
        </a:p>
      </dgm:t>
    </dgm:pt>
    <dgm:pt modelId="{E9F56068-59F6-4E51-8D83-3DBF04EDCB22}" type="parTrans" cxnId="{CFF5A163-BAB5-4ACD-970F-D5C83905B8BC}">
      <dgm:prSet/>
      <dgm:spPr/>
      <dgm:t>
        <a:bodyPr/>
        <a:lstStyle/>
        <a:p>
          <a:endParaRPr lang="en-US" sz="1600"/>
        </a:p>
      </dgm:t>
    </dgm:pt>
    <dgm:pt modelId="{E24A7EF3-B017-458F-8CCE-39E4C839C963}" type="sibTrans" cxnId="{CFF5A163-BAB5-4ACD-970F-D5C83905B8BC}">
      <dgm:prSet/>
      <dgm:spPr/>
      <dgm:t>
        <a:bodyPr/>
        <a:lstStyle/>
        <a:p>
          <a:endParaRPr lang="en-US" sz="1600"/>
        </a:p>
      </dgm:t>
    </dgm:pt>
    <dgm:pt modelId="{F9A31D47-5280-428E-A2DA-DCD67A015F10}">
      <dgm:prSet phldrT="[Text]" custT="1"/>
      <dgm:spPr/>
      <dgm:t>
        <a:bodyPr/>
        <a:lstStyle/>
        <a:p>
          <a:r>
            <a:rPr lang="en-US" sz="1600"/>
            <a:t>Informal</a:t>
          </a:r>
        </a:p>
      </dgm:t>
    </dgm:pt>
    <dgm:pt modelId="{1DA5E7BF-A183-4142-8C82-2DFB452AEF7D}" type="parTrans" cxnId="{DF598345-E93F-4E68-BDF2-3E4E868B5985}">
      <dgm:prSet/>
      <dgm:spPr/>
      <dgm:t>
        <a:bodyPr/>
        <a:lstStyle/>
        <a:p>
          <a:endParaRPr lang="en-US" sz="1600"/>
        </a:p>
      </dgm:t>
    </dgm:pt>
    <dgm:pt modelId="{07C71FEE-C1D0-4B03-8B56-D8B35C966F9C}" type="sibTrans" cxnId="{DF598345-E93F-4E68-BDF2-3E4E868B5985}">
      <dgm:prSet/>
      <dgm:spPr/>
      <dgm:t>
        <a:bodyPr/>
        <a:lstStyle/>
        <a:p>
          <a:endParaRPr lang="en-US" sz="1600"/>
        </a:p>
      </dgm:t>
    </dgm:pt>
    <dgm:pt modelId="{27A43B06-DA70-40BE-9860-B418A754969D}">
      <dgm:prSet phldrT="[Text]" custT="1"/>
      <dgm:spPr/>
      <dgm:t>
        <a:bodyPr/>
        <a:lstStyle/>
        <a:p>
          <a:r>
            <a:rPr lang="en-US" sz="1600"/>
            <a:t>Formal: investigation</a:t>
          </a:r>
        </a:p>
      </dgm:t>
    </dgm:pt>
    <dgm:pt modelId="{8AEDDADD-0CD0-4F24-BB26-76EE2BDB0E0E}" type="parTrans" cxnId="{EAA97FFC-0126-4C1C-9B57-959BC4E7EE2B}">
      <dgm:prSet/>
      <dgm:spPr/>
      <dgm:t>
        <a:bodyPr/>
        <a:lstStyle/>
        <a:p>
          <a:endParaRPr lang="en-US" sz="1600"/>
        </a:p>
      </dgm:t>
    </dgm:pt>
    <dgm:pt modelId="{6AC2FD1B-49A3-4056-8C3D-0273228D0F21}" type="sibTrans" cxnId="{EAA97FFC-0126-4C1C-9B57-959BC4E7EE2B}">
      <dgm:prSet/>
      <dgm:spPr/>
      <dgm:t>
        <a:bodyPr/>
        <a:lstStyle/>
        <a:p>
          <a:endParaRPr lang="en-US" sz="1600"/>
        </a:p>
      </dgm:t>
    </dgm:pt>
    <dgm:pt modelId="{864A195D-2CC7-4E64-8D53-F8A290205EF6}">
      <dgm:prSet phldrT="[Text]" custT="1"/>
      <dgm:spPr/>
      <dgm:t>
        <a:bodyPr/>
        <a:lstStyle/>
        <a:p>
          <a:r>
            <a:rPr lang="en-US" sz="1600"/>
            <a:t>Appeal</a:t>
          </a:r>
        </a:p>
      </dgm:t>
    </dgm:pt>
    <dgm:pt modelId="{17E92B56-45D1-4DC2-B532-F93B2B54FE3F}" type="parTrans" cxnId="{52CC9CE9-1A82-419B-839D-B7B3333A0545}">
      <dgm:prSet/>
      <dgm:spPr/>
      <dgm:t>
        <a:bodyPr/>
        <a:lstStyle/>
        <a:p>
          <a:endParaRPr lang="en-US" sz="1600"/>
        </a:p>
      </dgm:t>
    </dgm:pt>
    <dgm:pt modelId="{F9EC5815-57F9-4F3C-9E03-A2906003C30B}" type="sibTrans" cxnId="{52CC9CE9-1A82-419B-839D-B7B3333A0545}">
      <dgm:prSet custT="1"/>
      <dgm:spPr/>
      <dgm:t>
        <a:bodyPr/>
        <a:lstStyle/>
        <a:p>
          <a:endParaRPr lang="en-US" sz="1600"/>
        </a:p>
      </dgm:t>
    </dgm:pt>
    <dgm:pt modelId="{2534D565-49B1-4007-AC27-C1FA99C6C9C6}">
      <dgm:prSet phldrT="[Text]" custT="1"/>
      <dgm:spPr/>
      <dgm:t>
        <a:bodyPr/>
        <a:lstStyle/>
        <a:p>
          <a:r>
            <a:rPr lang="en-US" sz="1600"/>
            <a:t>For both complainant and respondent</a:t>
          </a:r>
        </a:p>
      </dgm:t>
    </dgm:pt>
    <dgm:pt modelId="{ACBF0499-40CA-46FA-8943-43B0AA9AA1D2}" type="parTrans" cxnId="{2725D82F-72F3-44A7-A276-27872E445E2B}">
      <dgm:prSet/>
      <dgm:spPr/>
      <dgm:t>
        <a:bodyPr/>
        <a:lstStyle/>
        <a:p>
          <a:endParaRPr lang="en-US" sz="1600"/>
        </a:p>
      </dgm:t>
    </dgm:pt>
    <dgm:pt modelId="{7D7D320A-FCA8-4062-8C65-569AD9AAA9BF}" type="sibTrans" cxnId="{2725D82F-72F3-44A7-A276-27872E445E2B}">
      <dgm:prSet/>
      <dgm:spPr/>
      <dgm:t>
        <a:bodyPr/>
        <a:lstStyle/>
        <a:p>
          <a:endParaRPr lang="en-US" sz="1600"/>
        </a:p>
      </dgm:t>
    </dgm:pt>
    <dgm:pt modelId="{17A8FC6A-4B12-4949-95E1-68D66B03E4B3}">
      <dgm:prSet phldrT="[Text]" custT="1"/>
      <dgm:spPr/>
      <dgm:t>
        <a:bodyPr/>
        <a:lstStyle/>
        <a:p>
          <a:r>
            <a:rPr lang="en-US" sz="1600"/>
            <a:t>Appeal Decision-maker appointed</a:t>
          </a:r>
        </a:p>
      </dgm:t>
    </dgm:pt>
    <dgm:pt modelId="{1D0328B5-56DE-456F-BD4C-8E22329D994D}" type="parTrans" cxnId="{C737E16B-44BE-4B14-8520-F631A8297203}">
      <dgm:prSet/>
      <dgm:spPr/>
      <dgm:t>
        <a:bodyPr/>
        <a:lstStyle/>
        <a:p>
          <a:endParaRPr lang="en-US" sz="1600"/>
        </a:p>
      </dgm:t>
    </dgm:pt>
    <dgm:pt modelId="{79E17227-F573-4916-9E0C-DFAAF44C8C5B}" type="sibTrans" cxnId="{C737E16B-44BE-4B14-8520-F631A8297203}">
      <dgm:prSet/>
      <dgm:spPr/>
      <dgm:t>
        <a:bodyPr/>
        <a:lstStyle/>
        <a:p>
          <a:endParaRPr lang="en-US" sz="1600"/>
        </a:p>
      </dgm:t>
    </dgm:pt>
    <dgm:pt modelId="{AD6D06FD-3D03-493C-850C-280A1F220E09}">
      <dgm:prSet phldrT="[Text]" custT="1"/>
      <dgm:spPr/>
      <dgm:t>
        <a:bodyPr/>
        <a:lstStyle/>
        <a:p>
          <a:r>
            <a:rPr lang="en-US" sz="1600"/>
            <a:t>Review of appeal submission</a:t>
          </a:r>
        </a:p>
      </dgm:t>
    </dgm:pt>
    <dgm:pt modelId="{6CECF92C-43A9-460F-9891-03CF0CFE2C44}" type="parTrans" cxnId="{FDA47BC4-C0F2-4E3B-9967-A3A6975D5FA9}">
      <dgm:prSet/>
      <dgm:spPr/>
      <dgm:t>
        <a:bodyPr/>
        <a:lstStyle/>
        <a:p>
          <a:endParaRPr lang="en-US" sz="1600"/>
        </a:p>
      </dgm:t>
    </dgm:pt>
    <dgm:pt modelId="{750A1EE0-9425-4339-BBD9-0B9890042FB6}" type="sibTrans" cxnId="{FDA47BC4-C0F2-4E3B-9967-A3A6975D5FA9}">
      <dgm:prSet/>
      <dgm:spPr/>
      <dgm:t>
        <a:bodyPr/>
        <a:lstStyle/>
        <a:p>
          <a:endParaRPr lang="en-US" sz="1600"/>
        </a:p>
      </dgm:t>
    </dgm:pt>
    <dgm:pt modelId="{4AC567CF-D247-4089-9625-246F1C5094C3}">
      <dgm:prSet phldrT="[Text]" custT="1"/>
      <dgm:spPr/>
      <dgm:t>
        <a:bodyPr/>
        <a:lstStyle/>
        <a:p>
          <a:r>
            <a:rPr lang="en-US" sz="1600"/>
            <a:t>Consult with OGC</a:t>
          </a:r>
        </a:p>
      </dgm:t>
    </dgm:pt>
    <dgm:pt modelId="{B7F983DB-3A1F-4645-BE1E-3CF28CA11786}" type="parTrans" cxnId="{BDAC5F2B-C8E0-490D-832E-FF064F823C03}">
      <dgm:prSet/>
      <dgm:spPr/>
      <dgm:t>
        <a:bodyPr/>
        <a:lstStyle/>
        <a:p>
          <a:endParaRPr lang="en-US" sz="1600"/>
        </a:p>
      </dgm:t>
    </dgm:pt>
    <dgm:pt modelId="{27C5A158-B5E7-4151-B9F9-8B17CD031F28}" type="sibTrans" cxnId="{BDAC5F2B-C8E0-490D-832E-FF064F823C03}">
      <dgm:prSet/>
      <dgm:spPr/>
      <dgm:t>
        <a:bodyPr/>
        <a:lstStyle/>
        <a:p>
          <a:endParaRPr lang="en-US" sz="1600"/>
        </a:p>
      </dgm:t>
    </dgm:pt>
    <dgm:pt modelId="{CDE4DA2C-826E-4216-9C16-64D26D2B1231}">
      <dgm:prSet phldrT="[Text]" custT="1"/>
      <dgm:spPr/>
      <dgm:t>
        <a:bodyPr/>
        <a:lstStyle/>
        <a:p>
          <a:r>
            <a:rPr lang="en-US" sz="1600"/>
            <a:t>Author &amp; send decision letters</a:t>
          </a:r>
        </a:p>
      </dgm:t>
    </dgm:pt>
    <dgm:pt modelId="{E472544B-14B8-45EB-8435-36B050BD5E5B}" type="parTrans" cxnId="{A06FDDAC-8AAC-4C7F-BDBF-5151EC25BB2D}">
      <dgm:prSet/>
      <dgm:spPr/>
      <dgm:t>
        <a:bodyPr/>
        <a:lstStyle/>
        <a:p>
          <a:endParaRPr lang="en-US" sz="1600"/>
        </a:p>
      </dgm:t>
    </dgm:pt>
    <dgm:pt modelId="{7C2D2EA8-D9CB-43E3-9B16-E403F4D85B0A}" type="sibTrans" cxnId="{A06FDDAC-8AAC-4C7F-BDBF-5151EC25BB2D}">
      <dgm:prSet/>
      <dgm:spPr/>
      <dgm:t>
        <a:bodyPr/>
        <a:lstStyle/>
        <a:p>
          <a:endParaRPr lang="en-US" sz="1600"/>
        </a:p>
      </dgm:t>
    </dgm:pt>
    <dgm:pt modelId="{B5147ED1-6EE3-4FD3-9181-0BADE112B901}">
      <dgm:prSet phldrT="[Text]" custT="1"/>
      <dgm:spPr/>
      <dgm:t>
        <a:bodyPr/>
        <a:lstStyle/>
        <a:p>
          <a:r>
            <a:rPr lang="en-US" sz="1600"/>
            <a:t>Final decision</a:t>
          </a:r>
        </a:p>
      </dgm:t>
    </dgm:pt>
    <dgm:pt modelId="{AA1249FF-0888-4371-A575-6FD16908247C}" type="parTrans" cxnId="{68E6C2DE-C70B-4A8A-9704-043C94CE47AC}">
      <dgm:prSet/>
      <dgm:spPr/>
      <dgm:t>
        <a:bodyPr/>
        <a:lstStyle/>
        <a:p>
          <a:endParaRPr lang="en-US" sz="1600"/>
        </a:p>
      </dgm:t>
    </dgm:pt>
    <dgm:pt modelId="{57401F6A-1545-46D0-AF9E-42F8CF1581CF}" type="sibTrans" cxnId="{68E6C2DE-C70B-4A8A-9704-043C94CE47AC}">
      <dgm:prSet/>
      <dgm:spPr/>
      <dgm:t>
        <a:bodyPr/>
        <a:lstStyle/>
        <a:p>
          <a:endParaRPr lang="en-US" sz="1600"/>
        </a:p>
      </dgm:t>
    </dgm:pt>
    <dgm:pt modelId="{05F44CA2-C1EF-47D6-9EB8-7D028F4EB55E}">
      <dgm:prSet phldrT="[Text]" custT="1"/>
      <dgm:spPr/>
      <dgm:t>
        <a:bodyPr/>
        <a:lstStyle/>
        <a:p>
          <a:r>
            <a:rPr lang="en-US" sz="1600"/>
            <a:t>CBA: Grievance</a:t>
          </a:r>
        </a:p>
      </dgm:t>
    </dgm:pt>
    <dgm:pt modelId="{EF28FE90-A7C6-4D36-A8E5-AD0C73DBA2A5}" type="parTrans" cxnId="{A2059954-C2F4-4753-A6C9-5A5A335B0FC3}">
      <dgm:prSet/>
      <dgm:spPr/>
      <dgm:t>
        <a:bodyPr/>
        <a:lstStyle/>
        <a:p>
          <a:endParaRPr lang="en-US" sz="1600"/>
        </a:p>
      </dgm:t>
    </dgm:pt>
    <dgm:pt modelId="{1F2025E3-5D10-410D-9CD6-91C220874B23}" type="sibTrans" cxnId="{A2059954-C2F4-4753-A6C9-5A5A335B0FC3}">
      <dgm:prSet/>
      <dgm:spPr/>
      <dgm:t>
        <a:bodyPr/>
        <a:lstStyle/>
        <a:p>
          <a:endParaRPr lang="en-US" sz="1600"/>
        </a:p>
      </dgm:t>
    </dgm:pt>
    <dgm:pt modelId="{A976AC9E-CB79-4528-A208-1A0930A892D9}">
      <dgm:prSet phldrT="[Text]" custT="1"/>
      <dgm:spPr/>
      <dgm:t>
        <a:bodyPr/>
        <a:lstStyle/>
        <a:p>
          <a:r>
            <a:rPr lang="en-US" sz="1600"/>
            <a:t>Student: CH 14</a:t>
          </a:r>
        </a:p>
      </dgm:t>
    </dgm:pt>
    <dgm:pt modelId="{964C015F-F054-40FA-98B1-B99C8736331C}" type="parTrans" cxnId="{F0BCE545-DBF4-40C2-BEF0-5E37C9E03E7D}">
      <dgm:prSet/>
      <dgm:spPr/>
      <dgm:t>
        <a:bodyPr/>
        <a:lstStyle/>
        <a:p>
          <a:endParaRPr lang="en-US" sz="1600"/>
        </a:p>
      </dgm:t>
    </dgm:pt>
    <dgm:pt modelId="{0BB73E79-4997-4AA9-874E-D45F00ADF21A}" type="sibTrans" cxnId="{F0BCE545-DBF4-40C2-BEF0-5E37C9E03E7D}">
      <dgm:prSet/>
      <dgm:spPr/>
      <dgm:t>
        <a:bodyPr/>
        <a:lstStyle/>
        <a:p>
          <a:endParaRPr lang="en-US" sz="1600"/>
        </a:p>
      </dgm:t>
    </dgm:pt>
    <dgm:pt modelId="{D011AA3F-4013-4702-9FDF-EBBDBFF9A432}">
      <dgm:prSet phldrT="[Text]" custT="1"/>
      <dgm:spPr/>
      <dgm:t>
        <a:bodyPr/>
        <a:lstStyle/>
        <a:p>
          <a:r>
            <a:rPr lang="en-US" sz="1600"/>
            <a:t>DM= President</a:t>
          </a:r>
        </a:p>
      </dgm:t>
    </dgm:pt>
    <dgm:pt modelId="{8BE53484-3B51-48D4-951B-0AD6F8F2F5AF}" type="parTrans" cxnId="{8E40C16C-B2E0-4675-92C6-FE908C27147C}">
      <dgm:prSet/>
      <dgm:spPr/>
      <dgm:t>
        <a:bodyPr/>
        <a:lstStyle/>
        <a:p>
          <a:endParaRPr lang="en-US" sz="1600"/>
        </a:p>
      </dgm:t>
    </dgm:pt>
    <dgm:pt modelId="{08925D86-A507-4B4A-A394-13666645C76F}" type="sibTrans" cxnId="{8E40C16C-B2E0-4675-92C6-FE908C27147C}">
      <dgm:prSet/>
      <dgm:spPr/>
      <dgm:t>
        <a:bodyPr/>
        <a:lstStyle/>
        <a:p>
          <a:endParaRPr lang="en-US" sz="1600"/>
        </a:p>
      </dgm:t>
    </dgm:pt>
    <dgm:pt modelId="{6E7C1517-95C0-4901-84FC-3223008C28B0}">
      <dgm:prSet phldrT="[Text]" custT="1"/>
      <dgm:spPr/>
      <dgm:t>
        <a:bodyPr/>
        <a:lstStyle/>
        <a:p>
          <a:r>
            <a:rPr lang="en-US" sz="1600"/>
            <a:t>Conduct interviews</a:t>
          </a:r>
        </a:p>
      </dgm:t>
    </dgm:pt>
    <dgm:pt modelId="{D20A40CA-DB79-4CE8-A4DB-A0FAEBCB8255}" type="parTrans" cxnId="{DBA62789-197C-4AA0-85DE-7C3493AF8E19}">
      <dgm:prSet/>
      <dgm:spPr/>
      <dgm:t>
        <a:bodyPr/>
        <a:lstStyle/>
        <a:p>
          <a:endParaRPr lang="en-US"/>
        </a:p>
      </dgm:t>
    </dgm:pt>
    <dgm:pt modelId="{CA998271-2F54-46C6-A512-830B5B6FBECE}" type="sibTrans" cxnId="{DBA62789-197C-4AA0-85DE-7C3493AF8E19}">
      <dgm:prSet/>
      <dgm:spPr/>
      <dgm:t>
        <a:bodyPr/>
        <a:lstStyle/>
        <a:p>
          <a:endParaRPr lang="en-US"/>
        </a:p>
      </dgm:t>
    </dgm:pt>
    <dgm:pt modelId="{180E31AA-5ACE-4B2D-936D-E10AD614BCB7}">
      <dgm:prSet phldrT="[Text]" custT="1"/>
      <dgm:spPr/>
      <dgm:t>
        <a:bodyPr/>
        <a:lstStyle/>
        <a:p>
          <a:r>
            <a:rPr lang="en-US" sz="1600"/>
            <a:t>Gather evidence</a:t>
          </a:r>
        </a:p>
      </dgm:t>
    </dgm:pt>
    <dgm:pt modelId="{9BC385EC-87F2-45CD-9FD3-76CD4CCAFE6F}" type="parTrans" cxnId="{933E343D-BA2C-43D1-9C1D-D38E94A9492C}">
      <dgm:prSet/>
      <dgm:spPr/>
      <dgm:t>
        <a:bodyPr/>
        <a:lstStyle/>
        <a:p>
          <a:endParaRPr lang="en-US"/>
        </a:p>
      </dgm:t>
    </dgm:pt>
    <dgm:pt modelId="{AE7FA09A-3170-43B4-98ED-A341C6ECEEEC}" type="sibTrans" cxnId="{933E343D-BA2C-43D1-9C1D-D38E94A9492C}">
      <dgm:prSet/>
      <dgm:spPr/>
      <dgm:t>
        <a:bodyPr/>
        <a:lstStyle/>
        <a:p>
          <a:endParaRPr lang="en-US"/>
        </a:p>
      </dgm:t>
    </dgm:pt>
    <dgm:pt modelId="{CE428866-F378-4BBE-AC33-4492EF33F75C}" type="pres">
      <dgm:prSet presAssocID="{9A6EF40D-3360-4795-AFE0-577F0166C78B}" presName="Name0" presStyleCnt="0">
        <dgm:presLayoutVars>
          <dgm:dir/>
          <dgm:animLvl val="lvl"/>
          <dgm:resizeHandles val="exact"/>
        </dgm:presLayoutVars>
      </dgm:prSet>
      <dgm:spPr/>
    </dgm:pt>
    <dgm:pt modelId="{52935D68-B362-4432-AC04-2160DAD7BF50}" type="pres">
      <dgm:prSet presAssocID="{18F4C610-B4F0-42B6-AE23-20CB123F0D58}" presName="composite" presStyleCnt="0"/>
      <dgm:spPr/>
    </dgm:pt>
    <dgm:pt modelId="{A93E260A-90AC-4E1E-AE7B-1DCBCF9A7689}" type="pres">
      <dgm:prSet presAssocID="{18F4C610-B4F0-42B6-AE23-20CB123F0D58}" presName="parTx" presStyleLbl="node1" presStyleIdx="0" presStyleCnt="6">
        <dgm:presLayoutVars>
          <dgm:chMax val="0"/>
          <dgm:chPref val="0"/>
          <dgm:bulletEnabled val="1"/>
        </dgm:presLayoutVars>
      </dgm:prSet>
      <dgm:spPr/>
    </dgm:pt>
    <dgm:pt modelId="{18E85279-D7E5-4209-B8CD-3612BA4C5B00}" type="pres">
      <dgm:prSet presAssocID="{18F4C610-B4F0-42B6-AE23-20CB123F0D58}" presName="desTx" presStyleLbl="revTx" presStyleIdx="0" presStyleCnt="5">
        <dgm:presLayoutVars>
          <dgm:bulletEnabled val="1"/>
        </dgm:presLayoutVars>
      </dgm:prSet>
      <dgm:spPr/>
    </dgm:pt>
    <dgm:pt modelId="{299A1ECE-4A87-43DF-A43B-1C72D54CA445}" type="pres">
      <dgm:prSet presAssocID="{B6E4DE1E-3EDF-41B3-9F89-A508E1E3C9A8}" presName="space" presStyleCnt="0"/>
      <dgm:spPr/>
    </dgm:pt>
    <dgm:pt modelId="{4BC664B3-0AC9-436F-9389-14CC48F6AFFC}" type="pres">
      <dgm:prSet presAssocID="{AC28CE3D-B7AF-44E9-A23D-5BE68B6B3A09}" presName="composite" presStyleCnt="0"/>
      <dgm:spPr/>
    </dgm:pt>
    <dgm:pt modelId="{A90FD955-7295-4743-8378-26C42C9BA5A4}" type="pres">
      <dgm:prSet presAssocID="{AC28CE3D-B7AF-44E9-A23D-5BE68B6B3A09}" presName="parTx" presStyleLbl="node1" presStyleIdx="1" presStyleCnt="6">
        <dgm:presLayoutVars>
          <dgm:chMax val="0"/>
          <dgm:chPref val="0"/>
          <dgm:bulletEnabled val="1"/>
        </dgm:presLayoutVars>
      </dgm:prSet>
      <dgm:spPr/>
    </dgm:pt>
    <dgm:pt modelId="{A1C9628C-8C82-4C9F-82E3-41DC51501BF5}" type="pres">
      <dgm:prSet presAssocID="{AC28CE3D-B7AF-44E9-A23D-5BE68B6B3A09}" presName="desTx" presStyleLbl="revTx" presStyleIdx="0" presStyleCnt="5">
        <dgm:presLayoutVars>
          <dgm:bulletEnabled val="1"/>
        </dgm:presLayoutVars>
      </dgm:prSet>
      <dgm:spPr/>
    </dgm:pt>
    <dgm:pt modelId="{714DE5D4-F06F-4282-9089-9334148C4A12}" type="pres">
      <dgm:prSet presAssocID="{A4248225-27E0-45A1-B031-17FD7CDD34F6}" presName="space" presStyleCnt="0"/>
      <dgm:spPr/>
    </dgm:pt>
    <dgm:pt modelId="{B74EAD75-4341-4913-A6A9-43C5F05AD424}" type="pres">
      <dgm:prSet presAssocID="{563E245D-D319-46A9-8000-F2C3F2AE8F57}" presName="composite" presStyleCnt="0"/>
      <dgm:spPr/>
    </dgm:pt>
    <dgm:pt modelId="{903D21F1-FCF6-470C-AB29-7C2B72E126F3}" type="pres">
      <dgm:prSet presAssocID="{563E245D-D319-46A9-8000-F2C3F2AE8F57}" presName="parTx" presStyleLbl="node1" presStyleIdx="2" presStyleCnt="6">
        <dgm:presLayoutVars>
          <dgm:chMax val="0"/>
          <dgm:chPref val="0"/>
          <dgm:bulletEnabled val="1"/>
        </dgm:presLayoutVars>
      </dgm:prSet>
      <dgm:spPr/>
    </dgm:pt>
    <dgm:pt modelId="{0483143E-B1A2-4FB2-936E-F405297690F1}" type="pres">
      <dgm:prSet presAssocID="{563E245D-D319-46A9-8000-F2C3F2AE8F57}" presName="desTx" presStyleLbl="revTx" presStyleIdx="1" presStyleCnt="5">
        <dgm:presLayoutVars>
          <dgm:bulletEnabled val="1"/>
        </dgm:presLayoutVars>
      </dgm:prSet>
      <dgm:spPr/>
    </dgm:pt>
    <dgm:pt modelId="{554DCB9E-D7F9-49D4-8A1F-54F4E7FDFF14}" type="pres">
      <dgm:prSet presAssocID="{8233502D-4A77-4FB6-B523-4BA0046E5C67}" presName="space" presStyleCnt="0"/>
      <dgm:spPr/>
    </dgm:pt>
    <dgm:pt modelId="{E6A37F58-102F-4BDC-9929-EAC52830D883}" type="pres">
      <dgm:prSet presAssocID="{95607A60-EE21-471C-BF19-D44AF42E2137}" presName="composite" presStyleCnt="0"/>
      <dgm:spPr/>
    </dgm:pt>
    <dgm:pt modelId="{0CF7D8C6-AEBA-4CA2-8102-D99C3DBE1383}" type="pres">
      <dgm:prSet presAssocID="{95607A60-EE21-471C-BF19-D44AF42E2137}" presName="parTx" presStyleLbl="node1" presStyleIdx="3" presStyleCnt="6">
        <dgm:presLayoutVars>
          <dgm:chMax val="0"/>
          <dgm:chPref val="0"/>
          <dgm:bulletEnabled val="1"/>
        </dgm:presLayoutVars>
      </dgm:prSet>
      <dgm:spPr/>
    </dgm:pt>
    <dgm:pt modelId="{1E71EA3D-B4A6-4613-8872-27CEAE6473ED}" type="pres">
      <dgm:prSet presAssocID="{95607A60-EE21-471C-BF19-D44AF42E2137}" presName="desTx" presStyleLbl="revTx" presStyleIdx="2" presStyleCnt="5">
        <dgm:presLayoutVars>
          <dgm:bulletEnabled val="1"/>
        </dgm:presLayoutVars>
      </dgm:prSet>
      <dgm:spPr/>
    </dgm:pt>
    <dgm:pt modelId="{5BDFC753-FAE6-4526-B725-8B1D6229FA3C}" type="pres">
      <dgm:prSet presAssocID="{879E08CE-0A77-4328-A835-22769AB40C07}" presName="space" presStyleCnt="0"/>
      <dgm:spPr/>
    </dgm:pt>
    <dgm:pt modelId="{CEBCEDCF-339A-42D5-80FA-0D3AA6018018}" type="pres">
      <dgm:prSet presAssocID="{864A195D-2CC7-4E64-8D53-F8A290205EF6}" presName="composite" presStyleCnt="0"/>
      <dgm:spPr/>
    </dgm:pt>
    <dgm:pt modelId="{F8FD5CB2-BEDC-4BCE-8679-6B5FAA44D8B6}" type="pres">
      <dgm:prSet presAssocID="{864A195D-2CC7-4E64-8D53-F8A290205EF6}" presName="parTx" presStyleLbl="node1" presStyleIdx="4" presStyleCnt="6">
        <dgm:presLayoutVars>
          <dgm:chMax val="0"/>
          <dgm:chPref val="0"/>
          <dgm:bulletEnabled val="1"/>
        </dgm:presLayoutVars>
      </dgm:prSet>
      <dgm:spPr/>
    </dgm:pt>
    <dgm:pt modelId="{5EA1B14C-6EED-40B4-9A7B-5B13070E016D}" type="pres">
      <dgm:prSet presAssocID="{864A195D-2CC7-4E64-8D53-F8A290205EF6}" presName="desTx" presStyleLbl="revTx" presStyleIdx="3" presStyleCnt="5">
        <dgm:presLayoutVars>
          <dgm:bulletEnabled val="1"/>
        </dgm:presLayoutVars>
      </dgm:prSet>
      <dgm:spPr/>
    </dgm:pt>
    <dgm:pt modelId="{31324245-0AA2-4F8B-9C5A-626B8314BC7C}" type="pres">
      <dgm:prSet presAssocID="{F9EC5815-57F9-4F3C-9E03-A2906003C30B}" presName="space" presStyleCnt="0"/>
      <dgm:spPr/>
    </dgm:pt>
    <dgm:pt modelId="{C7CCA245-15E2-4D46-82EC-47463F3657EA}" type="pres">
      <dgm:prSet presAssocID="{B5147ED1-6EE3-4FD3-9181-0BADE112B901}" presName="composite" presStyleCnt="0"/>
      <dgm:spPr/>
    </dgm:pt>
    <dgm:pt modelId="{EEACC131-FBB0-4469-A6E7-72DCEC06960A}" type="pres">
      <dgm:prSet presAssocID="{B5147ED1-6EE3-4FD3-9181-0BADE112B901}" presName="parTx" presStyleLbl="node1" presStyleIdx="5" presStyleCnt="6">
        <dgm:presLayoutVars>
          <dgm:chMax val="0"/>
          <dgm:chPref val="0"/>
          <dgm:bulletEnabled val="1"/>
        </dgm:presLayoutVars>
      </dgm:prSet>
      <dgm:spPr/>
    </dgm:pt>
    <dgm:pt modelId="{F4657460-39FB-472B-97BD-C5F717922704}" type="pres">
      <dgm:prSet presAssocID="{B5147ED1-6EE3-4FD3-9181-0BADE112B901}" presName="desTx" presStyleLbl="revTx" presStyleIdx="4" presStyleCnt="5">
        <dgm:presLayoutVars>
          <dgm:bulletEnabled val="1"/>
        </dgm:presLayoutVars>
      </dgm:prSet>
      <dgm:spPr/>
    </dgm:pt>
  </dgm:ptLst>
  <dgm:cxnLst>
    <dgm:cxn modelId="{D8B63D01-B595-44E4-98A2-0A07E5516157}" type="presOf" srcId="{B5147ED1-6EE3-4FD3-9181-0BADE112B901}" destId="{EEACC131-FBB0-4469-A6E7-72DCEC06960A}" srcOrd="0" destOrd="0" presId="urn:microsoft.com/office/officeart/2005/8/layout/chevron1"/>
    <dgm:cxn modelId="{0D099503-19BD-4C2E-BC78-54A1FE9ED3D5}" srcId="{95607A60-EE21-471C-BF19-D44AF42E2137}" destId="{6946F978-C2AF-4E58-BE94-46AF43C29B74}" srcOrd="0" destOrd="0" parTransId="{B0EC9720-C5A2-4AD9-A5FD-8E5DE7C932F7}" sibTransId="{52A6590F-B724-4C5D-A56C-357CF07C9F1D}"/>
    <dgm:cxn modelId="{0183C804-2697-47BF-BAE4-2EBD295C97AF}" type="presOf" srcId="{6CB342A8-2C55-42AE-AFC6-2ED4DE98EB8A}" destId="{1E71EA3D-B4A6-4613-8872-27CEAE6473ED}" srcOrd="0" destOrd="2" presId="urn:microsoft.com/office/officeart/2005/8/layout/chevron1"/>
    <dgm:cxn modelId="{021DF707-F243-4497-9C23-39A79A5A428D}" type="presOf" srcId="{563E245D-D319-46A9-8000-F2C3F2AE8F57}" destId="{903D21F1-FCF6-470C-AB29-7C2B72E126F3}" srcOrd="0" destOrd="0" presId="urn:microsoft.com/office/officeart/2005/8/layout/chevron1"/>
    <dgm:cxn modelId="{E8E16814-047B-4E0E-B0AC-CB4C45EC3F64}" type="presOf" srcId="{AD742AB0-5EFA-492F-A17F-C6C85B98BD1B}" destId="{0483143E-B1A2-4FB2-936E-F405297690F1}" srcOrd="0" destOrd="3" presId="urn:microsoft.com/office/officeart/2005/8/layout/chevron1"/>
    <dgm:cxn modelId="{239A1B1A-3780-4D8E-9B8B-4018288A3C2B}" srcId="{9A6EF40D-3360-4795-AFE0-577F0166C78B}" destId="{18F4C610-B4F0-42B6-AE23-20CB123F0D58}" srcOrd="0" destOrd="0" parTransId="{58B2D570-D3D6-49D8-B69B-679FE0855444}" sibTransId="{B6E4DE1E-3EDF-41B3-9F89-A508E1E3C9A8}"/>
    <dgm:cxn modelId="{878F2E1A-E59A-4153-B945-B5633D99FD5C}" type="presOf" srcId="{180E31AA-5ACE-4B2D-936D-E10AD614BCB7}" destId="{0483143E-B1A2-4FB2-936E-F405297690F1}" srcOrd="0" destOrd="2" presId="urn:microsoft.com/office/officeart/2005/8/layout/chevron1"/>
    <dgm:cxn modelId="{0E7C761D-F41A-4715-948E-FF33FE839491}" type="presOf" srcId="{27A43B06-DA70-40BE-9860-B418A754969D}" destId="{A1C9628C-8C82-4C9F-82E3-41DC51501BF5}" srcOrd="0" destOrd="2" presId="urn:microsoft.com/office/officeart/2005/8/layout/chevron1"/>
    <dgm:cxn modelId="{55FE2027-3285-4837-BC93-40D1421662AA}" srcId="{9A6EF40D-3360-4795-AFE0-577F0166C78B}" destId="{95607A60-EE21-471C-BF19-D44AF42E2137}" srcOrd="3" destOrd="0" parTransId="{0F04FE90-B36B-40F3-938F-E2D9B850B6E2}" sibTransId="{879E08CE-0A77-4328-A835-22769AB40C07}"/>
    <dgm:cxn modelId="{EF91B027-8F2B-43D3-A3B9-CD668DADDACA}" type="presOf" srcId="{65D70D49-40A8-4C04-9D1F-B2319FC2FFE0}" destId="{1E71EA3D-B4A6-4613-8872-27CEAE6473ED}" srcOrd="0" destOrd="1" presId="urn:microsoft.com/office/officeart/2005/8/layout/chevron1"/>
    <dgm:cxn modelId="{BDAC5F2B-C8E0-490D-832E-FF064F823C03}" srcId="{17A8FC6A-4B12-4949-95E1-68D66B03E4B3}" destId="{4AC567CF-D247-4089-9625-246F1C5094C3}" srcOrd="1" destOrd="0" parTransId="{B7F983DB-3A1F-4645-BE1E-3CF28CA11786}" sibTransId="{27C5A158-B5E7-4151-B9F9-8B17CD031F28}"/>
    <dgm:cxn modelId="{2725D82F-72F3-44A7-A276-27872E445E2B}" srcId="{864A195D-2CC7-4E64-8D53-F8A290205EF6}" destId="{2534D565-49B1-4007-AC27-C1FA99C6C9C6}" srcOrd="0" destOrd="0" parTransId="{ACBF0499-40CA-46FA-8943-43B0AA9AA1D2}" sibTransId="{7D7D320A-FCA8-4062-8C65-569AD9AAA9BF}"/>
    <dgm:cxn modelId="{8D820B37-6091-4F72-9119-4B1128FC8F03}" srcId="{9A6EF40D-3360-4795-AFE0-577F0166C78B}" destId="{AC28CE3D-B7AF-44E9-A23D-5BE68B6B3A09}" srcOrd="1" destOrd="0" parTransId="{AC929235-E2F5-486E-B556-668C84F73BC1}" sibTransId="{A4248225-27E0-45A1-B031-17FD7CDD34F6}"/>
    <dgm:cxn modelId="{933E343D-BA2C-43D1-9C1D-D38E94A9492C}" srcId="{563E245D-D319-46A9-8000-F2C3F2AE8F57}" destId="{180E31AA-5ACE-4B2D-936D-E10AD614BCB7}" srcOrd="2" destOrd="0" parTransId="{9BC385EC-87F2-45CD-9FD3-76CD4CCAFE6F}" sibTransId="{AE7FA09A-3170-43B4-98ED-A341C6ECEEEC}"/>
    <dgm:cxn modelId="{AC1F7544-8B55-4CFA-8034-E1CDE375AF8A}" type="presOf" srcId="{A976AC9E-CB79-4528-A208-1A0930A892D9}" destId="{F4657460-39FB-472B-97BD-C5F717922704}" srcOrd="0" destOrd="1" presId="urn:microsoft.com/office/officeart/2005/8/layout/chevron1"/>
    <dgm:cxn modelId="{DF598345-E93F-4E68-BDF2-3E4E868B5985}" srcId="{AC28CE3D-B7AF-44E9-A23D-5BE68B6B3A09}" destId="{F9A31D47-5280-428E-A2DA-DCD67A015F10}" srcOrd="1" destOrd="0" parTransId="{1DA5E7BF-A183-4142-8C82-2DFB452AEF7D}" sibTransId="{07C71FEE-C1D0-4B03-8B56-D8B35C966F9C}"/>
    <dgm:cxn modelId="{F0BCE545-DBF4-40C2-BEF0-5E37C9E03E7D}" srcId="{B5147ED1-6EE3-4FD3-9181-0BADE112B901}" destId="{A976AC9E-CB79-4528-A208-1A0930A892D9}" srcOrd="1" destOrd="0" parTransId="{964C015F-F054-40FA-98B1-B99C8736331C}" sibTransId="{0BB73E79-4997-4AA9-874E-D45F00ADF21A}"/>
    <dgm:cxn modelId="{5C378C47-71B4-4C43-B3F3-65F3D98A0F3E}" type="presOf" srcId="{1F0DEEFC-EEAA-4ECE-B56C-DFE6D2F6DC4A}" destId="{1E71EA3D-B4A6-4613-8872-27CEAE6473ED}" srcOrd="0" destOrd="3" presId="urn:microsoft.com/office/officeart/2005/8/layout/chevron1"/>
    <dgm:cxn modelId="{5BB4E849-7960-4B92-A494-D8A1FD311F40}" srcId="{563E245D-D319-46A9-8000-F2C3F2AE8F57}" destId="{1211FB87-64F5-43E3-9F01-37773565CE7F}" srcOrd="4" destOrd="0" parTransId="{A9710BB1-E2D4-4C14-A0DB-D78738A3B10C}" sibTransId="{A0D86253-4C59-406D-BD92-A16DB32892F0}"/>
    <dgm:cxn modelId="{095E664D-7FAB-4DAC-8D10-BB33B076D257}" type="presOf" srcId="{18F4C610-B4F0-42B6-AE23-20CB123F0D58}" destId="{A93E260A-90AC-4E1E-AE7B-1DCBCF9A7689}" srcOrd="0" destOrd="0" presId="urn:microsoft.com/office/officeart/2005/8/layout/chevron1"/>
    <dgm:cxn modelId="{D8E48051-B10F-4951-9800-A6B1DB56A4A4}" type="presOf" srcId="{864A195D-2CC7-4E64-8D53-F8A290205EF6}" destId="{F8FD5CB2-BEDC-4BCE-8679-6B5FAA44D8B6}" srcOrd="0" destOrd="0" presId="urn:microsoft.com/office/officeart/2005/8/layout/chevron1"/>
    <dgm:cxn modelId="{A2059954-C2F4-4753-A6C9-5A5A335B0FC3}" srcId="{B5147ED1-6EE3-4FD3-9181-0BADE112B901}" destId="{05F44CA2-C1EF-47D6-9EB8-7D028F4EB55E}" srcOrd="0" destOrd="0" parTransId="{EF28FE90-A7C6-4D36-A8E5-AD0C73DBA2A5}" sibTransId="{1F2025E3-5D10-410D-9CD6-91C220874B23}"/>
    <dgm:cxn modelId="{5DD7145F-C685-4622-8C60-A695EA0007D8}" srcId="{95607A60-EE21-471C-BF19-D44AF42E2137}" destId="{65D70D49-40A8-4C04-9D1F-B2319FC2FFE0}" srcOrd="1" destOrd="0" parTransId="{8512E5AC-5B3F-4584-A0DD-E33AAF4713E5}" sibTransId="{C1507FB1-9AA0-4F59-8ED4-F7C8AE6D1CE7}"/>
    <dgm:cxn modelId="{CFF5A163-BAB5-4ACD-970F-D5C83905B8BC}" srcId="{AC28CE3D-B7AF-44E9-A23D-5BE68B6B3A09}" destId="{9A12F869-ED15-4286-A755-F44E85BE6D6C}" srcOrd="0" destOrd="0" parTransId="{E9F56068-59F6-4E51-8D83-3DBF04EDCB22}" sibTransId="{E24A7EF3-B017-458F-8CCE-39E4C839C963}"/>
    <dgm:cxn modelId="{9791CB64-4FF1-4B9F-939E-B1EC31EDDE00}" type="presOf" srcId="{2534D565-49B1-4007-AC27-C1FA99C6C9C6}" destId="{5EA1B14C-6EED-40B4-9A7B-5B13070E016D}" srcOrd="0" destOrd="0" presId="urn:microsoft.com/office/officeart/2005/8/layout/chevron1"/>
    <dgm:cxn modelId="{D20B1B6B-BC0F-4D29-90C2-41AC6EE12854}" type="presOf" srcId="{9A6EF40D-3360-4795-AFE0-577F0166C78B}" destId="{CE428866-F378-4BBE-AC33-4492EF33F75C}" srcOrd="0" destOrd="0" presId="urn:microsoft.com/office/officeart/2005/8/layout/chevron1"/>
    <dgm:cxn modelId="{C737E16B-44BE-4B14-8520-F631A8297203}" srcId="{864A195D-2CC7-4E64-8D53-F8A290205EF6}" destId="{17A8FC6A-4B12-4949-95E1-68D66B03E4B3}" srcOrd="1" destOrd="0" parTransId="{1D0328B5-56DE-456F-BD4C-8E22329D994D}" sibTransId="{79E17227-F573-4916-9E0C-DFAAF44C8C5B}"/>
    <dgm:cxn modelId="{AF486C6C-5CB8-4566-B6C5-686A5EA7D0DB}" srcId="{9A6EF40D-3360-4795-AFE0-577F0166C78B}" destId="{563E245D-D319-46A9-8000-F2C3F2AE8F57}" srcOrd="2" destOrd="0" parTransId="{D1FB8EFF-54DE-42A6-BDA9-D350ECA25B64}" sibTransId="{8233502D-4A77-4FB6-B523-4BA0046E5C67}"/>
    <dgm:cxn modelId="{8E40C16C-B2E0-4675-92C6-FE908C27147C}" srcId="{B5147ED1-6EE3-4FD3-9181-0BADE112B901}" destId="{D011AA3F-4013-4702-9FDF-EBBDBFF9A432}" srcOrd="2" destOrd="0" parTransId="{8BE53484-3B51-48D4-951B-0AD6F8F2F5AF}" sibTransId="{08925D86-A507-4B4A-A394-13666645C76F}"/>
    <dgm:cxn modelId="{9F76256F-0ABA-441F-8792-563505144D07}" type="presOf" srcId="{17A8FC6A-4B12-4949-95E1-68D66B03E4B3}" destId="{5EA1B14C-6EED-40B4-9A7B-5B13070E016D}" srcOrd="0" destOrd="1" presId="urn:microsoft.com/office/officeart/2005/8/layout/chevron1"/>
    <dgm:cxn modelId="{5DF81C75-BB15-4C2B-8FBF-6125082F2D81}" type="presOf" srcId="{AD6D06FD-3D03-493C-850C-280A1F220E09}" destId="{5EA1B14C-6EED-40B4-9A7B-5B13070E016D}" srcOrd="0" destOrd="2" presId="urn:microsoft.com/office/officeart/2005/8/layout/chevron1"/>
    <dgm:cxn modelId="{DAFEA97C-ED89-42A7-8375-AE2B899B85B7}" srcId="{95607A60-EE21-471C-BF19-D44AF42E2137}" destId="{6CB342A8-2C55-42AE-AFC6-2ED4DE98EB8A}" srcOrd="2" destOrd="0" parTransId="{5461881D-B4BB-42E6-8994-2B7AF2A9D749}" sibTransId="{3CFA43A5-1CA1-4BBD-8BD5-F6412DED4A87}"/>
    <dgm:cxn modelId="{803C0383-10B1-4375-A389-796488304BB1}" srcId="{563E245D-D319-46A9-8000-F2C3F2AE8F57}" destId="{2AEB2EBE-49C5-4571-8EFA-2CAE73F22394}" srcOrd="0" destOrd="0" parTransId="{934AAE05-A2B5-412B-91F4-D05148C349A2}" sibTransId="{5807DEDB-27A6-4D81-AF38-8A53987E5B73}"/>
    <dgm:cxn modelId="{E6809683-9B1C-43A9-86DF-7DBE80C20F51}" type="presOf" srcId="{CDE4DA2C-826E-4216-9C16-64D26D2B1231}" destId="{5EA1B14C-6EED-40B4-9A7B-5B13070E016D}" srcOrd="0" destOrd="4" presId="urn:microsoft.com/office/officeart/2005/8/layout/chevron1"/>
    <dgm:cxn modelId="{DBA62789-197C-4AA0-85DE-7C3493AF8E19}" srcId="{563E245D-D319-46A9-8000-F2C3F2AE8F57}" destId="{6E7C1517-95C0-4901-84FC-3223008C28B0}" srcOrd="1" destOrd="0" parTransId="{D20A40CA-DB79-4CE8-A4DB-A0FAEBCB8255}" sibTransId="{CA998271-2F54-46C6-A512-830B5B6FBECE}"/>
    <dgm:cxn modelId="{7B981F9D-4222-4170-9F7A-78B8431A2AEF}" srcId="{95607A60-EE21-471C-BF19-D44AF42E2137}" destId="{1F0DEEFC-EEAA-4ECE-B56C-DFE6D2F6DC4A}" srcOrd="3" destOrd="0" parTransId="{FD83A51A-A1A0-4EA2-A51D-EC67760D8564}" sibTransId="{32534DF5-CC2A-4C44-B50A-D75CBA7860BE}"/>
    <dgm:cxn modelId="{145781A0-4629-45AE-AEF4-47CD7CBAA677}" type="presOf" srcId="{F9A31D47-5280-428E-A2DA-DCD67A015F10}" destId="{A1C9628C-8C82-4C9F-82E3-41DC51501BF5}" srcOrd="0" destOrd="1" presId="urn:microsoft.com/office/officeart/2005/8/layout/chevron1"/>
    <dgm:cxn modelId="{0EA141A8-A8FD-4012-95B0-F715C7B2692A}" type="presOf" srcId="{4AC567CF-D247-4089-9625-246F1C5094C3}" destId="{5EA1B14C-6EED-40B4-9A7B-5B13070E016D}" srcOrd="0" destOrd="3" presId="urn:microsoft.com/office/officeart/2005/8/layout/chevron1"/>
    <dgm:cxn modelId="{A06FDDAC-8AAC-4C7F-BDBF-5151EC25BB2D}" srcId="{17A8FC6A-4B12-4949-95E1-68D66B03E4B3}" destId="{CDE4DA2C-826E-4216-9C16-64D26D2B1231}" srcOrd="2" destOrd="0" parTransId="{E472544B-14B8-45EB-8435-36B050BD5E5B}" sibTransId="{7C2D2EA8-D9CB-43E3-9B16-E403F4D85B0A}"/>
    <dgm:cxn modelId="{9CBAEBBB-5978-40B4-A20D-2A95F4C0ABCD}" type="presOf" srcId="{9A12F869-ED15-4286-A755-F44E85BE6D6C}" destId="{A1C9628C-8C82-4C9F-82E3-41DC51501BF5}" srcOrd="0" destOrd="0" presId="urn:microsoft.com/office/officeart/2005/8/layout/chevron1"/>
    <dgm:cxn modelId="{7F0E84BC-D4EC-4021-84DF-9D0A335514FC}" type="presOf" srcId="{AC28CE3D-B7AF-44E9-A23D-5BE68B6B3A09}" destId="{A90FD955-7295-4743-8378-26C42C9BA5A4}" srcOrd="0" destOrd="0" presId="urn:microsoft.com/office/officeart/2005/8/layout/chevron1"/>
    <dgm:cxn modelId="{20997EC3-F740-4045-A6CD-C11BA5ED5FF4}" type="presOf" srcId="{2AEB2EBE-49C5-4571-8EFA-2CAE73F22394}" destId="{0483143E-B1A2-4FB2-936E-F405297690F1}" srcOrd="0" destOrd="0" presId="urn:microsoft.com/office/officeart/2005/8/layout/chevron1"/>
    <dgm:cxn modelId="{FDA47BC4-C0F2-4E3B-9967-A3A6975D5FA9}" srcId="{17A8FC6A-4B12-4949-95E1-68D66B03E4B3}" destId="{AD6D06FD-3D03-493C-850C-280A1F220E09}" srcOrd="0" destOrd="0" parTransId="{6CECF92C-43A9-460F-9891-03CF0CFE2C44}" sibTransId="{750A1EE0-9425-4339-BBD9-0B9890042FB6}"/>
    <dgm:cxn modelId="{75789FCD-18F9-4B5B-93C0-A36ECA57F71A}" type="presOf" srcId="{05F44CA2-C1EF-47D6-9EB8-7D028F4EB55E}" destId="{F4657460-39FB-472B-97BD-C5F717922704}" srcOrd="0" destOrd="0" presId="urn:microsoft.com/office/officeart/2005/8/layout/chevron1"/>
    <dgm:cxn modelId="{9684E9DC-8421-4D5F-9D14-C85750BC5A68}" type="presOf" srcId="{6E7C1517-95C0-4901-84FC-3223008C28B0}" destId="{0483143E-B1A2-4FB2-936E-F405297690F1}" srcOrd="0" destOrd="1" presId="urn:microsoft.com/office/officeart/2005/8/layout/chevron1"/>
    <dgm:cxn modelId="{68E6C2DE-C70B-4A8A-9704-043C94CE47AC}" srcId="{9A6EF40D-3360-4795-AFE0-577F0166C78B}" destId="{B5147ED1-6EE3-4FD3-9181-0BADE112B901}" srcOrd="5" destOrd="0" parTransId="{AA1249FF-0888-4371-A575-6FD16908247C}" sibTransId="{57401F6A-1545-46D0-AF9E-42F8CF1581CF}"/>
    <dgm:cxn modelId="{382140E1-B157-4D34-BE9E-963643148414}" type="presOf" srcId="{1211FB87-64F5-43E3-9F01-37773565CE7F}" destId="{0483143E-B1A2-4FB2-936E-F405297690F1}" srcOrd="0" destOrd="4" presId="urn:microsoft.com/office/officeart/2005/8/layout/chevron1"/>
    <dgm:cxn modelId="{1EB878E6-9372-4AA3-A318-E3B504901B67}" type="presOf" srcId="{D011AA3F-4013-4702-9FDF-EBBDBFF9A432}" destId="{F4657460-39FB-472B-97BD-C5F717922704}" srcOrd="0" destOrd="2" presId="urn:microsoft.com/office/officeart/2005/8/layout/chevron1"/>
    <dgm:cxn modelId="{52CC9CE9-1A82-419B-839D-B7B3333A0545}" srcId="{9A6EF40D-3360-4795-AFE0-577F0166C78B}" destId="{864A195D-2CC7-4E64-8D53-F8A290205EF6}" srcOrd="4" destOrd="0" parTransId="{17E92B56-45D1-4DC2-B532-F93B2B54FE3F}" sibTransId="{F9EC5815-57F9-4F3C-9E03-A2906003C30B}"/>
    <dgm:cxn modelId="{9A3129EF-8777-4906-A8B8-BC0700DE7A80}" type="presOf" srcId="{6946F978-C2AF-4E58-BE94-46AF43C29B74}" destId="{1E71EA3D-B4A6-4613-8872-27CEAE6473ED}" srcOrd="0" destOrd="0" presId="urn:microsoft.com/office/officeart/2005/8/layout/chevron1"/>
    <dgm:cxn modelId="{7A8BCBF8-E7BA-4AA2-A798-98EA6A678ABE}" type="presOf" srcId="{95607A60-EE21-471C-BF19-D44AF42E2137}" destId="{0CF7D8C6-AEBA-4CA2-8102-D99C3DBE1383}" srcOrd="0" destOrd="0" presId="urn:microsoft.com/office/officeart/2005/8/layout/chevron1"/>
    <dgm:cxn modelId="{EAA97FFC-0126-4C1C-9B57-959BC4E7EE2B}" srcId="{AC28CE3D-B7AF-44E9-A23D-5BE68B6B3A09}" destId="{27A43B06-DA70-40BE-9860-B418A754969D}" srcOrd="2" destOrd="0" parTransId="{8AEDDADD-0CD0-4F24-BB26-76EE2BDB0E0E}" sibTransId="{6AC2FD1B-49A3-4056-8C3D-0273228D0F21}"/>
    <dgm:cxn modelId="{DFADEDFD-82EA-4C75-894B-959EA722CCB9}" srcId="{563E245D-D319-46A9-8000-F2C3F2AE8F57}" destId="{AD742AB0-5EFA-492F-A17F-C6C85B98BD1B}" srcOrd="3" destOrd="0" parTransId="{9AC2C523-64E3-4E7C-9E98-3A3DC47AF38C}" sibTransId="{292686BF-D916-4D15-8237-D1A7FBA4F102}"/>
    <dgm:cxn modelId="{9F428765-6AD4-49C9-B0A5-5A74E0E582EA}" type="presParOf" srcId="{CE428866-F378-4BBE-AC33-4492EF33F75C}" destId="{52935D68-B362-4432-AC04-2160DAD7BF50}" srcOrd="0" destOrd="0" presId="urn:microsoft.com/office/officeart/2005/8/layout/chevron1"/>
    <dgm:cxn modelId="{33546C16-E3DB-44C9-B69A-63F1F6C5D353}" type="presParOf" srcId="{52935D68-B362-4432-AC04-2160DAD7BF50}" destId="{A93E260A-90AC-4E1E-AE7B-1DCBCF9A7689}" srcOrd="0" destOrd="0" presId="urn:microsoft.com/office/officeart/2005/8/layout/chevron1"/>
    <dgm:cxn modelId="{C667A19B-5BB2-4008-87AB-37D2CE7EDEC0}" type="presParOf" srcId="{52935D68-B362-4432-AC04-2160DAD7BF50}" destId="{18E85279-D7E5-4209-B8CD-3612BA4C5B00}" srcOrd="1" destOrd="0" presId="urn:microsoft.com/office/officeart/2005/8/layout/chevron1"/>
    <dgm:cxn modelId="{417883A0-033E-44C6-B8E6-6F182930DE1B}" type="presParOf" srcId="{CE428866-F378-4BBE-AC33-4492EF33F75C}" destId="{299A1ECE-4A87-43DF-A43B-1C72D54CA445}" srcOrd="1" destOrd="0" presId="urn:microsoft.com/office/officeart/2005/8/layout/chevron1"/>
    <dgm:cxn modelId="{B700F217-8A8C-4266-83F8-0CD1309D894A}" type="presParOf" srcId="{CE428866-F378-4BBE-AC33-4492EF33F75C}" destId="{4BC664B3-0AC9-436F-9389-14CC48F6AFFC}" srcOrd="2" destOrd="0" presId="urn:microsoft.com/office/officeart/2005/8/layout/chevron1"/>
    <dgm:cxn modelId="{897D60A2-35FA-42B9-AE58-F82546F3B3A2}" type="presParOf" srcId="{4BC664B3-0AC9-436F-9389-14CC48F6AFFC}" destId="{A90FD955-7295-4743-8378-26C42C9BA5A4}" srcOrd="0" destOrd="0" presId="urn:microsoft.com/office/officeart/2005/8/layout/chevron1"/>
    <dgm:cxn modelId="{AC3D9AFA-E8E1-4264-9723-6B7E42FAEFE4}" type="presParOf" srcId="{4BC664B3-0AC9-436F-9389-14CC48F6AFFC}" destId="{A1C9628C-8C82-4C9F-82E3-41DC51501BF5}" srcOrd="1" destOrd="0" presId="urn:microsoft.com/office/officeart/2005/8/layout/chevron1"/>
    <dgm:cxn modelId="{75957313-FC12-4BBA-92A3-3095ECDD3D54}" type="presParOf" srcId="{CE428866-F378-4BBE-AC33-4492EF33F75C}" destId="{714DE5D4-F06F-4282-9089-9334148C4A12}" srcOrd="3" destOrd="0" presId="urn:microsoft.com/office/officeart/2005/8/layout/chevron1"/>
    <dgm:cxn modelId="{FDEF2DF1-504B-49B5-98D2-B3549CA24863}" type="presParOf" srcId="{CE428866-F378-4BBE-AC33-4492EF33F75C}" destId="{B74EAD75-4341-4913-A6A9-43C5F05AD424}" srcOrd="4" destOrd="0" presId="urn:microsoft.com/office/officeart/2005/8/layout/chevron1"/>
    <dgm:cxn modelId="{CBDB5793-910C-4153-9332-F1FB4B90A901}" type="presParOf" srcId="{B74EAD75-4341-4913-A6A9-43C5F05AD424}" destId="{903D21F1-FCF6-470C-AB29-7C2B72E126F3}" srcOrd="0" destOrd="0" presId="urn:microsoft.com/office/officeart/2005/8/layout/chevron1"/>
    <dgm:cxn modelId="{8CF298CD-8F1F-4914-8B1F-2B029E207F94}" type="presParOf" srcId="{B74EAD75-4341-4913-A6A9-43C5F05AD424}" destId="{0483143E-B1A2-4FB2-936E-F405297690F1}" srcOrd="1" destOrd="0" presId="urn:microsoft.com/office/officeart/2005/8/layout/chevron1"/>
    <dgm:cxn modelId="{B855A01A-F87B-4C78-BBC0-37C9C7390759}" type="presParOf" srcId="{CE428866-F378-4BBE-AC33-4492EF33F75C}" destId="{554DCB9E-D7F9-49D4-8A1F-54F4E7FDFF14}" srcOrd="5" destOrd="0" presId="urn:microsoft.com/office/officeart/2005/8/layout/chevron1"/>
    <dgm:cxn modelId="{5EE3B57D-C58F-4942-8686-ABB25947BB73}" type="presParOf" srcId="{CE428866-F378-4BBE-AC33-4492EF33F75C}" destId="{E6A37F58-102F-4BDC-9929-EAC52830D883}" srcOrd="6" destOrd="0" presId="urn:microsoft.com/office/officeart/2005/8/layout/chevron1"/>
    <dgm:cxn modelId="{28365E9D-F078-4515-A7FC-69E3B8AAF37B}" type="presParOf" srcId="{E6A37F58-102F-4BDC-9929-EAC52830D883}" destId="{0CF7D8C6-AEBA-4CA2-8102-D99C3DBE1383}" srcOrd="0" destOrd="0" presId="urn:microsoft.com/office/officeart/2005/8/layout/chevron1"/>
    <dgm:cxn modelId="{7D60ED7B-9760-4DFD-80FF-BCDD8060EB6B}" type="presParOf" srcId="{E6A37F58-102F-4BDC-9929-EAC52830D883}" destId="{1E71EA3D-B4A6-4613-8872-27CEAE6473ED}" srcOrd="1" destOrd="0" presId="urn:microsoft.com/office/officeart/2005/8/layout/chevron1"/>
    <dgm:cxn modelId="{CC148FFA-A17A-41F0-9552-144E0A84479B}" type="presParOf" srcId="{CE428866-F378-4BBE-AC33-4492EF33F75C}" destId="{5BDFC753-FAE6-4526-B725-8B1D6229FA3C}" srcOrd="7" destOrd="0" presId="urn:microsoft.com/office/officeart/2005/8/layout/chevron1"/>
    <dgm:cxn modelId="{D4C82778-2815-4A69-9B0D-3B01DE2076B7}" type="presParOf" srcId="{CE428866-F378-4BBE-AC33-4492EF33F75C}" destId="{CEBCEDCF-339A-42D5-80FA-0D3AA6018018}" srcOrd="8" destOrd="0" presId="urn:microsoft.com/office/officeart/2005/8/layout/chevron1"/>
    <dgm:cxn modelId="{EF12455E-8575-45FC-8BA3-9996288A5A31}" type="presParOf" srcId="{CEBCEDCF-339A-42D5-80FA-0D3AA6018018}" destId="{F8FD5CB2-BEDC-4BCE-8679-6B5FAA44D8B6}" srcOrd="0" destOrd="0" presId="urn:microsoft.com/office/officeart/2005/8/layout/chevron1"/>
    <dgm:cxn modelId="{C0BB0968-2478-4843-8324-B96C07F14EF9}" type="presParOf" srcId="{CEBCEDCF-339A-42D5-80FA-0D3AA6018018}" destId="{5EA1B14C-6EED-40B4-9A7B-5B13070E016D}" srcOrd="1" destOrd="0" presId="urn:microsoft.com/office/officeart/2005/8/layout/chevron1"/>
    <dgm:cxn modelId="{D5653F64-8C0F-44EE-BE8F-E193331A63E0}" type="presParOf" srcId="{CE428866-F378-4BBE-AC33-4492EF33F75C}" destId="{31324245-0AA2-4F8B-9C5A-626B8314BC7C}" srcOrd="9" destOrd="0" presId="urn:microsoft.com/office/officeart/2005/8/layout/chevron1"/>
    <dgm:cxn modelId="{B0553C29-5B67-41D3-A71D-0AC2461D491A}" type="presParOf" srcId="{CE428866-F378-4BBE-AC33-4492EF33F75C}" destId="{C7CCA245-15E2-4D46-82EC-47463F3657EA}" srcOrd="10" destOrd="0" presId="urn:microsoft.com/office/officeart/2005/8/layout/chevron1"/>
    <dgm:cxn modelId="{6E77B6BB-4322-42B2-92C4-C23FDEBC61AD}" type="presParOf" srcId="{C7CCA245-15E2-4D46-82EC-47463F3657EA}" destId="{EEACC131-FBB0-4469-A6E7-72DCEC06960A}" srcOrd="0" destOrd="0" presId="urn:microsoft.com/office/officeart/2005/8/layout/chevron1"/>
    <dgm:cxn modelId="{E6EFFF1F-5971-4782-A414-93793524D3A3}" type="presParOf" srcId="{C7CCA245-15E2-4D46-82EC-47463F3657EA}" destId="{F4657460-39FB-472B-97BD-C5F717922704}"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6EF40D-3360-4795-AFE0-577F0166C78B}"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en-US"/>
        </a:p>
      </dgm:t>
    </dgm:pt>
    <dgm:pt modelId="{18F4C610-B4F0-42B6-AE23-20CB123F0D58}">
      <dgm:prSet phldrT="[Text]" custT="1"/>
      <dgm:spPr/>
      <dgm:t>
        <a:bodyPr/>
        <a:lstStyle/>
        <a:p>
          <a:r>
            <a:rPr lang="en-US" sz="1600"/>
            <a:t>Complaint to Title IX Coord.</a:t>
          </a:r>
        </a:p>
      </dgm:t>
    </dgm:pt>
    <dgm:pt modelId="{58B2D570-D3D6-49D8-B69B-679FE0855444}" type="parTrans" cxnId="{239A1B1A-3780-4D8E-9B8B-4018288A3C2B}">
      <dgm:prSet/>
      <dgm:spPr/>
      <dgm:t>
        <a:bodyPr/>
        <a:lstStyle/>
        <a:p>
          <a:endParaRPr lang="en-US" sz="1600"/>
        </a:p>
      </dgm:t>
    </dgm:pt>
    <dgm:pt modelId="{B6E4DE1E-3EDF-41B3-9F89-A508E1E3C9A8}" type="sibTrans" cxnId="{239A1B1A-3780-4D8E-9B8B-4018288A3C2B}">
      <dgm:prSet custT="1"/>
      <dgm:spPr/>
      <dgm:t>
        <a:bodyPr/>
        <a:lstStyle/>
        <a:p>
          <a:endParaRPr lang="en-US" sz="1600"/>
        </a:p>
      </dgm:t>
    </dgm:pt>
    <dgm:pt modelId="{AC28CE3D-B7AF-44E9-A23D-5BE68B6B3A09}">
      <dgm:prSet phldrT="[Text]" custT="1"/>
      <dgm:spPr/>
      <dgm:t>
        <a:bodyPr/>
        <a:lstStyle/>
        <a:p>
          <a:r>
            <a:rPr lang="en-US" sz="1600"/>
            <a:t>Resolution path</a:t>
          </a:r>
        </a:p>
      </dgm:t>
    </dgm:pt>
    <dgm:pt modelId="{AC929235-E2F5-486E-B556-668C84F73BC1}" type="parTrans" cxnId="{8D820B37-6091-4F72-9119-4B1128FC8F03}">
      <dgm:prSet/>
      <dgm:spPr/>
      <dgm:t>
        <a:bodyPr/>
        <a:lstStyle/>
        <a:p>
          <a:endParaRPr lang="en-US" sz="1600"/>
        </a:p>
      </dgm:t>
    </dgm:pt>
    <dgm:pt modelId="{A4248225-27E0-45A1-B031-17FD7CDD34F6}" type="sibTrans" cxnId="{8D820B37-6091-4F72-9119-4B1128FC8F03}">
      <dgm:prSet custT="1"/>
      <dgm:spPr/>
      <dgm:t>
        <a:bodyPr/>
        <a:lstStyle/>
        <a:p>
          <a:endParaRPr lang="en-US" sz="1600"/>
        </a:p>
      </dgm:t>
    </dgm:pt>
    <dgm:pt modelId="{563E245D-D319-46A9-8000-F2C3F2AE8F57}">
      <dgm:prSet phldrT="[Text]" custT="1"/>
      <dgm:spPr/>
      <dgm:t>
        <a:bodyPr/>
        <a:lstStyle/>
        <a:p>
          <a:r>
            <a:rPr lang="en-US" sz="1600"/>
            <a:t>Investigation</a:t>
          </a:r>
        </a:p>
      </dgm:t>
    </dgm:pt>
    <dgm:pt modelId="{D1FB8EFF-54DE-42A6-BDA9-D350ECA25B64}" type="parTrans" cxnId="{AF486C6C-5CB8-4566-B6C5-686A5EA7D0DB}">
      <dgm:prSet/>
      <dgm:spPr/>
      <dgm:t>
        <a:bodyPr/>
        <a:lstStyle/>
        <a:p>
          <a:endParaRPr lang="en-US" sz="1600"/>
        </a:p>
      </dgm:t>
    </dgm:pt>
    <dgm:pt modelId="{8233502D-4A77-4FB6-B523-4BA0046E5C67}" type="sibTrans" cxnId="{AF486C6C-5CB8-4566-B6C5-686A5EA7D0DB}">
      <dgm:prSet custT="1"/>
      <dgm:spPr/>
      <dgm:t>
        <a:bodyPr/>
        <a:lstStyle/>
        <a:p>
          <a:endParaRPr lang="en-US" sz="1600"/>
        </a:p>
      </dgm:t>
    </dgm:pt>
    <dgm:pt modelId="{AD742AB0-5EFA-492F-A17F-C6C85B98BD1B}">
      <dgm:prSet phldrT="[Text]" custT="1"/>
      <dgm:spPr/>
      <dgm:t>
        <a:bodyPr/>
        <a:lstStyle/>
        <a:p>
          <a:r>
            <a:rPr lang="en-US" sz="1600"/>
            <a:t>Write investigation report</a:t>
          </a:r>
        </a:p>
      </dgm:t>
    </dgm:pt>
    <dgm:pt modelId="{9AC2C523-64E3-4E7C-9E98-3A3DC47AF38C}" type="parTrans" cxnId="{DFADEDFD-82EA-4C75-894B-959EA722CCB9}">
      <dgm:prSet/>
      <dgm:spPr/>
      <dgm:t>
        <a:bodyPr/>
        <a:lstStyle/>
        <a:p>
          <a:endParaRPr lang="en-US" sz="1600"/>
        </a:p>
      </dgm:t>
    </dgm:pt>
    <dgm:pt modelId="{292686BF-D916-4D15-8237-D1A7FBA4F102}" type="sibTrans" cxnId="{DFADEDFD-82EA-4C75-894B-959EA722CCB9}">
      <dgm:prSet/>
      <dgm:spPr/>
      <dgm:t>
        <a:bodyPr/>
        <a:lstStyle/>
        <a:p>
          <a:endParaRPr lang="en-US" sz="1600"/>
        </a:p>
      </dgm:t>
    </dgm:pt>
    <dgm:pt modelId="{1211FB87-64F5-43E3-9F01-37773565CE7F}">
      <dgm:prSet phldrT="[Text]" custT="1"/>
      <dgm:spPr/>
      <dgm:t>
        <a:bodyPr/>
        <a:lstStyle/>
        <a:p>
          <a:r>
            <a:rPr lang="en-US" sz="1600"/>
            <a:t>Title IX Coord. reviews Report</a:t>
          </a:r>
        </a:p>
      </dgm:t>
    </dgm:pt>
    <dgm:pt modelId="{A9710BB1-E2D4-4C14-A0DB-D78738A3B10C}" type="parTrans" cxnId="{5BB4E849-7960-4B92-A494-D8A1FD311F40}">
      <dgm:prSet/>
      <dgm:spPr/>
      <dgm:t>
        <a:bodyPr/>
        <a:lstStyle/>
        <a:p>
          <a:endParaRPr lang="en-US" sz="1600"/>
        </a:p>
      </dgm:t>
    </dgm:pt>
    <dgm:pt modelId="{A0D86253-4C59-406D-BD92-A16DB32892F0}" type="sibTrans" cxnId="{5BB4E849-7960-4B92-A494-D8A1FD311F40}">
      <dgm:prSet/>
      <dgm:spPr/>
      <dgm:t>
        <a:bodyPr/>
        <a:lstStyle/>
        <a:p>
          <a:endParaRPr lang="en-US" sz="1600"/>
        </a:p>
      </dgm:t>
    </dgm:pt>
    <dgm:pt modelId="{95607A60-EE21-471C-BF19-D44AF42E2137}">
      <dgm:prSet phldrT="[Text]" custT="1"/>
      <dgm:spPr/>
      <dgm:t>
        <a:bodyPr/>
        <a:lstStyle/>
        <a:p>
          <a:r>
            <a:rPr lang="en-US" sz="1600"/>
            <a:t>Decision</a:t>
          </a:r>
        </a:p>
      </dgm:t>
    </dgm:pt>
    <dgm:pt modelId="{0F04FE90-B36B-40F3-938F-E2D9B850B6E2}" type="parTrans" cxnId="{55FE2027-3285-4837-BC93-40D1421662AA}">
      <dgm:prSet/>
      <dgm:spPr/>
      <dgm:t>
        <a:bodyPr/>
        <a:lstStyle/>
        <a:p>
          <a:endParaRPr lang="en-US" sz="1600"/>
        </a:p>
      </dgm:t>
    </dgm:pt>
    <dgm:pt modelId="{879E08CE-0A77-4328-A835-22769AB40C07}" type="sibTrans" cxnId="{55FE2027-3285-4837-BC93-40D1421662AA}">
      <dgm:prSet custT="1"/>
      <dgm:spPr/>
      <dgm:t>
        <a:bodyPr/>
        <a:lstStyle/>
        <a:p>
          <a:endParaRPr lang="en-US" sz="1600"/>
        </a:p>
      </dgm:t>
    </dgm:pt>
    <dgm:pt modelId="{2AEB2EBE-49C5-4571-8EFA-2CAE73F22394}">
      <dgm:prSet phldrT="[Text]" custT="1"/>
      <dgm:spPr/>
      <dgm:t>
        <a:bodyPr/>
        <a:lstStyle/>
        <a:p>
          <a:r>
            <a:rPr lang="en-US" sz="1600"/>
            <a:t>Appointed investigator</a:t>
          </a:r>
        </a:p>
      </dgm:t>
    </dgm:pt>
    <dgm:pt modelId="{934AAE05-A2B5-412B-91F4-D05148C349A2}" type="parTrans" cxnId="{803C0383-10B1-4375-A389-796488304BB1}">
      <dgm:prSet/>
      <dgm:spPr/>
      <dgm:t>
        <a:bodyPr/>
        <a:lstStyle/>
        <a:p>
          <a:endParaRPr lang="en-US" sz="1600"/>
        </a:p>
      </dgm:t>
    </dgm:pt>
    <dgm:pt modelId="{5807DEDB-27A6-4D81-AF38-8A53987E5B73}" type="sibTrans" cxnId="{803C0383-10B1-4375-A389-796488304BB1}">
      <dgm:prSet/>
      <dgm:spPr/>
      <dgm:t>
        <a:bodyPr/>
        <a:lstStyle/>
        <a:p>
          <a:endParaRPr lang="en-US" sz="1600"/>
        </a:p>
      </dgm:t>
    </dgm:pt>
    <dgm:pt modelId="{6CB342A8-2C55-42AE-AFC6-2ED4DE98EB8A}">
      <dgm:prSet phldrT="[Text]" custT="1"/>
      <dgm:spPr/>
      <dgm:t>
        <a:bodyPr/>
        <a:lstStyle/>
        <a:p>
          <a:r>
            <a:rPr lang="en-US" sz="1600"/>
            <a:t>DM provides draft letters to OGC &amp; TIXC; consults re findings</a:t>
          </a:r>
        </a:p>
      </dgm:t>
    </dgm:pt>
    <dgm:pt modelId="{5461881D-B4BB-42E6-8994-2B7AF2A9D749}" type="parTrans" cxnId="{DAFEA97C-ED89-42A7-8375-AE2B899B85B7}">
      <dgm:prSet/>
      <dgm:spPr/>
      <dgm:t>
        <a:bodyPr/>
        <a:lstStyle/>
        <a:p>
          <a:endParaRPr lang="en-US" sz="1600"/>
        </a:p>
      </dgm:t>
    </dgm:pt>
    <dgm:pt modelId="{3CFA43A5-1CA1-4BBD-8BD5-F6412DED4A87}" type="sibTrans" cxnId="{DAFEA97C-ED89-42A7-8375-AE2B899B85B7}">
      <dgm:prSet/>
      <dgm:spPr/>
      <dgm:t>
        <a:bodyPr/>
        <a:lstStyle/>
        <a:p>
          <a:endParaRPr lang="en-US" sz="1600"/>
        </a:p>
      </dgm:t>
    </dgm:pt>
    <dgm:pt modelId="{1F0DEEFC-EEAA-4ECE-B56C-DFE6D2F6DC4A}">
      <dgm:prSet phldrT="[Text]" custT="1"/>
      <dgm:spPr/>
      <dgm:t>
        <a:bodyPr/>
        <a:lstStyle/>
        <a:p>
          <a:r>
            <a:rPr lang="en-US" sz="1600"/>
            <a:t>DM authors &amp; sends decision letters</a:t>
          </a:r>
        </a:p>
      </dgm:t>
    </dgm:pt>
    <dgm:pt modelId="{FD83A51A-A1A0-4EA2-A51D-EC67760D8564}" type="parTrans" cxnId="{7B981F9D-4222-4170-9F7A-78B8431A2AEF}">
      <dgm:prSet/>
      <dgm:spPr/>
      <dgm:t>
        <a:bodyPr/>
        <a:lstStyle/>
        <a:p>
          <a:endParaRPr lang="en-US" sz="1600"/>
        </a:p>
      </dgm:t>
    </dgm:pt>
    <dgm:pt modelId="{32534DF5-CC2A-4C44-B50A-D75CBA7860BE}" type="sibTrans" cxnId="{7B981F9D-4222-4170-9F7A-78B8431A2AEF}">
      <dgm:prSet/>
      <dgm:spPr/>
      <dgm:t>
        <a:bodyPr/>
        <a:lstStyle/>
        <a:p>
          <a:endParaRPr lang="en-US" sz="1600"/>
        </a:p>
      </dgm:t>
    </dgm:pt>
    <dgm:pt modelId="{9A12F869-ED15-4286-A755-F44E85BE6D6C}">
      <dgm:prSet phldrT="[Text]" custT="1"/>
      <dgm:spPr/>
      <dgm:t>
        <a:bodyPr/>
        <a:lstStyle/>
        <a:p>
          <a:r>
            <a:rPr lang="en-US" sz="1600"/>
            <a:t>Refer</a:t>
          </a:r>
        </a:p>
      </dgm:t>
    </dgm:pt>
    <dgm:pt modelId="{E9F56068-59F6-4E51-8D83-3DBF04EDCB22}" type="parTrans" cxnId="{CFF5A163-BAB5-4ACD-970F-D5C83905B8BC}">
      <dgm:prSet/>
      <dgm:spPr/>
      <dgm:t>
        <a:bodyPr/>
        <a:lstStyle/>
        <a:p>
          <a:endParaRPr lang="en-US" sz="1600"/>
        </a:p>
      </dgm:t>
    </dgm:pt>
    <dgm:pt modelId="{E24A7EF3-B017-458F-8CCE-39E4C839C963}" type="sibTrans" cxnId="{CFF5A163-BAB5-4ACD-970F-D5C83905B8BC}">
      <dgm:prSet/>
      <dgm:spPr/>
      <dgm:t>
        <a:bodyPr/>
        <a:lstStyle/>
        <a:p>
          <a:endParaRPr lang="en-US" sz="1600"/>
        </a:p>
      </dgm:t>
    </dgm:pt>
    <dgm:pt modelId="{F9A31D47-5280-428E-A2DA-DCD67A015F10}">
      <dgm:prSet phldrT="[Text]" custT="1"/>
      <dgm:spPr/>
      <dgm:t>
        <a:bodyPr/>
        <a:lstStyle/>
        <a:p>
          <a:r>
            <a:rPr lang="en-US" sz="1600"/>
            <a:t>Informal</a:t>
          </a:r>
        </a:p>
      </dgm:t>
    </dgm:pt>
    <dgm:pt modelId="{1DA5E7BF-A183-4142-8C82-2DFB452AEF7D}" type="parTrans" cxnId="{DF598345-E93F-4E68-BDF2-3E4E868B5985}">
      <dgm:prSet/>
      <dgm:spPr/>
      <dgm:t>
        <a:bodyPr/>
        <a:lstStyle/>
        <a:p>
          <a:endParaRPr lang="en-US" sz="1600"/>
        </a:p>
      </dgm:t>
    </dgm:pt>
    <dgm:pt modelId="{07C71FEE-C1D0-4B03-8B56-D8B35C966F9C}" type="sibTrans" cxnId="{DF598345-E93F-4E68-BDF2-3E4E868B5985}">
      <dgm:prSet/>
      <dgm:spPr/>
      <dgm:t>
        <a:bodyPr/>
        <a:lstStyle/>
        <a:p>
          <a:endParaRPr lang="en-US" sz="1600"/>
        </a:p>
      </dgm:t>
    </dgm:pt>
    <dgm:pt modelId="{27A43B06-DA70-40BE-9860-B418A754969D}">
      <dgm:prSet phldrT="[Text]" custT="1"/>
      <dgm:spPr/>
      <dgm:t>
        <a:bodyPr/>
        <a:lstStyle/>
        <a:p>
          <a:r>
            <a:rPr lang="en-US" sz="1600"/>
            <a:t>Formal: investigation</a:t>
          </a:r>
        </a:p>
      </dgm:t>
    </dgm:pt>
    <dgm:pt modelId="{8AEDDADD-0CD0-4F24-BB26-76EE2BDB0E0E}" type="parTrans" cxnId="{EAA97FFC-0126-4C1C-9B57-959BC4E7EE2B}">
      <dgm:prSet/>
      <dgm:spPr/>
      <dgm:t>
        <a:bodyPr/>
        <a:lstStyle/>
        <a:p>
          <a:endParaRPr lang="en-US" sz="1600"/>
        </a:p>
      </dgm:t>
    </dgm:pt>
    <dgm:pt modelId="{6AC2FD1B-49A3-4056-8C3D-0273228D0F21}" type="sibTrans" cxnId="{EAA97FFC-0126-4C1C-9B57-959BC4E7EE2B}">
      <dgm:prSet/>
      <dgm:spPr/>
      <dgm:t>
        <a:bodyPr/>
        <a:lstStyle/>
        <a:p>
          <a:endParaRPr lang="en-US" sz="1600"/>
        </a:p>
      </dgm:t>
    </dgm:pt>
    <dgm:pt modelId="{864A195D-2CC7-4E64-8D53-F8A290205EF6}">
      <dgm:prSet phldrT="[Text]" custT="1"/>
      <dgm:spPr/>
      <dgm:t>
        <a:bodyPr/>
        <a:lstStyle/>
        <a:p>
          <a:r>
            <a:rPr lang="en-US" sz="1600"/>
            <a:t>Appeal</a:t>
          </a:r>
        </a:p>
      </dgm:t>
    </dgm:pt>
    <dgm:pt modelId="{17E92B56-45D1-4DC2-B532-F93B2B54FE3F}" type="parTrans" cxnId="{52CC9CE9-1A82-419B-839D-B7B3333A0545}">
      <dgm:prSet/>
      <dgm:spPr/>
      <dgm:t>
        <a:bodyPr/>
        <a:lstStyle/>
        <a:p>
          <a:endParaRPr lang="en-US" sz="1600"/>
        </a:p>
      </dgm:t>
    </dgm:pt>
    <dgm:pt modelId="{F9EC5815-57F9-4F3C-9E03-A2906003C30B}" type="sibTrans" cxnId="{52CC9CE9-1A82-419B-839D-B7B3333A0545}">
      <dgm:prSet custT="1"/>
      <dgm:spPr/>
      <dgm:t>
        <a:bodyPr/>
        <a:lstStyle/>
        <a:p>
          <a:endParaRPr lang="en-US" sz="1600"/>
        </a:p>
      </dgm:t>
    </dgm:pt>
    <dgm:pt modelId="{2534D565-49B1-4007-AC27-C1FA99C6C9C6}">
      <dgm:prSet phldrT="[Text]" custT="1"/>
      <dgm:spPr/>
      <dgm:t>
        <a:bodyPr/>
        <a:lstStyle/>
        <a:p>
          <a:r>
            <a:rPr lang="en-US" sz="1600"/>
            <a:t>For both complainant and respondent</a:t>
          </a:r>
        </a:p>
      </dgm:t>
    </dgm:pt>
    <dgm:pt modelId="{ACBF0499-40CA-46FA-8943-43B0AA9AA1D2}" type="parTrans" cxnId="{2725D82F-72F3-44A7-A276-27872E445E2B}">
      <dgm:prSet/>
      <dgm:spPr/>
      <dgm:t>
        <a:bodyPr/>
        <a:lstStyle/>
        <a:p>
          <a:endParaRPr lang="en-US" sz="1600"/>
        </a:p>
      </dgm:t>
    </dgm:pt>
    <dgm:pt modelId="{7D7D320A-FCA8-4062-8C65-569AD9AAA9BF}" type="sibTrans" cxnId="{2725D82F-72F3-44A7-A276-27872E445E2B}">
      <dgm:prSet/>
      <dgm:spPr/>
      <dgm:t>
        <a:bodyPr/>
        <a:lstStyle/>
        <a:p>
          <a:endParaRPr lang="en-US" sz="1600"/>
        </a:p>
      </dgm:t>
    </dgm:pt>
    <dgm:pt modelId="{17A8FC6A-4B12-4949-95E1-68D66B03E4B3}">
      <dgm:prSet phldrT="[Text]" custT="1"/>
      <dgm:spPr/>
      <dgm:t>
        <a:bodyPr/>
        <a:lstStyle/>
        <a:p>
          <a:r>
            <a:rPr lang="en-US" sz="1600"/>
            <a:t>Appeal Decision-maker appointed</a:t>
          </a:r>
        </a:p>
      </dgm:t>
    </dgm:pt>
    <dgm:pt modelId="{1D0328B5-56DE-456F-BD4C-8E22329D994D}" type="parTrans" cxnId="{C737E16B-44BE-4B14-8520-F631A8297203}">
      <dgm:prSet/>
      <dgm:spPr/>
      <dgm:t>
        <a:bodyPr/>
        <a:lstStyle/>
        <a:p>
          <a:endParaRPr lang="en-US" sz="1600"/>
        </a:p>
      </dgm:t>
    </dgm:pt>
    <dgm:pt modelId="{79E17227-F573-4916-9E0C-DFAAF44C8C5B}" type="sibTrans" cxnId="{C737E16B-44BE-4B14-8520-F631A8297203}">
      <dgm:prSet/>
      <dgm:spPr/>
      <dgm:t>
        <a:bodyPr/>
        <a:lstStyle/>
        <a:p>
          <a:endParaRPr lang="en-US" sz="1600"/>
        </a:p>
      </dgm:t>
    </dgm:pt>
    <dgm:pt modelId="{AD6D06FD-3D03-493C-850C-280A1F220E09}">
      <dgm:prSet phldrT="[Text]" custT="1"/>
      <dgm:spPr/>
      <dgm:t>
        <a:bodyPr/>
        <a:lstStyle/>
        <a:p>
          <a:r>
            <a:rPr lang="en-US" sz="1600"/>
            <a:t>Review of appeal submission</a:t>
          </a:r>
        </a:p>
      </dgm:t>
    </dgm:pt>
    <dgm:pt modelId="{6CECF92C-43A9-460F-9891-03CF0CFE2C44}" type="parTrans" cxnId="{FDA47BC4-C0F2-4E3B-9967-A3A6975D5FA9}">
      <dgm:prSet/>
      <dgm:spPr/>
      <dgm:t>
        <a:bodyPr/>
        <a:lstStyle/>
        <a:p>
          <a:endParaRPr lang="en-US" sz="1600"/>
        </a:p>
      </dgm:t>
    </dgm:pt>
    <dgm:pt modelId="{750A1EE0-9425-4339-BBD9-0B9890042FB6}" type="sibTrans" cxnId="{FDA47BC4-C0F2-4E3B-9967-A3A6975D5FA9}">
      <dgm:prSet/>
      <dgm:spPr/>
      <dgm:t>
        <a:bodyPr/>
        <a:lstStyle/>
        <a:p>
          <a:endParaRPr lang="en-US" sz="1600"/>
        </a:p>
      </dgm:t>
    </dgm:pt>
    <dgm:pt modelId="{4AC567CF-D247-4089-9625-246F1C5094C3}">
      <dgm:prSet phldrT="[Text]" custT="1"/>
      <dgm:spPr/>
      <dgm:t>
        <a:bodyPr/>
        <a:lstStyle/>
        <a:p>
          <a:r>
            <a:rPr lang="en-US" sz="1600"/>
            <a:t>Consult with OGC</a:t>
          </a:r>
        </a:p>
      </dgm:t>
    </dgm:pt>
    <dgm:pt modelId="{B7F983DB-3A1F-4645-BE1E-3CF28CA11786}" type="parTrans" cxnId="{BDAC5F2B-C8E0-490D-832E-FF064F823C03}">
      <dgm:prSet/>
      <dgm:spPr/>
      <dgm:t>
        <a:bodyPr/>
        <a:lstStyle/>
        <a:p>
          <a:endParaRPr lang="en-US" sz="1600"/>
        </a:p>
      </dgm:t>
    </dgm:pt>
    <dgm:pt modelId="{27C5A158-B5E7-4151-B9F9-8B17CD031F28}" type="sibTrans" cxnId="{BDAC5F2B-C8E0-490D-832E-FF064F823C03}">
      <dgm:prSet/>
      <dgm:spPr/>
      <dgm:t>
        <a:bodyPr/>
        <a:lstStyle/>
        <a:p>
          <a:endParaRPr lang="en-US" sz="1600"/>
        </a:p>
      </dgm:t>
    </dgm:pt>
    <dgm:pt modelId="{CDE4DA2C-826E-4216-9C16-64D26D2B1231}">
      <dgm:prSet phldrT="[Text]" custT="1"/>
      <dgm:spPr/>
      <dgm:t>
        <a:bodyPr/>
        <a:lstStyle/>
        <a:p>
          <a:r>
            <a:rPr lang="en-US" sz="1600"/>
            <a:t>Author &amp; send decision letters</a:t>
          </a:r>
        </a:p>
      </dgm:t>
    </dgm:pt>
    <dgm:pt modelId="{E472544B-14B8-45EB-8435-36B050BD5E5B}" type="parTrans" cxnId="{A06FDDAC-8AAC-4C7F-BDBF-5151EC25BB2D}">
      <dgm:prSet/>
      <dgm:spPr/>
      <dgm:t>
        <a:bodyPr/>
        <a:lstStyle/>
        <a:p>
          <a:endParaRPr lang="en-US" sz="1600"/>
        </a:p>
      </dgm:t>
    </dgm:pt>
    <dgm:pt modelId="{7C2D2EA8-D9CB-43E3-9B16-E403F4D85B0A}" type="sibTrans" cxnId="{A06FDDAC-8AAC-4C7F-BDBF-5151EC25BB2D}">
      <dgm:prSet/>
      <dgm:spPr/>
      <dgm:t>
        <a:bodyPr/>
        <a:lstStyle/>
        <a:p>
          <a:endParaRPr lang="en-US" sz="1600"/>
        </a:p>
      </dgm:t>
    </dgm:pt>
    <dgm:pt modelId="{B5147ED1-6EE3-4FD3-9181-0BADE112B901}">
      <dgm:prSet phldrT="[Text]" custT="1"/>
      <dgm:spPr/>
      <dgm:t>
        <a:bodyPr/>
        <a:lstStyle/>
        <a:p>
          <a:r>
            <a:rPr lang="en-US" sz="1600"/>
            <a:t>Final decision</a:t>
          </a:r>
        </a:p>
      </dgm:t>
    </dgm:pt>
    <dgm:pt modelId="{AA1249FF-0888-4371-A575-6FD16908247C}" type="parTrans" cxnId="{68E6C2DE-C70B-4A8A-9704-043C94CE47AC}">
      <dgm:prSet/>
      <dgm:spPr/>
      <dgm:t>
        <a:bodyPr/>
        <a:lstStyle/>
        <a:p>
          <a:endParaRPr lang="en-US" sz="1600"/>
        </a:p>
      </dgm:t>
    </dgm:pt>
    <dgm:pt modelId="{57401F6A-1545-46D0-AF9E-42F8CF1581CF}" type="sibTrans" cxnId="{68E6C2DE-C70B-4A8A-9704-043C94CE47AC}">
      <dgm:prSet/>
      <dgm:spPr/>
      <dgm:t>
        <a:bodyPr/>
        <a:lstStyle/>
        <a:p>
          <a:endParaRPr lang="en-US" sz="1600"/>
        </a:p>
      </dgm:t>
    </dgm:pt>
    <dgm:pt modelId="{05F44CA2-C1EF-47D6-9EB8-7D028F4EB55E}">
      <dgm:prSet phldrT="[Text]" custT="1"/>
      <dgm:spPr/>
      <dgm:t>
        <a:bodyPr/>
        <a:lstStyle/>
        <a:p>
          <a:r>
            <a:rPr lang="en-US" sz="1600"/>
            <a:t>CBA: Grievance</a:t>
          </a:r>
        </a:p>
      </dgm:t>
    </dgm:pt>
    <dgm:pt modelId="{EF28FE90-A7C6-4D36-A8E5-AD0C73DBA2A5}" type="parTrans" cxnId="{A2059954-C2F4-4753-A6C9-5A5A335B0FC3}">
      <dgm:prSet/>
      <dgm:spPr/>
      <dgm:t>
        <a:bodyPr/>
        <a:lstStyle/>
        <a:p>
          <a:endParaRPr lang="en-US" sz="1600"/>
        </a:p>
      </dgm:t>
    </dgm:pt>
    <dgm:pt modelId="{1F2025E3-5D10-410D-9CD6-91C220874B23}" type="sibTrans" cxnId="{A2059954-C2F4-4753-A6C9-5A5A335B0FC3}">
      <dgm:prSet/>
      <dgm:spPr/>
      <dgm:t>
        <a:bodyPr/>
        <a:lstStyle/>
        <a:p>
          <a:endParaRPr lang="en-US" sz="1600"/>
        </a:p>
      </dgm:t>
    </dgm:pt>
    <dgm:pt modelId="{A976AC9E-CB79-4528-A208-1A0930A892D9}">
      <dgm:prSet phldrT="[Text]" custT="1"/>
      <dgm:spPr/>
      <dgm:t>
        <a:bodyPr/>
        <a:lstStyle/>
        <a:p>
          <a:r>
            <a:rPr lang="en-US" sz="1600"/>
            <a:t>Student: CH 14</a:t>
          </a:r>
        </a:p>
      </dgm:t>
    </dgm:pt>
    <dgm:pt modelId="{964C015F-F054-40FA-98B1-B99C8736331C}" type="parTrans" cxnId="{F0BCE545-DBF4-40C2-BEF0-5E37C9E03E7D}">
      <dgm:prSet/>
      <dgm:spPr/>
      <dgm:t>
        <a:bodyPr/>
        <a:lstStyle/>
        <a:p>
          <a:endParaRPr lang="en-US" sz="1600"/>
        </a:p>
      </dgm:t>
    </dgm:pt>
    <dgm:pt modelId="{0BB73E79-4997-4AA9-874E-D45F00ADF21A}" type="sibTrans" cxnId="{F0BCE545-DBF4-40C2-BEF0-5E37C9E03E7D}">
      <dgm:prSet/>
      <dgm:spPr/>
      <dgm:t>
        <a:bodyPr/>
        <a:lstStyle/>
        <a:p>
          <a:endParaRPr lang="en-US" sz="1600"/>
        </a:p>
      </dgm:t>
    </dgm:pt>
    <dgm:pt modelId="{D011AA3F-4013-4702-9FDF-EBBDBFF9A432}">
      <dgm:prSet phldrT="[Text]" custT="1"/>
      <dgm:spPr/>
      <dgm:t>
        <a:bodyPr/>
        <a:lstStyle/>
        <a:p>
          <a:r>
            <a:rPr lang="en-US" sz="1600"/>
            <a:t>DM= President</a:t>
          </a:r>
        </a:p>
      </dgm:t>
    </dgm:pt>
    <dgm:pt modelId="{8BE53484-3B51-48D4-951B-0AD6F8F2F5AF}" type="parTrans" cxnId="{8E40C16C-B2E0-4675-92C6-FE908C27147C}">
      <dgm:prSet/>
      <dgm:spPr/>
      <dgm:t>
        <a:bodyPr/>
        <a:lstStyle/>
        <a:p>
          <a:endParaRPr lang="en-US" sz="1600"/>
        </a:p>
      </dgm:t>
    </dgm:pt>
    <dgm:pt modelId="{08925D86-A507-4B4A-A394-13666645C76F}" type="sibTrans" cxnId="{8E40C16C-B2E0-4675-92C6-FE908C27147C}">
      <dgm:prSet/>
      <dgm:spPr/>
      <dgm:t>
        <a:bodyPr/>
        <a:lstStyle/>
        <a:p>
          <a:endParaRPr lang="en-US" sz="1600"/>
        </a:p>
      </dgm:t>
    </dgm:pt>
    <dgm:pt modelId="{6E7C1517-95C0-4901-84FC-3223008C28B0}">
      <dgm:prSet phldrT="[Text]" custT="1"/>
      <dgm:spPr/>
      <dgm:t>
        <a:bodyPr/>
        <a:lstStyle/>
        <a:p>
          <a:r>
            <a:rPr lang="en-US" sz="1600"/>
            <a:t>Conduct interviews</a:t>
          </a:r>
        </a:p>
      </dgm:t>
    </dgm:pt>
    <dgm:pt modelId="{D20A40CA-DB79-4CE8-A4DB-A0FAEBCB8255}" type="parTrans" cxnId="{DBA62789-197C-4AA0-85DE-7C3493AF8E19}">
      <dgm:prSet/>
      <dgm:spPr/>
      <dgm:t>
        <a:bodyPr/>
        <a:lstStyle/>
        <a:p>
          <a:endParaRPr lang="en-US"/>
        </a:p>
      </dgm:t>
    </dgm:pt>
    <dgm:pt modelId="{CA998271-2F54-46C6-A512-830B5B6FBECE}" type="sibTrans" cxnId="{DBA62789-197C-4AA0-85DE-7C3493AF8E19}">
      <dgm:prSet/>
      <dgm:spPr/>
      <dgm:t>
        <a:bodyPr/>
        <a:lstStyle/>
        <a:p>
          <a:endParaRPr lang="en-US"/>
        </a:p>
      </dgm:t>
    </dgm:pt>
    <dgm:pt modelId="{180E31AA-5ACE-4B2D-936D-E10AD614BCB7}">
      <dgm:prSet phldrT="[Text]" custT="1"/>
      <dgm:spPr/>
      <dgm:t>
        <a:bodyPr/>
        <a:lstStyle/>
        <a:p>
          <a:r>
            <a:rPr lang="en-US" sz="1600"/>
            <a:t>Gather evidence</a:t>
          </a:r>
        </a:p>
      </dgm:t>
    </dgm:pt>
    <dgm:pt modelId="{9BC385EC-87F2-45CD-9FD3-76CD4CCAFE6F}" type="parTrans" cxnId="{933E343D-BA2C-43D1-9C1D-D38E94A9492C}">
      <dgm:prSet/>
      <dgm:spPr/>
      <dgm:t>
        <a:bodyPr/>
        <a:lstStyle/>
        <a:p>
          <a:endParaRPr lang="en-US"/>
        </a:p>
      </dgm:t>
    </dgm:pt>
    <dgm:pt modelId="{AE7FA09A-3170-43B4-98ED-A341C6ECEEEC}" type="sibTrans" cxnId="{933E343D-BA2C-43D1-9C1D-D38E94A9492C}">
      <dgm:prSet/>
      <dgm:spPr/>
      <dgm:t>
        <a:bodyPr/>
        <a:lstStyle/>
        <a:p>
          <a:endParaRPr lang="en-US"/>
        </a:p>
      </dgm:t>
    </dgm:pt>
    <dgm:pt modelId="{7A7A3B48-91D4-428A-8D51-68321CDCBB1A}">
      <dgm:prSet phldrT="[Text]" custT="1"/>
      <dgm:spPr/>
      <dgm:t>
        <a:bodyPr/>
        <a:lstStyle/>
        <a:p>
          <a:r>
            <a:rPr lang="en-US" sz="1600"/>
            <a:t>Formal Hearing</a:t>
          </a:r>
        </a:p>
      </dgm:t>
    </dgm:pt>
    <dgm:pt modelId="{E6D9038C-7C8E-45DB-A8BE-B0244B170A82}" type="parTrans" cxnId="{26941E14-2821-43EE-BE6B-BA9F779F548B}">
      <dgm:prSet/>
      <dgm:spPr/>
      <dgm:t>
        <a:bodyPr/>
        <a:lstStyle/>
        <a:p>
          <a:endParaRPr lang="en-US"/>
        </a:p>
      </dgm:t>
    </dgm:pt>
    <dgm:pt modelId="{96C98790-9435-4237-8F08-C2728EF2A4C8}" type="sibTrans" cxnId="{26941E14-2821-43EE-BE6B-BA9F779F548B}">
      <dgm:prSet/>
      <dgm:spPr/>
      <dgm:t>
        <a:bodyPr/>
        <a:lstStyle/>
        <a:p>
          <a:endParaRPr lang="en-US"/>
        </a:p>
      </dgm:t>
    </dgm:pt>
    <dgm:pt modelId="{C39AB46F-5630-4BB9-9578-46653F2999D7}">
      <dgm:prSet phldrT="[Text]" custT="1"/>
      <dgm:spPr/>
      <dgm:t>
        <a:bodyPr/>
        <a:lstStyle/>
        <a:p>
          <a:r>
            <a:rPr lang="en-US" sz="1600"/>
            <a:t>Report goes to parties &amp; DM</a:t>
          </a:r>
        </a:p>
      </dgm:t>
    </dgm:pt>
    <dgm:pt modelId="{00FC80F2-1208-45D1-9043-7B5F7ED78779}" type="parTrans" cxnId="{889010DA-909B-42A0-AB3E-7BE4C16EDBE7}">
      <dgm:prSet/>
      <dgm:spPr/>
      <dgm:t>
        <a:bodyPr/>
        <a:lstStyle/>
        <a:p>
          <a:endParaRPr lang="en-US"/>
        </a:p>
      </dgm:t>
    </dgm:pt>
    <dgm:pt modelId="{EB523343-034A-47E9-BFF0-2A06510BA60A}" type="sibTrans" cxnId="{889010DA-909B-42A0-AB3E-7BE4C16EDBE7}">
      <dgm:prSet/>
      <dgm:spPr/>
      <dgm:t>
        <a:bodyPr/>
        <a:lstStyle/>
        <a:p>
          <a:endParaRPr lang="en-US"/>
        </a:p>
      </dgm:t>
    </dgm:pt>
    <dgm:pt modelId="{EB1B27BB-7A88-434D-B567-C2E8C67B63A1}">
      <dgm:prSet phldrT="[Text]" custT="1"/>
      <dgm:spPr/>
      <dgm:t>
        <a:bodyPr/>
        <a:lstStyle/>
        <a:p>
          <a:r>
            <a:rPr lang="en-US" sz="1600"/>
            <a:t>Formal hearing with hearing administrator</a:t>
          </a:r>
          <a:endParaRPr lang="en-US" sz="1400"/>
        </a:p>
      </dgm:t>
    </dgm:pt>
    <dgm:pt modelId="{30819E48-3ACE-4AB9-859F-5F2AEDFFA303}" type="parTrans" cxnId="{54D81F65-7042-46D0-9747-B8FA01E0E299}">
      <dgm:prSet/>
      <dgm:spPr/>
      <dgm:t>
        <a:bodyPr/>
        <a:lstStyle/>
        <a:p>
          <a:endParaRPr lang="en-US"/>
        </a:p>
      </dgm:t>
    </dgm:pt>
    <dgm:pt modelId="{B82DEE94-BCD6-4CEA-ABDF-6CB3F79002DE}" type="sibTrans" cxnId="{54D81F65-7042-46D0-9747-B8FA01E0E299}">
      <dgm:prSet/>
      <dgm:spPr/>
      <dgm:t>
        <a:bodyPr/>
        <a:lstStyle/>
        <a:p>
          <a:endParaRPr lang="en-US"/>
        </a:p>
      </dgm:t>
    </dgm:pt>
    <dgm:pt modelId="{C0F07CD1-BF49-4EAE-889E-1D2F815E1444}" type="pres">
      <dgm:prSet presAssocID="{9A6EF40D-3360-4795-AFE0-577F0166C78B}" presName="Name0" presStyleCnt="0">
        <dgm:presLayoutVars>
          <dgm:dir/>
          <dgm:animLvl val="lvl"/>
          <dgm:resizeHandles val="exact"/>
        </dgm:presLayoutVars>
      </dgm:prSet>
      <dgm:spPr/>
    </dgm:pt>
    <dgm:pt modelId="{D0780F7C-3B98-4B97-8295-4CE37D3B9C3F}" type="pres">
      <dgm:prSet presAssocID="{18F4C610-B4F0-42B6-AE23-20CB123F0D58}" presName="composite" presStyleCnt="0"/>
      <dgm:spPr/>
    </dgm:pt>
    <dgm:pt modelId="{6F903278-A364-463B-8A12-7A1142AE737D}" type="pres">
      <dgm:prSet presAssocID="{18F4C610-B4F0-42B6-AE23-20CB123F0D58}" presName="parTx" presStyleLbl="alignNode1" presStyleIdx="0" presStyleCnt="7">
        <dgm:presLayoutVars>
          <dgm:chMax val="0"/>
          <dgm:chPref val="0"/>
          <dgm:bulletEnabled val="1"/>
        </dgm:presLayoutVars>
      </dgm:prSet>
      <dgm:spPr/>
    </dgm:pt>
    <dgm:pt modelId="{C7D37B90-5709-4248-8DD6-EE7A326FC6A1}" type="pres">
      <dgm:prSet presAssocID="{18F4C610-B4F0-42B6-AE23-20CB123F0D58}" presName="desTx" presStyleLbl="alignAccFollowNode1" presStyleIdx="0" presStyleCnt="7">
        <dgm:presLayoutVars>
          <dgm:bulletEnabled val="1"/>
        </dgm:presLayoutVars>
      </dgm:prSet>
      <dgm:spPr/>
    </dgm:pt>
    <dgm:pt modelId="{0B4409AF-8F19-4994-B4E3-D37ED46BAB76}" type="pres">
      <dgm:prSet presAssocID="{B6E4DE1E-3EDF-41B3-9F89-A508E1E3C9A8}" presName="space" presStyleCnt="0"/>
      <dgm:spPr/>
    </dgm:pt>
    <dgm:pt modelId="{8855B3C1-26C7-4AC5-9D61-DBBFC657671C}" type="pres">
      <dgm:prSet presAssocID="{AC28CE3D-B7AF-44E9-A23D-5BE68B6B3A09}" presName="composite" presStyleCnt="0"/>
      <dgm:spPr/>
    </dgm:pt>
    <dgm:pt modelId="{45F2E14D-21DE-4C13-A1D4-621F31BD9FCF}" type="pres">
      <dgm:prSet presAssocID="{AC28CE3D-B7AF-44E9-A23D-5BE68B6B3A09}" presName="parTx" presStyleLbl="alignNode1" presStyleIdx="1" presStyleCnt="7">
        <dgm:presLayoutVars>
          <dgm:chMax val="0"/>
          <dgm:chPref val="0"/>
          <dgm:bulletEnabled val="1"/>
        </dgm:presLayoutVars>
      </dgm:prSet>
      <dgm:spPr/>
    </dgm:pt>
    <dgm:pt modelId="{EF51BEE3-DA7A-4CA3-B1F3-D6D7A5BB4BFB}" type="pres">
      <dgm:prSet presAssocID="{AC28CE3D-B7AF-44E9-A23D-5BE68B6B3A09}" presName="desTx" presStyleLbl="alignAccFollowNode1" presStyleIdx="1" presStyleCnt="7">
        <dgm:presLayoutVars>
          <dgm:bulletEnabled val="1"/>
        </dgm:presLayoutVars>
      </dgm:prSet>
      <dgm:spPr/>
    </dgm:pt>
    <dgm:pt modelId="{8E625F5B-8EBF-426A-8CA4-4BB1CC0E69FA}" type="pres">
      <dgm:prSet presAssocID="{A4248225-27E0-45A1-B031-17FD7CDD34F6}" presName="space" presStyleCnt="0"/>
      <dgm:spPr/>
    </dgm:pt>
    <dgm:pt modelId="{D3F32FD4-4FD4-4E97-8A8E-932639B6915D}" type="pres">
      <dgm:prSet presAssocID="{563E245D-D319-46A9-8000-F2C3F2AE8F57}" presName="composite" presStyleCnt="0"/>
      <dgm:spPr/>
    </dgm:pt>
    <dgm:pt modelId="{8DCE6362-544B-48BC-B18E-EEFB4693343E}" type="pres">
      <dgm:prSet presAssocID="{563E245D-D319-46A9-8000-F2C3F2AE8F57}" presName="parTx" presStyleLbl="alignNode1" presStyleIdx="2" presStyleCnt="7">
        <dgm:presLayoutVars>
          <dgm:chMax val="0"/>
          <dgm:chPref val="0"/>
          <dgm:bulletEnabled val="1"/>
        </dgm:presLayoutVars>
      </dgm:prSet>
      <dgm:spPr/>
    </dgm:pt>
    <dgm:pt modelId="{282194D8-8CC9-49DD-9FD7-7AAF33074743}" type="pres">
      <dgm:prSet presAssocID="{563E245D-D319-46A9-8000-F2C3F2AE8F57}" presName="desTx" presStyleLbl="alignAccFollowNode1" presStyleIdx="2" presStyleCnt="7">
        <dgm:presLayoutVars>
          <dgm:bulletEnabled val="1"/>
        </dgm:presLayoutVars>
      </dgm:prSet>
      <dgm:spPr/>
    </dgm:pt>
    <dgm:pt modelId="{E126BA31-8F2F-429F-904A-F82A25B49502}" type="pres">
      <dgm:prSet presAssocID="{8233502D-4A77-4FB6-B523-4BA0046E5C67}" presName="space" presStyleCnt="0"/>
      <dgm:spPr/>
    </dgm:pt>
    <dgm:pt modelId="{69020AA1-3C0C-4B8D-9010-2624A3F9383D}" type="pres">
      <dgm:prSet presAssocID="{7A7A3B48-91D4-428A-8D51-68321CDCBB1A}" presName="composite" presStyleCnt="0"/>
      <dgm:spPr/>
    </dgm:pt>
    <dgm:pt modelId="{650B6A5E-D275-48CC-97BB-7944D76ABF70}" type="pres">
      <dgm:prSet presAssocID="{7A7A3B48-91D4-428A-8D51-68321CDCBB1A}" presName="parTx" presStyleLbl="alignNode1" presStyleIdx="3" presStyleCnt="7">
        <dgm:presLayoutVars>
          <dgm:chMax val="0"/>
          <dgm:chPref val="0"/>
          <dgm:bulletEnabled val="1"/>
        </dgm:presLayoutVars>
      </dgm:prSet>
      <dgm:spPr/>
    </dgm:pt>
    <dgm:pt modelId="{31B9BD16-69D9-4879-BD92-A17090C98069}" type="pres">
      <dgm:prSet presAssocID="{7A7A3B48-91D4-428A-8D51-68321CDCBB1A}" presName="desTx" presStyleLbl="alignAccFollowNode1" presStyleIdx="3" presStyleCnt="7">
        <dgm:presLayoutVars>
          <dgm:bulletEnabled val="1"/>
        </dgm:presLayoutVars>
      </dgm:prSet>
      <dgm:spPr/>
    </dgm:pt>
    <dgm:pt modelId="{4BB8C78F-589A-4DBC-8738-9BCA0F87EAD4}" type="pres">
      <dgm:prSet presAssocID="{96C98790-9435-4237-8F08-C2728EF2A4C8}" presName="space" presStyleCnt="0"/>
      <dgm:spPr/>
    </dgm:pt>
    <dgm:pt modelId="{E889D886-E910-423F-9868-6161912AC615}" type="pres">
      <dgm:prSet presAssocID="{95607A60-EE21-471C-BF19-D44AF42E2137}" presName="composite" presStyleCnt="0"/>
      <dgm:spPr/>
    </dgm:pt>
    <dgm:pt modelId="{FAD58376-697D-40C2-8637-02E01613AC4C}" type="pres">
      <dgm:prSet presAssocID="{95607A60-EE21-471C-BF19-D44AF42E2137}" presName="parTx" presStyleLbl="alignNode1" presStyleIdx="4" presStyleCnt="7">
        <dgm:presLayoutVars>
          <dgm:chMax val="0"/>
          <dgm:chPref val="0"/>
          <dgm:bulletEnabled val="1"/>
        </dgm:presLayoutVars>
      </dgm:prSet>
      <dgm:spPr/>
    </dgm:pt>
    <dgm:pt modelId="{944723DB-EE89-4B34-9EA3-7BC24768F57D}" type="pres">
      <dgm:prSet presAssocID="{95607A60-EE21-471C-BF19-D44AF42E2137}" presName="desTx" presStyleLbl="alignAccFollowNode1" presStyleIdx="4" presStyleCnt="7">
        <dgm:presLayoutVars>
          <dgm:bulletEnabled val="1"/>
        </dgm:presLayoutVars>
      </dgm:prSet>
      <dgm:spPr/>
    </dgm:pt>
    <dgm:pt modelId="{081764BD-45E2-4E6E-AB37-0ABC27F8BE33}" type="pres">
      <dgm:prSet presAssocID="{879E08CE-0A77-4328-A835-22769AB40C07}" presName="space" presStyleCnt="0"/>
      <dgm:spPr/>
    </dgm:pt>
    <dgm:pt modelId="{05A3D56B-7044-4EE9-BAC9-ABD256D7C8AB}" type="pres">
      <dgm:prSet presAssocID="{864A195D-2CC7-4E64-8D53-F8A290205EF6}" presName="composite" presStyleCnt="0"/>
      <dgm:spPr/>
    </dgm:pt>
    <dgm:pt modelId="{D7DFDADE-3286-4FA7-B4A3-BBA187D1F4C9}" type="pres">
      <dgm:prSet presAssocID="{864A195D-2CC7-4E64-8D53-F8A290205EF6}" presName="parTx" presStyleLbl="alignNode1" presStyleIdx="5" presStyleCnt="7">
        <dgm:presLayoutVars>
          <dgm:chMax val="0"/>
          <dgm:chPref val="0"/>
          <dgm:bulletEnabled val="1"/>
        </dgm:presLayoutVars>
      </dgm:prSet>
      <dgm:spPr/>
    </dgm:pt>
    <dgm:pt modelId="{AA10F469-BD21-46D1-BAA1-A3F36DD0A0D0}" type="pres">
      <dgm:prSet presAssocID="{864A195D-2CC7-4E64-8D53-F8A290205EF6}" presName="desTx" presStyleLbl="alignAccFollowNode1" presStyleIdx="5" presStyleCnt="7">
        <dgm:presLayoutVars>
          <dgm:bulletEnabled val="1"/>
        </dgm:presLayoutVars>
      </dgm:prSet>
      <dgm:spPr/>
    </dgm:pt>
    <dgm:pt modelId="{42BD86F3-C297-48D5-A710-4B9E9DE52725}" type="pres">
      <dgm:prSet presAssocID="{F9EC5815-57F9-4F3C-9E03-A2906003C30B}" presName="space" presStyleCnt="0"/>
      <dgm:spPr/>
    </dgm:pt>
    <dgm:pt modelId="{0C3E9988-5C06-4F64-9409-1DD6E98E8566}" type="pres">
      <dgm:prSet presAssocID="{B5147ED1-6EE3-4FD3-9181-0BADE112B901}" presName="composite" presStyleCnt="0"/>
      <dgm:spPr/>
    </dgm:pt>
    <dgm:pt modelId="{CC2BC262-5DAD-4351-9B9F-83357FDCDFD5}" type="pres">
      <dgm:prSet presAssocID="{B5147ED1-6EE3-4FD3-9181-0BADE112B901}" presName="parTx" presStyleLbl="alignNode1" presStyleIdx="6" presStyleCnt="7">
        <dgm:presLayoutVars>
          <dgm:chMax val="0"/>
          <dgm:chPref val="0"/>
          <dgm:bulletEnabled val="1"/>
        </dgm:presLayoutVars>
      </dgm:prSet>
      <dgm:spPr/>
    </dgm:pt>
    <dgm:pt modelId="{CD288A13-C075-44D5-BAB0-F8F2B273353C}" type="pres">
      <dgm:prSet presAssocID="{B5147ED1-6EE3-4FD3-9181-0BADE112B901}" presName="desTx" presStyleLbl="alignAccFollowNode1" presStyleIdx="6" presStyleCnt="7">
        <dgm:presLayoutVars>
          <dgm:bulletEnabled val="1"/>
        </dgm:presLayoutVars>
      </dgm:prSet>
      <dgm:spPr/>
    </dgm:pt>
  </dgm:ptLst>
  <dgm:cxnLst>
    <dgm:cxn modelId="{26941E14-2821-43EE-BE6B-BA9F779F548B}" srcId="{9A6EF40D-3360-4795-AFE0-577F0166C78B}" destId="{7A7A3B48-91D4-428A-8D51-68321CDCBB1A}" srcOrd="3" destOrd="0" parTransId="{E6D9038C-7C8E-45DB-A8BE-B0244B170A82}" sibTransId="{96C98790-9435-4237-8F08-C2728EF2A4C8}"/>
    <dgm:cxn modelId="{239A1B1A-3780-4D8E-9B8B-4018288A3C2B}" srcId="{9A6EF40D-3360-4795-AFE0-577F0166C78B}" destId="{18F4C610-B4F0-42B6-AE23-20CB123F0D58}" srcOrd="0" destOrd="0" parTransId="{58B2D570-D3D6-49D8-B69B-679FE0855444}" sibTransId="{B6E4DE1E-3EDF-41B3-9F89-A508E1E3C9A8}"/>
    <dgm:cxn modelId="{EA8F171D-9610-4030-8E77-AE89ABA1BC94}" type="presOf" srcId="{180E31AA-5ACE-4B2D-936D-E10AD614BCB7}" destId="{282194D8-8CC9-49DD-9FD7-7AAF33074743}" srcOrd="0" destOrd="2" presId="urn:microsoft.com/office/officeart/2005/8/layout/hList1"/>
    <dgm:cxn modelId="{60E28522-D491-4FAD-A56F-47167B9F7722}" type="presOf" srcId="{2AEB2EBE-49C5-4571-8EFA-2CAE73F22394}" destId="{282194D8-8CC9-49DD-9FD7-7AAF33074743}" srcOrd="0" destOrd="0" presId="urn:microsoft.com/office/officeart/2005/8/layout/hList1"/>
    <dgm:cxn modelId="{819F0C25-8A34-4033-BCF4-DDA9C0A845BA}" type="presOf" srcId="{D011AA3F-4013-4702-9FDF-EBBDBFF9A432}" destId="{CD288A13-C075-44D5-BAB0-F8F2B273353C}" srcOrd="0" destOrd="2" presId="urn:microsoft.com/office/officeart/2005/8/layout/hList1"/>
    <dgm:cxn modelId="{55FE2027-3285-4837-BC93-40D1421662AA}" srcId="{9A6EF40D-3360-4795-AFE0-577F0166C78B}" destId="{95607A60-EE21-471C-BF19-D44AF42E2137}" srcOrd="4" destOrd="0" parTransId="{0F04FE90-B36B-40F3-938F-E2D9B850B6E2}" sibTransId="{879E08CE-0A77-4328-A835-22769AB40C07}"/>
    <dgm:cxn modelId="{BDAC5F2B-C8E0-490D-832E-FF064F823C03}" srcId="{17A8FC6A-4B12-4949-95E1-68D66B03E4B3}" destId="{4AC567CF-D247-4089-9625-246F1C5094C3}" srcOrd="1" destOrd="0" parTransId="{B7F983DB-3A1F-4645-BE1E-3CF28CA11786}" sibTransId="{27C5A158-B5E7-4151-B9F9-8B17CD031F28}"/>
    <dgm:cxn modelId="{2725D82F-72F3-44A7-A276-27872E445E2B}" srcId="{864A195D-2CC7-4E64-8D53-F8A290205EF6}" destId="{2534D565-49B1-4007-AC27-C1FA99C6C9C6}" srcOrd="0" destOrd="0" parTransId="{ACBF0499-40CA-46FA-8943-43B0AA9AA1D2}" sibTransId="{7D7D320A-FCA8-4062-8C65-569AD9AAA9BF}"/>
    <dgm:cxn modelId="{8D820B37-6091-4F72-9119-4B1128FC8F03}" srcId="{9A6EF40D-3360-4795-AFE0-577F0166C78B}" destId="{AC28CE3D-B7AF-44E9-A23D-5BE68B6B3A09}" srcOrd="1" destOrd="0" parTransId="{AC929235-E2F5-486E-B556-668C84F73BC1}" sibTransId="{A4248225-27E0-45A1-B031-17FD7CDD34F6}"/>
    <dgm:cxn modelId="{933E343D-BA2C-43D1-9C1D-D38E94A9492C}" srcId="{563E245D-D319-46A9-8000-F2C3F2AE8F57}" destId="{180E31AA-5ACE-4B2D-936D-E10AD614BCB7}" srcOrd="2" destOrd="0" parTransId="{9BC385EC-87F2-45CD-9FD3-76CD4CCAFE6F}" sibTransId="{AE7FA09A-3170-43B4-98ED-A341C6ECEEEC}"/>
    <dgm:cxn modelId="{02DE5A3E-C80F-4DE0-ABF3-F4BE1AC4E479}" type="presOf" srcId="{A976AC9E-CB79-4528-A208-1A0930A892D9}" destId="{CD288A13-C075-44D5-BAB0-F8F2B273353C}" srcOrd="0" destOrd="1" presId="urn:microsoft.com/office/officeart/2005/8/layout/hList1"/>
    <dgm:cxn modelId="{DF598345-E93F-4E68-BDF2-3E4E868B5985}" srcId="{AC28CE3D-B7AF-44E9-A23D-5BE68B6B3A09}" destId="{F9A31D47-5280-428E-A2DA-DCD67A015F10}" srcOrd="1" destOrd="0" parTransId="{1DA5E7BF-A183-4142-8C82-2DFB452AEF7D}" sibTransId="{07C71FEE-C1D0-4B03-8B56-D8B35C966F9C}"/>
    <dgm:cxn modelId="{F0BCE545-DBF4-40C2-BEF0-5E37C9E03E7D}" srcId="{B5147ED1-6EE3-4FD3-9181-0BADE112B901}" destId="{A976AC9E-CB79-4528-A208-1A0930A892D9}" srcOrd="1" destOrd="0" parTransId="{964C015F-F054-40FA-98B1-B99C8736331C}" sibTransId="{0BB73E79-4997-4AA9-874E-D45F00ADF21A}"/>
    <dgm:cxn modelId="{5BB4E849-7960-4B92-A494-D8A1FD311F40}" srcId="{563E245D-D319-46A9-8000-F2C3F2AE8F57}" destId="{1211FB87-64F5-43E3-9F01-37773565CE7F}" srcOrd="4" destOrd="0" parTransId="{A9710BB1-E2D4-4C14-A0DB-D78738A3B10C}" sibTransId="{A0D86253-4C59-406D-BD92-A16DB32892F0}"/>
    <dgm:cxn modelId="{A588354B-93BE-4F5F-9530-54FCEA4C1A60}" type="presOf" srcId="{7A7A3B48-91D4-428A-8D51-68321CDCBB1A}" destId="{650B6A5E-D275-48CC-97BB-7944D76ABF70}" srcOrd="0" destOrd="0" presId="urn:microsoft.com/office/officeart/2005/8/layout/hList1"/>
    <dgm:cxn modelId="{A2059954-C2F4-4753-A6C9-5A5A335B0FC3}" srcId="{B5147ED1-6EE3-4FD3-9181-0BADE112B901}" destId="{05F44CA2-C1EF-47D6-9EB8-7D028F4EB55E}" srcOrd="0" destOrd="0" parTransId="{EF28FE90-A7C6-4D36-A8E5-AD0C73DBA2A5}" sibTransId="{1F2025E3-5D10-410D-9CD6-91C220874B23}"/>
    <dgm:cxn modelId="{D26C4C55-C0BD-4C36-8188-F4EB90C92137}" type="presOf" srcId="{864A195D-2CC7-4E64-8D53-F8A290205EF6}" destId="{D7DFDADE-3286-4FA7-B4A3-BBA187D1F4C9}" srcOrd="0" destOrd="0" presId="urn:microsoft.com/office/officeart/2005/8/layout/hList1"/>
    <dgm:cxn modelId="{D7663C5E-498F-48B4-80B7-F314E022A624}" type="presOf" srcId="{6CB342A8-2C55-42AE-AFC6-2ED4DE98EB8A}" destId="{944723DB-EE89-4B34-9EA3-7BC24768F57D}" srcOrd="0" destOrd="0" presId="urn:microsoft.com/office/officeart/2005/8/layout/hList1"/>
    <dgm:cxn modelId="{CFF5A163-BAB5-4ACD-970F-D5C83905B8BC}" srcId="{AC28CE3D-B7AF-44E9-A23D-5BE68B6B3A09}" destId="{9A12F869-ED15-4286-A755-F44E85BE6D6C}" srcOrd="0" destOrd="0" parTransId="{E9F56068-59F6-4E51-8D83-3DBF04EDCB22}" sibTransId="{E24A7EF3-B017-458F-8CCE-39E4C839C963}"/>
    <dgm:cxn modelId="{54D81F65-7042-46D0-9747-B8FA01E0E299}" srcId="{7A7A3B48-91D4-428A-8D51-68321CDCBB1A}" destId="{EB1B27BB-7A88-434D-B567-C2E8C67B63A1}" srcOrd="1" destOrd="0" parTransId="{30819E48-3ACE-4AB9-859F-5F2AEDFFA303}" sibTransId="{B82DEE94-BCD6-4CEA-ABDF-6CB3F79002DE}"/>
    <dgm:cxn modelId="{C737E16B-44BE-4B14-8520-F631A8297203}" srcId="{864A195D-2CC7-4E64-8D53-F8A290205EF6}" destId="{17A8FC6A-4B12-4949-95E1-68D66B03E4B3}" srcOrd="1" destOrd="0" parTransId="{1D0328B5-56DE-456F-BD4C-8E22329D994D}" sibTransId="{79E17227-F573-4916-9E0C-DFAAF44C8C5B}"/>
    <dgm:cxn modelId="{AF486C6C-5CB8-4566-B6C5-686A5EA7D0DB}" srcId="{9A6EF40D-3360-4795-AFE0-577F0166C78B}" destId="{563E245D-D319-46A9-8000-F2C3F2AE8F57}" srcOrd="2" destOrd="0" parTransId="{D1FB8EFF-54DE-42A6-BDA9-D350ECA25B64}" sibTransId="{8233502D-4A77-4FB6-B523-4BA0046E5C67}"/>
    <dgm:cxn modelId="{8E40C16C-B2E0-4675-92C6-FE908C27147C}" srcId="{B5147ED1-6EE3-4FD3-9181-0BADE112B901}" destId="{D011AA3F-4013-4702-9FDF-EBBDBFF9A432}" srcOrd="2" destOrd="0" parTransId="{8BE53484-3B51-48D4-951B-0AD6F8F2F5AF}" sibTransId="{08925D86-A507-4B4A-A394-13666645C76F}"/>
    <dgm:cxn modelId="{7011CB6D-05D1-4218-AFB3-964FC86F0CE4}" type="presOf" srcId="{B5147ED1-6EE3-4FD3-9181-0BADE112B901}" destId="{CC2BC262-5DAD-4351-9B9F-83357FDCDFD5}" srcOrd="0" destOrd="0" presId="urn:microsoft.com/office/officeart/2005/8/layout/hList1"/>
    <dgm:cxn modelId="{287F3E6E-22CC-4ABA-A377-24EB379A71C9}" type="presOf" srcId="{563E245D-D319-46A9-8000-F2C3F2AE8F57}" destId="{8DCE6362-544B-48BC-B18E-EEFB4693343E}" srcOrd="0" destOrd="0" presId="urn:microsoft.com/office/officeart/2005/8/layout/hList1"/>
    <dgm:cxn modelId="{1772517A-33C5-4665-B8DE-8B67B6C79945}" type="presOf" srcId="{1F0DEEFC-EEAA-4ECE-B56C-DFE6D2F6DC4A}" destId="{944723DB-EE89-4B34-9EA3-7BC24768F57D}" srcOrd="0" destOrd="1" presId="urn:microsoft.com/office/officeart/2005/8/layout/hList1"/>
    <dgm:cxn modelId="{DAFEA97C-ED89-42A7-8375-AE2B899B85B7}" srcId="{95607A60-EE21-471C-BF19-D44AF42E2137}" destId="{6CB342A8-2C55-42AE-AFC6-2ED4DE98EB8A}" srcOrd="0" destOrd="0" parTransId="{5461881D-B4BB-42E6-8994-2B7AF2A9D749}" sibTransId="{3CFA43A5-1CA1-4BBD-8BD5-F6412DED4A87}"/>
    <dgm:cxn modelId="{803C0383-10B1-4375-A389-796488304BB1}" srcId="{563E245D-D319-46A9-8000-F2C3F2AE8F57}" destId="{2AEB2EBE-49C5-4571-8EFA-2CAE73F22394}" srcOrd="0" destOrd="0" parTransId="{934AAE05-A2B5-412B-91F4-D05148C349A2}" sibTransId="{5807DEDB-27A6-4D81-AF38-8A53987E5B73}"/>
    <dgm:cxn modelId="{DBA62789-197C-4AA0-85DE-7C3493AF8E19}" srcId="{563E245D-D319-46A9-8000-F2C3F2AE8F57}" destId="{6E7C1517-95C0-4901-84FC-3223008C28B0}" srcOrd="1" destOrd="0" parTransId="{D20A40CA-DB79-4CE8-A4DB-A0FAEBCB8255}" sibTransId="{CA998271-2F54-46C6-A512-830B5B6FBECE}"/>
    <dgm:cxn modelId="{C353198E-0A99-450F-A397-AA6F39C91DBD}" type="presOf" srcId="{95607A60-EE21-471C-BF19-D44AF42E2137}" destId="{FAD58376-697D-40C2-8637-02E01613AC4C}" srcOrd="0" destOrd="0" presId="urn:microsoft.com/office/officeart/2005/8/layout/hList1"/>
    <dgm:cxn modelId="{94A64592-83C6-4FF7-82B9-475E5959E0DE}" type="presOf" srcId="{CDE4DA2C-826E-4216-9C16-64D26D2B1231}" destId="{AA10F469-BD21-46D1-BAA1-A3F36DD0A0D0}" srcOrd="0" destOrd="4" presId="urn:microsoft.com/office/officeart/2005/8/layout/hList1"/>
    <dgm:cxn modelId="{F0536492-9AFE-4A2B-B1B6-2AC0843A82FA}" type="presOf" srcId="{2534D565-49B1-4007-AC27-C1FA99C6C9C6}" destId="{AA10F469-BD21-46D1-BAA1-A3F36DD0A0D0}" srcOrd="0" destOrd="0" presId="urn:microsoft.com/office/officeart/2005/8/layout/hList1"/>
    <dgm:cxn modelId="{01CA9B97-C81E-4D6B-805A-6848E722B840}" type="presOf" srcId="{C39AB46F-5630-4BB9-9578-46653F2999D7}" destId="{31B9BD16-69D9-4879-BD92-A17090C98069}" srcOrd="0" destOrd="0" presId="urn:microsoft.com/office/officeart/2005/8/layout/hList1"/>
    <dgm:cxn modelId="{F77E5E9B-681C-4C05-97E2-F4906955C097}" type="presOf" srcId="{4AC567CF-D247-4089-9625-246F1C5094C3}" destId="{AA10F469-BD21-46D1-BAA1-A3F36DD0A0D0}" srcOrd="0" destOrd="3" presId="urn:microsoft.com/office/officeart/2005/8/layout/hList1"/>
    <dgm:cxn modelId="{7B981F9D-4222-4170-9F7A-78B8431A2AEF}" srcId="{95607A60-EE21-471C-BF19-D44AF42E2137}" destId="{1F0DEEFC-EEAA-4ECE-B56C-DFE6D2F6DC4A}" srcOrd="1" destOrd="0" parTransId="{FD83A51A-A1A0-4EA2-A51D-EC67760D8564}" sibTransId="{32534DF5-CC2A-4C44-B50A-D75CBA7860BE}"/>
    <dgm:cxn modelId="{9621EAA1-A07D-49E6-AEA9-15C0C5134FB8}" type="presOf" srcId="{EB1B27BB-7A88-434D-B567-C2E8C67B63A1}" destId="{31B9BD16-69D9-4879-BD92-A17090C98069}" srcOrd="0" destOrd="1" presId="urn:microsoft.com/office/officeart/2005/8/layout/hList1"/>
    <dgm:cxn modelId="{51A16EA5-C9E4-4CCC-8E8C-66FAB0DEADA3}" type="presOf" srcId="{AC28CE3D-B7AF-44E9-A23D-5BE68B6B3A09}" destId="{45F2E14D-21DE-4C13-A1D4-621F31BD9FCF}" srcOrd="0" destOrd="0" presId="urn:microsoft.com/office/officeart/2005/8/layout/hList1"/>
    <dgm:cxn modelId="{A06FDDAC-8AAC-4C7F-BDBF-5151EC25BB2D}" srcId="{17A8FC6A-4B12-4949-95E1-68D66B03E4B3}" destId="{CDE4DA2C-826E-4216-9C16-64D26D2B1231}" srcOrd="2" destOrd="0" parTransId="{E472544B-14B8-45EB-8435-36B050BD5E5B}" sibTransId="{7C2D2EA8-D9CB-43E3-9B16-E403F4D85B0A}"/>
    <dgm:cxn modelId="{9E5BB1B3-495C-4F8C-AA14-8B0FA5C1E193}" type="presOf" srcId="{F9A31D47-5280-428E-A2DA-DCD67A015F10}" destId="{EF51BEE3-DA7A-4CA3-B1F3-D6D7A5BB4BFB}" srcOrd="0" destOrd="1" presId="urn:microsoft.com/office/officeart/2005/8/layout/hList1"/>
    <dgm:cxn modelId="{FDA516B9-32C8-43EA-BF50-AEAE69F5111B}" type="presOf" srcId="{17A8FC6A-4B12-4949-95E1-68D66B03E4B3}" destId="{AA10F469-BD21-46D1-BAA1-A3F36DD0A0D0}" srcOrd="0" destOrd="1" presId="urn:microsoft.com/office/officeart/2005/8/layout/hList1"/>
    <dgm:cxn modelId="{071AD1BD-89CC-429E-BD69-83FFD6B0A892}" type="presOf" srcId="{1211FB87-64F5-43E3-9F01-37773565CE7F}" destId="{282194D8-8CC9-49DD-9FD7-7AAF33074743}" srcOrd="0" destOrd="4" presId="urn:microsoft.com/office/officeart/2005/8/layout/hList1"/>
    <dgm:cxn modelId="{7E4507C4-5EB1-43CB-BE85-3DFA4AC0AF3D}" type="presOf" srcId="{9A12F869-ED15-4286-A755-F44E85BE6D6C}" destId="{EF51BEE3-DA7A-4CA3-B1F3-D6D7A5BB4BFB}" srcOrd="0" destOrd="0" presId="urn:microsoft.com/office/officeart/2005/8/layout/hList1"/>
    <dgm:cxn modelId="{FDA47BC4-C0F2-4E3B-9967-A3A6975D5FA9}" srcId="{17A8FC6A-4B12-4949-95E1-68D66B03E4B3}" destId="{AD6D06FD-3D03-493C-850C-280A1F220E09}" srcOrd="0" destOrd="0" parTransId="{6CECF92C-43A9-460F-9891-03CF0CFE2C44}" sibTransId="{750A1EE0-9425-4339-BBD9-0B9890042FB6}"/>
    <dgm:cxn modelId="{889010DA-909B-42A0-AB3E-7BE4C16EDBE7}" srcId="{7A7A3B48-91D4-428A-8D51-68321CDCBB1A}" destId="{C39AB46F-5630-4BB9-9578-46653F2999D7}" srcOrd="0" destOrd="0" parTransId="{00FC80F2-1208-45D1-9043-7B5F7ED78779}" sibTransId="{EB523343-034A-47E9-BFF0-2A06510BA60A}"/>
    <dgm:cxn modelId="{2C7513DE-1EA3-4EFD-B29F-000B08B7DE36}" type="presOf" srcId="{6E7C1517-95C0-4901-84FC-3223008C28B0}" destId="{282194D8-8CC9-49DD-9FD7-7AAF33074743}" srcOrd="0" destOrd="1" presId="urn:microsoft.com/office/officeart/2005/8/layout/hList1"/>
    <dgm:cxn modelId="{68E6C2DE-C70B-4A8A-9704-043C94CE47AC}" srcId="{9A6EF40D-3360-4795-AFE0-577F0166C78B}" destId="{B5147ED1-6EE3-4FD3-9181-0BADE112B901}" srcOrd="6" destOrd="0" parTransId="{AA1249FF-0888-4371-A575-6FD16908247C}" sibTransId="{57401F6A-1545-46D0-AF9E-42F8CF1581CF}"/>
    <dgm:cxn modelId="{C7520FDF-6381-4AAC-A268-B3023EC3591D}" type="presOf" srcId="{18F4C610-B4F0-42B6-AE23-20CB123F0D58}" destId="{6F903278-A364-463B-8A12-7A1142AE737D}" srcOrd="0" destOrd="0" presId="urn:microsoft.com/office/officeart/2005/8/layout/hList1"/>
    <dgm:cxn modelId="{29E271E2-F5D3-420C-B400-F1F3E68D377A}" type="presOf" srcId="{9A6EF40D-3360-4795-AFE0-577F0166C78B}" destId="{C0F07CD1-BF49-4EAE-889E-1D2F815E1444}" srcOrd="0" destOrd="0" presId="urn:microsoft.com/office/officeart/2005/8/layout/hList1"/>
    <dgm:cxn modelId="{31A982E5-EF6F-4DA9-AA45-0EAD1E535DEE}" type="presOf" srcId="{05F44CA2-C1EF-47D6-9EB8-7D028F4EB55E}" destId="{CD288A13-C075-44D5-BAB0-F8F2B273353C}" srcOrd="0" destOrd="0" presId="urn:microsoft.com/office/officeart/2005/8/layout/hList1"/>
    <dgm:cxn modelId="{52CC9CE9-1A82-419B-839D-B7B3333A0545}" srcId="{9A6EF40D-3360-4795-AFE0-577F0166C78B}" destId="{864A195D-2CC7-4E64-8D53-F8A290205EF6}" srcOrd="5" destOrd="0" parTransId="{17E92B56-45D1-4DC2-B532-F93B2B54FE3F}" sibTransId="{F9EC5815-57F9-4F3C-9E03-A2906003C30B}"/>
    <dgm:cxn modelId="{CA1110F2-5975-48B2-84D5-DA8B33BFF2EB}" type="presOf" srcId="{27A43B06-DA70-40BE-9860-B418A754969D}" destId="{EF51BEE3-DA7A-4CA3-B1F3-D6D7A5BB4BFB}" srcOrd="0" destOrd="2" presId="urn:microsoft.com/office/officeart/2005/8/layout/hList1"/>
    <dgm:cxn modelId="{3C9B0CFC-D429-41E6-B6DA-5F6CEEBC7AFA}" type="presOf" srcId="{AD6D06FD-3D03-493C-850C-280A1F220E09}" destId="{AA10F469-BD21-46D1-BAA1-A3F36DD0A0D0}" srcOrd="0" destOrd="2" presId="urn:microsoft.com/office/officeart/2005/8/layout/hList1"/>
    <dgm:cxn modelId="{EAA97FFC-0126-4C1C-9B57-959BC4E7EE2B}" srcId="{AC28CE3D-B7AF-44E9-A23D-5BE68B6B3A09}" destId="{27A43B06-DA70-40BE-9860-B418A754969D}" srcOrd="2" destOrd="0" parTransId="{8AEDDADD-0CD0-4F24-BB26-76EE2BDB0E0E}" sibTransId="{6AC2FD1B-49A3-4056-8C3D-0273228D0F21}"/>
    <dgm:cxn modelId="{DFADEDFD-82EA-4C75-894B-959EA722CCB9}" srcId="{563E245D-D319-46A9-8000-F2C3F2AE8F57}" destId="{AD742AB0-5EFA-492F-A17F-C6C85B98BD1B}" srcOrd="3" destOrd="0" parTransId="{9AC2C523-64E3-4E7C-9E98-3A3DC47AF38C}" sibTransId="{292686BF-D916-4D15-8237-D1A7FBA4F102}"/>
    <dgm:cxn modelId="{2882CCFE-986E-46CB-A735-EEBF7BCF14BD}" type="presOf" srcId="{AD742AB0-5EFA-492F-A17F-C6C85B98BD1B}" destId="{282194D8-8CC9-49DD-9FD7-7AAF33074743}" srcOrd="0" destOrd="3" presId="urn:microsoft.com/office/officeart/2005/8/layout/hList1"/>
    <dgm:cxn modelId="{09E0B2C1-EF47-475B-881F-37CE8968EBC1}" type="presParOf" srcId="{C0F07CD1-BF49-4EAE-889E-1D2F815E1444}" destId="{D0780F7C-3B98-4B97-8295-4CE37D3B9C3F}" srcOrd="0" destOrd="0" presId="urn:microsoft.com/office/officeart/2005/8/layout/hList1"/>
    <dgm:cxn modelId="{CFEF6076-ADF5-435E-BAB7-79E37A7688F0}" type="presParOf" srcId="{D0780F7C-3B98-4B97-8295-4CE37D3B9C3F}" destId="{6F903278-A364-463B-8A12-7A1142AE737D}" srcOrd="0" destOrd="0" presId="urn:microsoft.com/office/officeart/2005/8/layout/hList1"/>
    <dgm:cxn modelId="{C54732BA-614D-4EF3-AEF3-85DEDB37FF41}" type="presParOf" srcId="{D0780F7C-3B98-4B97-8295-4CE37D3B9C3F}" destId="{C7D37B90-5709-4248-8DD6-EE7A326FC6A1}" srcOrd="1" destOrd="0" presId="urn:microsoft.com/office/officeart/2005/8/layout/hList1"/>
    <dgm:cxn modelId="{A6914565-FF03-4932-BDE9-7D842EEB6094}" type="presParOf" srcId="{C0F07CD1-BF49-4EAE-889E-1D2F815E1444}" destId="{0B4409AF-8F19-4994-B4E3-D37ED46BAB76}" srcOrd="1" destOrd="0" presId="urn:microsoft.com/office/officeart/2005/8/layout/hList1"/>
    <dgm:cxn modelId="{F857D748-6CEC-45D5-B00A-1D252E4F2B78}" type="presParOf" srcId="{C0F07CD1-BF49-4EAE-889E-1D2F815E1444}" destId="{8855B3C1-26C7-4AC5-9D61-DBBFC657671C}" srcOrd="2" destOrd="0" presId="urn:microsoft.com/office/officeart/2005/8/layout/hList1"/>
    <dgm:cxn modelId="{C529D180-AF75-43A3-9C53-05A758892F75}" type="presParOf" srcId="{8855B3C1-26C7-4AC5-9D61-DBBFC657671C}" destId="{45F2E14D-21DE-4C13-A1D4-621F31BD9FCF}" srcOrd="0" destOrd="0" presId="urn:microsoft.com/office/officeart/2005/8/layout/hList1"/>
    <dgm:cxn modelId="{0A454827-9A6D-453C-8BFB-0A38F8699DE9}" type="presParOf" srcId="{8855B3C1-26C7-4AC5-9D61-DBBFC657671C}" destId="{EF51BEE3-DA7A-4CA3-B1F3-D6D7A5BB4BFB}" srcOrd="1" destOrd="0" presId="urn:microsoft.com/office/officeart/2005/8/layout/hList1"/>
    <dgm:cxn modelId="{ABF31E17-E29A-4550-89B0-BB17B6F8AA03}" type="presParOf" srcId="{C0F07CD1-BF49-4EAE-889E-1D2F815E1444}" destId="{8E625F5B-8EBF-426A-8CA4-4BB1CC0E69FA}" srcOrd="3" destOrd="0" presId="urn:microsoft.com/office/officeart/2005/8/layout/hList1"/>
    <dgm:cxn modelId="{E832E964-BB7B-4B03-8715-3487FE251BC7}" type="presParOf" srcId="{C0F07CD1-BF49-4EAE-889E-1D2F815E1444}" destId="{D3F32FD4-4FD4-4E97-8A8E-932639B6915D}" srcOrd="4" destOrd="0" presId="urn:microsoft.com/office/officeart/2005/8/layout/hList1"/>
    <dgm:cxn modelId="{A8B2CB0E-EBA4-4D1D-A09C-CB4F8720204D}" type="presParOf" srcId="{D3F32FD4-4FD4-4E97-8A8E-932639B6915D}" destId="{8DCE6362-544B-48BC-B18E-EEFB4693343E}" srcOrd="0" destOrd="0" presId="urn:microsoft.com/office/officeart/2005/8/layout/hList1"/>
    <dgm:cxn modelId="{11875365-AA53-47E3-95F8-9C2CD62CF8C6}" type="presParOf" srcId="{D3F32FD4-4FD4-4E97-8A8E-932639B6915D}" destId="{282194D8-8CC9-49DD-9FD7-7AAF33074743}" srcOrd="1" destOrd="0" presId="urn:microsoft.com/office/officeart/2005/8/layout/hList1"/>
    <dgm:cxn modelId="{57339C98-C153-4B4F-A01F-513AC0DD07FC}" type="presParOf" srcId="{C0F07CD1-BF49-4EAE-889E-1D2F815E1444}" destId="{E126BA31-8F2F-429F-904A-F82A25B49502}" srcOrd="5" destOrd="0" presId="urn:microsoft.com/office/officeart/2005/8/layout/hList1"/>
    <dgm:cxn modelId="{DFEFCDD8-ED3A-4589-B517-558707AF567B}" type="presParOf" srcId="{C0F07CD1-BF49-4EAE-889E-1D2F815E1444}" destId="{69020AA1-3C0C-4B8D-9010-2624A3F9383D}" srcOrd="6" destOrd="0" presId="urn:microsoft.com/office/officeart/2005/8/layout/hList1"/>
    <dgm:cxn modelId="{A1E2394A-DAF6-4A19-B664-5CB44F176C5A}" type="presParOf" srcId="{69020AA1-3C0C-4B8D-9010-2624A3F9383D}" destId="{650B6A5E-D275-48CC-97BB-7944D76ABF70}" srcOrd="0" destOrd="0" presId="urn:microsoft.com/office/officeart/2005/8/layout/hList1"/>
    <dgm:cxn modelId="{72E504BF-F51E-4227-B4FD-406945AB2440}" type="presParOf" srcId="{69020AA1-3C0C-4B8D-9010-2624A3F9383D}" destId="{31B9BD16-69D9-4879-BD92-A17090C98069}" srcOrd="1" destOrd="0" presId="urn:microsoft.com/office/officeart/2005/8/layout/hList1"/>
    <dgm:cxn modelId="{ED5E05BA-7374-4BF3-A25C-0338AE80D748}" type="presParOf" srcId="{C0F07CD1-BF49-4EAE-889E-1D2F815E1444}" destId="{4BB8C78F-589A-4DBC-8738-9BCA0F87EAD4}" srcOrd="7" destOrd="0" presId="urn:microsoft.com/office/officeart/2005/8/layout/hList1"/>
    <dgm:cxn modelId="{758F796C-BDED-4CEE-8A51-A4F019234E76}" type="presParOf" srcId="{C0F07CD1-BF49-4EAE-889E-1D2F815E1444}" destId="{E889D886-E910-423F-9868-6161912AC615}" srcOrd="8" destOrd="0" presId="urn:microsoft.com/office/officeart/2005/8/layout/hList1"/>
    <dgm:cxn modelId="{3FB7B6CE-4948-4DDA-B828-E76575979BF7}" type="presParOf" srcId="{E889D886-E910-423F-9868-6161912AC615}" destId="{FAD58376-697D-40C2-8637-02E01613AC4C}" srcOrd="0" destOrd="0" presId="urn:microsoft.com/office/officeart/2005/8/layout/hList1"/>
    <dgm:cxn modelId="{597212F5-6C66-4A85-87E7-322CB7F10FAE}" type="presParOf" srcId="{E889D886-E910-423F-9868-6161912AC615}" destId="{944723DB-EE89-4B34-9EA3-7BC24768F57D}" srcOrd="1" destOrd="0" presId="urn:microsoft.com/office/officeart/2005/8/layout/hList1"/>
    <dgm:cxn modelId="{062383BF-7D49-4E67-959B-E22E7C4F4D63}" type="presParOf" srcId="{C0F07CD1-BF49-4EAE-889E-1D2F815E1444}" destId="{081764BD-45E2-4E6E-AB37-0ABC27F8BE33}" srcOrd="9" destOrd="0" presId="urn:microsoft.com/office/officeart/2005/8/layout/hList1"/>
    <dgm:cxn modelId="{D6B6CF72-CB8D-4E8C-B27C-7CAE4D5FC3BC}" type="presParOf" srcId="{C0F07CD1-BF49-4EAE-889E-1D2F815E1444}" destId="{05A3D56B-7044-4EE9-BAC9-ABD256D7C8AB}" srcOrd="10" destOrd="0" presId="urn:microsoft.com/office/officeart/2005/8/layout/hList1"/>
    <dgm:cxn modelId="{6DCA09A4-A5E4-470B-940A-172C3C3BA71E}" type="presParOf" srcId="{05A3D56B-7044-4EE9-BAC9-ABD256D7C8AB}" destId="{D7DFDADE-3286-4FA7-B4A3-BBA187D1F4C9}" srcOrd="0" destOrd="0" presId="urn:microsoft.com/office/officeart/2005/8/layout/hList1"/>
    <dgm:cxn modelId="{0E3926F6-5A72-4BE3-889B-866199B2CAF9}" type="presParOf" srcId="{05A3D56B-7044-4EE9-BAC9-ABD256D7C8AB}" destId="{AA10F469-BD21-46D1-BAA1-A3F36DD0A0D0}" srcOrd="1" destOrd="0" presId="urn:microsoft.com/office/officeart/2005/8/layout/hList1"/>
    <dgm:cxn modelId="{58714043-9146-4B4A-90FE-2EB3EBF789ED}" type="presParOf" srcId="{C0F07CD1-BF49-4EAE-889E-1D2F815E1444}" destId="{42BD86F3-C297-48D5-A710-4B9E9DE52725}" srcOrd="11" destOrd="0" presId="urn:microsoft.com/office/officeart/2005/8/layout/hList1"/>
    <dgm:cxn modelId="{BBECC98F-EE7B-4497-BB40-5C9FB627A91C}" type="presParOf" srcId="{C0F07CD1-BF49-4EAE-889E-1D2F815E1444}" destId="{0C3E9988-5C06-4F64-9409-1DD6E98E8566}" srcOrd="12" destOrd="0" presId="urn:microsoft.com/office/officeart/2005/8/layout/hList1"/>
    <dgm:cxn modelId="{BF32FA00-023E-4F4B-ACDA-661659AD4E44}" type="presParOf" srcId="{0C3E9988-5C06-4F64-9409-1DD6E98E8566}" destId="{CC2BC262-5DAD-4351-9B9F-83357FDCDFD5}" srcOrd="0" destOrd="0" presId="urn:microsoft.com/office/officeart/2005/8/layout/hList1"/>
    <dgm:cxn modelId="{6BB986F0-6C19-4503-8D49-401ACE3A1768}" type="presParOf" srcId="{0C3E9988-5C06-4F64-9409-1DD6E98E8566}" destId="{CD288A13-C075-44D5-BAB0-F8F2B273353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BAE5DB-ADE5-429E-9CA0-D8CFCEE60104}" type="doc">
      <dgm:prSet loTypeId="urn:microsoft.com/office/officeart/2005/8/layout/arrow2" loCatId="process" qsTypeId="urn:microsoft.com/office/officeart/2005/8/quickstyle/simple5" qsCatId="simple" csTypeId="urn:microsoft.com/office/officeart/2005/8/colors/accent3_4" csCatId="accent3" phldr="1"/>
      <dgm:spPr/>
    </dgm:pt>
    <dgm:pt modelId="{21506FDE-C395-41C1-B668-DCB994DF8003}">
      <dgm:prSet phldrT="[Text]"/>
      <dgm:spPr/>
      <dgm:t>
        <a:bodyPr/>
        <a:lstStyle/>
        <a:p>
          <a:r>
            <a:rPr lang="en-US" b="1">
              <a:latin typeface="Calibri" pitchFamily="34" charset="0"/>
            </a:rPr>
            <a:t>During trauma incident:</a:t>
          </a:r>
          <a:r>
            <a:rPr lang="en-US">
              <a:latin typeface="Calibri" pitchFamily="34" charset="0"/>
            </a:rPr>
            <a:t> Sensory overload, fixation on a particular aspect, miss other things</a:t>
          </a:r>
        </a:p>
      </dgm:t>
    </dgm:pt>
    <dgm:pt modelId="{7FCB24BA-AA6E-443C-B6FC-E26D27C9B33E}" type="parTrans" cxnId="{25CDEBCB-35DD-48E8-9E84-1DAB8540170A}">
      <dgm:prSet/>
      <dgm:spPr/>
      <dgm:t>
        <a:bodyPr/>
        <a:lstStyle/>
        <a:p>
          <a:endParaRPr lang="en-US"/>
        </a:p>
      </dgm:t>
    </dgm:pt>
    <dgm:pt modelId="{40541D1B-72D6-412D-86F0-2D5F90792D49}" type="sibTrans" cxnId="{25CDEBCB-35DD-48E8-9E84-1DAB8540170A}">
      <dgm:prSet/>
      <dgm:spPr/>
      <dgm:t>
        <a:bodyPr/>
        <a:lstStyle/>
        <a:p>
          <a:endParaRPr lang="en-US"/>
        </a:p>
      </dgm:t>
    </dgm:pt>
    <dgm:pt modelId="{76685ACF-529A-4224-A73D-D11172BC9009}">
      <dgm:prSet phldrT="[Text]"/>
      <dgm:spPr/>
      <dgm:t>
        <a:bodyPr/>
        <a:lstStyle/>
        <a:p>
          <a:r>
            <a:rPr lang="en-US" b="1">
              <a:latin typeface="Calibri" pitchFamily="34" charset="0"/>
            </a:rPr>
            <a:t>Immediately after: </a:t>
          </a:r>
          <a:r>
            <a:rPr lang="en-US">
              <a:latin typeface="Calibri" pitchFamily="34" charset="0"/>
            </a:rPr>
            <a:t>“post incident amnesia”—failure to remember most of what was observed</a:t>
          </a:r>
        </a:p>
      </dgm:t>
    </dgm:pt>
    <dgm:pt modelId="{C359E11D-52F3-411E-9D7A-F02C9F4526E9}" type="parTrans" cxnId="{7A7820C5-CEA9-4E35-AC2D-C6B78DF6E1DD}">
      <dgm:prSet/>
      <dgm:spPr/>
      <dgm:t>
        <a:bodyPr/>
        <a:lstStyle/>
        <a:p>
          <a:endParaRPr lang="en-US"/>
        </a:p>
      </dgm:t>
    </dgm:pt>
    <dgm:pt modelId="{381D1119-E77C-4A75-B95F-30BDE448EA10}" type="sibTrans" cxnId="{7A7820C5-CEA9-4E35-AC2D-C6B78DF6E1DD}">
      <dgm:prSet/>
      <dgm:spPr/>
      <dgm:t>
        <a:bodyPr/>
        <a:lstStyle/>
        <a:p>
          <a:endParaRPr lang="en-US"/>
        </a:p>
      </dgm:t>
    </dgm:pt>
    <dgm:pt modelId="{8EA23334-8C58-419A-9373-F44185968A3F}">
      <dgm:prSet phldrT="[Text]"/>
      <dgm:spPr/>
      <dgm:t>
        <a:bodyPr/>
        <a:lstStyle/>
        <a:p>
          <a:r>
            <a:rPr lang="en-US" b="1">
              <a:latin typeface="Calibri" pitchFamily="34" charset="0"/>
            </a:rPr>
            <a:t>After a healthy night’s sleep: </a:t>
          </a:r>
          <a:r>
            <a:rPr lang="en-US">
              <a:latin typeface="Calibri" pitchFamily="34" charset="0"/>
            </a:rPr>
            <a:t>“memory recovery”—result  in remembering  majority of what occurred; probably most ‘pure’ recollection</a:t>
          </a:r>
        </a:p>
      </dgm:t>
    </dgm:pt>
    <dgm:pt modelId="{19CB91F6-F0DE-402D-A63C-0AC687E080FB}" type="parTrans" cxnId="{7AFCCA00-279B-4BEE-9E76-DB60268D7C64}">
      <dgm:prSet/>
      <dgm:spPr/>
      <dgm:t>
        <a:bodyPr/>
        <a:lstStyle/>
        <a:p>
          <a:endParaRPr lang="en-US"/>
        </a:p>
      </dgm:t>
    </dgm:pt>
    <dgm:pt modelId="{47BC692C-E1BB-4672-B853-21342E49B0AF}" type="sibTrans" cxnId="{7AFCCA00-279B-4BEE-9E76-DB60268D7C64}">
      <dgm:prSet/>
      <dgm:spPr/>
      <dgm:t>
        <a:bodyPr/>
        <a:lstStyle/>
        <a:p>
          <a:endParaRPr lang="en-US"/>
        </a:p>
      </dgm:t>
    </dgm:pt>
    <dgm:pt modelId="{B0CAC876-5B13-4F98-9E3B-555A8ACBE0F3}">
      <dgm:prSet phldrT="[Text]"/>
      <dgm:spPr/>
      <dgm:t>
        <a:bodyPr/>
        <a:lstStyle/>
        <a:p>
          <a:r>
            <a:rPr lang="en-US" b="1">
              <a:latin typeface="Calibri" pitchFamily="34" charset="0"/>
            </a:rPr>
            <a:t>Within 72 hours: </a:t>
          </a:r>
          <a:r>
            <a:rPr lang="en-US">
              <a:latin typeface="Calibri" pitchFamily="34" charset="0"/>
            </a:rPr>
            <a:t>final &amp; most complete memory—but at least partially reconstructed after normal process of integrating other sources of information</a:t>
          </a:r>
        </a:p>
      </dgm:t>
    </dgm:pt>
    <dgm:pt modelId="{4807BAED-8A1E-41C0-967C-BF04F5EF346E}" type="sibTrans" cxnId="{BCC160E9-34F9-406D-8CDE-73B91ED91C44}">
      <dgm:prSet/>
      <dgm:spPr/>
      <dgm:t>
        <a:bodyPr/>
        <a:lstStyle/>
        <a:p>
          <a:endParaRPr lang="en-US"/>
        </a:p>
      </dgm:t>
    </dgm:pt>
    <dgm:pt modelId="{7D4545F1-C356-46CF-A588-9926CC29E2B4}" type="parTrans" cxnId="{BCC160E9-34F9-406D-8CDE-73B91ED91C44}">
      <dgm:prSet/>
      <dgm:spPr/>
      <dgm:t>
        <a:bodyPr/>
        <a:lstStyle/>
        <a:p>
          <a:endParaRPr lang="en-US"/>
        </a:p>
      </dgm:t>
    </dgm:pt>
    <dgm:pt modelId="{7A71E9D7-257B-4FBB-96D7-BD4C2AE5B26C}" type="pres">
      <dgm:prSet presAssocID="{01BAE5DB-ADE5-429E-9CA0-D8CFCEE60104}" presName="arrowDiagram" presStyleCnt="0">
        <dgm:presLayoutVars>
          <dgm:chMax val="5"/>
          <dgm:dir/>
          <dgm:resizeHandles val="exact"/>
        </dgm:presLayoutVars>
      </dgm:prSet>
      <dgm:spPr/>
    </dgm:pt>
    <dgm:pt modelId="{CBB9E9ED-29CD-4594-A287-EBBCC137FA42}" type="pres">
      <dgm:prSet presAssocID="{01BAE5DB-ADE5-429E-9CA0-D8CFCEE60104}" presName="arrow" presStyleLbl="bgShp" presStyleIdx="0" presStyleCnt="1" custLinFactNeighborX="-584" custLinFactNeighborY="8251"/>
      <dgm:spPr/>
    </dgm:pt>
    <dgm:pt modelId="{9B16E606-6804-44EE-ABEA-A829F9DA5E8A}" type="pres">
      <dgm:prSet presAssocID="{01BAE5DB-ADE5-429E-9CA0-D8CFCEE60104}" presName="arrowDiagram4" presStyleCnt="0"/>
      <dgm:spPr/>
    </dgm:pt>
    <dgm:pt modelId="{7D7FBBE1-63E0-433F-9C79-22A583BB44BE}" type="pres">
      <dgm:prSet presAssocID="{21506FDE-C395-41C1-B668-DCB994DF8003}" presName="bullet4a" presStyleLbl="node1" presStyleIdx="0" presStyleCnt="4"/>
      <dgm:spPr/>
    </dgm:pt>
    <dgm:pt modelId="{FDBDF448-B540-4F9B-A5D3-6B3060F51043}" type="pres">
      <dgm:prSet presAssocID="{21506FDE-C395-41C1-B668-DCB994DF8003}" presName="textBox4a" presStyleLbl="revTx" presStyleIdx="0" presStyleCnt="4">
        <dgm:presLayoutVars>
          <dgm:bulletEnabled val="1"/>
        </dgm:presLayoutVars>
      </dgm:prSet>
      <dgm:spPr/>
    </dgm:pt>
    <dgm:pt modelId="{47EE48F6-217D-4BB0-BFDE-6F33536C3208}" type="pres">
      <dgm:prSet presAssocID="{76685ACF-529A-4224-A73D-D11172BC9009}" presName="bullet4b" presStyleLbl="node1" presStyleIdx="1" presStyleCnt="4"/>
      <dgm:spPr/>
    </dgm:pt>
    <dgm:pt modelId="{90A5CC6A-6201-4455-8844-3C9E6267259B}" type="pres">
      <dgm:prSet presAssocID="{76685ACF-529A-4224-A73D-D11172BC9009}" presName="textBox4b" presStyleLbl="revTx" presStyleIdx="1" presStyleCnt="4">
        <dgm:presLayoutVars>
          <dgm:bulletEnabled val="1"/>
        </dgm:presLayoutVars>
      </dgm:prSet>
      <dgm:spPr/>
    </dgm:pt>
    <dgm:pt modelId="{1BF8D238-51F5-4889-8F0A-7699691A530B}" type="pres">
      <dgm:prSet presAssocID="{8EA23334-8C58-419A-9373-F44185968A3F}" presName="bullet4c" presStyleLbl="node1" presStyleIdx="2" presStyleCnt="4"/>
      <dgm:spPr/>
    </dgm:pt>
    <dgm:pt modelId="{36A013A1-B22C-4680-ACEE-AC471542B9A4}" type="pres">
      <dgm:prSet presAssocID="{8EA23334-8C58-419A-9373-F44185968A3F}" presName="textBox4c" presStyleLbl="revTx" presStyleIdx="2" presStyleCnt="4">
        <dgm:presLayoutVars>
          <dgm:bulletEnabled val="1"/>
        </dgm:presLayoutVars>
      </dgm:prSet>
      <dgm:spPr/>
    </dgm:pt>
    <dgm:pt modelId="{5DFF423B-F14E-40D4-898E-E1193439E303}" type="pres">
      <dgm:prSet presAssocID="{B0CAC876-5B13-4F98-9E3B-555A8ACBE0F3}" presName="bullet4d" presStyleLbl="node1" presStyleIdx="3" presStyleCnt="4"/>
      <dgm:spPr/>
    </dgm:pt>
    <dgm:pt modelId="{458C1679-3C3C-4BC4-8173-A794CF9DC7F5}" type="pres">
      <dgm:prSet presAssocID="{B0CAC876-5B13-4F98-9E3B-555A8ACBE0F3}" presName="textBox4d" presStyleLbl="revTx" presStyleIdx="3" presStyleCnt="4">
        <dgm:presLayoutVars>
          <dgm:bulletEnabled val="1"/>
        </dgm:presLayoutVars>
      </dgm:prSet>
      <dgm:spPr/>
    </dgm:pt>
  </dgm:ptLst>
  <dgm:cxnLst>
    <dgm:cxn modelId="{7AFCCA00-279B-4BEE-9E76-DB60268D7C64}" srcId="{01BAE5DB-ADE5-429E-9CA0-D8CFCEE60104}" destId="{8EA23334-8C58-419A-9373-F44185968A3F}" srcOrd="2" destOrd="0" parTransId="{19CB91F6-F0DE-402D-A63C-0AC687E080FB}" sibTransId="{47BC692C-E1BB-4672-B853-21342E49B0AF}"/>
    <dgm:cxn modelId="{3DD09E11-BCAA-6F47-A05A-DDC677DF4745}" type="presOf" srcId="{B0CAC876-5B13-4F98-9E3B-555A8ACBE0F3}" destId="{458C1679-3C3C-4BC4-8173-A794CF9DC7F5}" srcOrd="0" destOrd="0" presId="urn:microsoft.com/office/officeart/2005/8/layout/arrow2"/>
    <dgm:cxn modelId="{36BE3036-C376-1A49-838F-8A6B8443FE4D}" type="presOf" srcId="{01BAE5DB-ADE5-429E-9CA0-D8CFCEE60104}" destId="{7A71E9D7-257B-4FBB-96D7-BD4C2AE5B26C}" srcOrd="0" destOrd="0" presId="urn:microsoft.com/office/officeart/2005/8/layout/arrow2"/>
    <dgm:cxn modelId="{71D80B7F-472B-C341-B9BB-AE80E007A144}" type="presOf" srcId="{8EA23334-8C58-419A-9373-F44185968A3F}" destId="{36A013A1-B22C-4680-ACEE-AC471542B9A4}" srcOrd="0" destOrd="0" presId="urn:microsoft.com/office/officeart/2005/8/layout/arrow2"/>
    <dgm:cxn modelId="{5A77E8AC-D721-E743-B962-C7D48509F961}" type="presOf" srcId="{21506FDE-C395-41C1-B668-DCB994DF8003}" destId="{FDBDF448-B540-4F9B-A5D3-6B3060F51043}" srcOrd="0" destOrd="0" presId="urn:microsoft.com/office/officeart/2005/8/layout/arrow2"/>
    <dgm:cxn modelId="{D622DEB4-9CFF-F34C-960D-570BB42DEADC}" type="presOf" srcId="{76685ACF-529A-4224-A73D-D11172BC9009}" destId="{90A5CC6A-6201-4455-8844-3C9E6267259B}" srcOrd="0" destOrd="0" presId="urn:microsoft.com/office/officeart/2005/8/layout/arrow2"/>
    <dgm:cxn modelId="{7A7820C5-CEA9-4E35-AC2D-C6B78DF6E1DD}" srcId="{01BAE5DB-ADE5-429E-9CA0-D8CFCEE60104}" destId="{76685ACF-529A-4224-A73D-D11172BC9009}" srcOrd="1" destOrd="0" parTransId="{C359E11D-52F3-411E-9D7A-F02C9F4526E9}" sibTransId="{381D1119-E77C-4A75-B95F-30BDE448EA10}"/>
    <dgm:cxn modelId="{25CDEBCB-35DD-48E8-9E84-1DAB8540170A}" srcId="{01BAE5DB-ADE5-429E-9CA0-D8CFCEE60104}" destId="{21506FDE-C395-41C1-B668-DCB994DF8003}" srcOrd="0" destOrd="0" parTransId="{7FCB24BA-AA6E-443C-B6FC-E26D27C9B33E}" sibTransId="{40541D1B-72D6-412D-86F0-2D5F90792D49}"/>
    <dgm:cxn modelId="{BCC160E9-34F9-406D-8CDE-73B91ED91C44}" srcId="{01BAE5DB-ADE5-429E-9CA0-D8CFCEE60104}" destId="{B0CAC876-5B13-4F98-9E3B-555A8ACBE0F3}" srcOrd="3" destOrd="0" parTransId="{7D4545F1-C356-46CF-A588-9926CC29E2B4}" sibTransId="{4807BAED-8A1E-41C0-967C-BF04F5EF346E}"/>
    <dgm:cxn modelId="{DF083737-6100-7E41-8765-FAD57EFEEF9F}" type="presParOf" srcId="{7A71E9D7-257B-4FBB-96D7-BD4C2AE5B26C}" destId="{CBB9E9ED-29CD-4594-A287-EBBCC137FA42}" srcOrd="0" destOrd="0" presId="urn:microsoft.com/office/officeart/2005/8/layout/arrow2"/>
    <dgm:cxn modelId="{20ECF16B-0CA6-8245-AF3E-3A8AEB00EDFF}" type="presParOf" srcId="{7A71E9D7-257B-4FBB-96D7-BD4C2AE5B26C}" destId="{9B16E606-6804-44EE-ABEA-A829F9DA5E8A}" srcOrd="1" destOrd="0" presId="urn:microsoft.com/office/officeart/2005/8/layout/arrow2"/>
    <dgm:cxn modelId="{F1A7D000-0C67-0147-B9B8-81F1C54EDB5E}" type="presParOf" srcId="{9B16E606-6804-44EE-ABEA-A829F9DA5E8A}" destId="{7D7FBBE1-63E0-433F-9C79-22A583BB44BE}" srcOrd="0" destOrd="0" presId="urn:microsoft.com/office/officeart/2005/8/layout/arrow2"/>
    <dgm:cxn modelId="{82F0AF72-B4F9-804A-87F0-15BB977CD2BC}" type="presParOf" srcId="{9B16E606-6804-44EE-ABEA-A829F9DA5E8A}" destId="{FDBDF448-B540-4F9B-A5D3-6B3060F51043}" srcOrd="1" destOrd="0" presId="urn:microsoft.com/office/officeart/2005/8/layout/arrow2"/>
    <dgm:cxn modelId="{2DD15C37-BB94-7B41-A920-777BB87EE5AC}" type="presParOf" srcId="{9B16E606-6804-44EE-ABEA-A829F9DA5E8A}" destId="{47EE48F6-217D-4BB0-BFDE-6F33536C3208}" srcOrd="2" destOrd="0" presId="urn:microsoft.com/office/officeart/2005/8/layout/arrow2"/>
    <dgm:cxn modelId="{A4934245-C55B-814A-8168-E733CDEE45DA}" type="presParOf" srcId="{9B16E606-6804-44EE-ABEA-A829F9DA5E8A}" destId="{90A5CC6A-6201-4455-8844-3C9E6267259B}" srcOrd="3" destOrd="0" presId="urn:microsoft.com/office/officeart/2005/8/layout/arrow2"/>
    <dgm:cxn modelId="{96A45DEE-A04B-9044-A465-6CE48541515E}" type="presParOf" srcId="{9B16E606-6804-44EE-ABEA-A829F9DA5E8A}" destId="{1BF8D238-51F5-4889-8F0A-7699691A530B}" srcOrd="4" destOrd="0" presId="urn:microsoft.com/office/officeart/2005/8/layout/arrow2"/>
    <dgm:cxn modelId="{2627190B-E053-EE40-AEB9-C6202B0E1221}" type="presParOf" srcId="{9B16E606-6804-44EE-ABEA-A829F9DA5E8A}" destId="{36A013A1-B22C-4680-ACEE-AC471542B9A4}" srcOrd="5" destOrd="0" presId="urn:microsoft.com/office/officeart/2005/8/layout/arrow2"/>
    <dgm:cxn modelId="{AFE2A4B0-481B-3044-8910-7D624A89A9D6}" type="presParOf" srcId="{9B16E606-6804-44EE-ABEA-A829F9DA5E8A}" destId="{5DFF423B-F14E-40D4-898E-E1193439E303}" srcOrd="6" destOrd="0" presId="urn:microsoft.com/office/officeart/2005/8/layout/arrow2"/>
    <dgm:cxn modelId="{EBEC9BFA-971C-D346-B555-66DADF7D99D8}" type="presParOf" srcId="{9B16E606-6804-44EE-ABEA-A829F9DA5E8A}" destId="{458C1679-3C3C-4BC4-8173-A794CF9DC7F5}"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E260A-90AC-4E1E-AE7B-1DCBCF9A7689}">
      <dsp:nvSpPr>
        <dsp:cNvPr id="0" name=""/>
        <dsp:cNvSpPr/>
      </dsp:nvSpPr>
      <dsp:spPr>
        <a:xfrm>
          <a:off x="6575" y="948413"/>
          <a:ext cx="2125141" cy="850056"/>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a:t>Complaint to Designated Officer</a:t>
          </a:r>
        </a:p>
      </dsp:txBody>
      <dsp:txXfrm>
        <a:off x="431603" y="948413"/>
        <a:ext cx="1275085" cy="850056"/>
      </dsp:txXfrm>
    </dsp:sp>
    <dsp:sp modelId="{A90FD955-7295-4743-8378-26C42C9BA5A4}">
      <dsp:nvSpPr>
        <dsp:cNvPr id="0" name=""/>
        <dsp:cNvSpPr/>
      </dsp:nvSpPr>
      <dsp:spPr>
        <a:xfrm>
          <a:off x="1915716" y="948413"/>
          <a:ext cx="2125141" cy="850056"/>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a:t>Resolution path</a:t>
          </a:r>
        </a:p>
      </dsp:txBody>
      <dsp:txXfrm>
        <a:off x="2340744" y="948413"/>
        <a:ext cx="1275085" cy="850056"/>
      </dsp:txXfrm>
    </dsp:sp>
    <dsp:sp modelId="{A1C9628C-8C82-4C9F-82E3-41DC51501BF5}">
      <dsp:nvSpPr>
        <dsp:cNvPr id="0" name=""/>
        <dsp:cNvSpPr/>
      </dsp:nvSpPr>
      <dsp:spPr>
        <a:xfrm>
          <a:off x="1915716" y="1904726"/>
          <a:ext cx="1700113" cy="2831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a:t>Refer</a:t>
          </a:r>
        </a:p>
        <a:p>
          <a:pPr marL="171450" lvl="1" indent="-171450" algn="l" defTabSz="711200">
            <a:lnSpc>
              <a:spcPct val="90000"/>
            </a:lnSpc>
            <a:spcBef>
              <a:spcPct val="0"/>
            </a:spcBef>
            <a:spcAft>
              <a:spcPct val="15000"/>
            </a:spcAft>
            <a:buChar char="•"/>
          </a:pPr>
          <a:r>
            <a:rPr lang="en-US" sz="1600" kern="1200"/>
            <a:t>Informal</a:t>
          </a:r>
        </a:p>
        <a:p>
          <a:pPr marL="171450" lvl="1" indent="-171450" algn="l" defTabSz="711200">
            <a:lnSpc>
              <a:spcPct val="90000"/>
            </a:lnSpc>
            <a:spcBef>
              <a:spcPct val="0"/>
            </a:spcBef>
            <a:spcAft>
              <a:spcPct val="15000"/>
            </a:spcAft>
            <a:buChar char="•"/>
          </a:pPr>
          <a:r>
            <a:rPr lang="en-US" sz="1600" kern="1200"/>
            <a:t>Formal: investigation</a:t>
          </a:r>
        </a:p>
      </dsp:txBody>
      <dsp:txXfrm>
        <a:off x="1915716" y="1904726"/>
        <a:ext cx="1700113" cy="2831168"/>
      </dsp:txXfrm>
    </dsp:sp>
    <dsp:sp modelId="{903D21F1-FCF6-470C-AB29-7C2B72E126F3}">
      <dsp:nvSpPr>
        <dsp:cNvPr id="0" name=""/>
        <dsp:cNvSpPr/>
      </dsp:nvSpPr>
      <dsp:spPr>
        <a:xfrm>
          <a:off x="3824858" y="948413"/>
          <a:ext cx="2125141" cy="850056"/>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a:t>Investigation</a:t>
          </a:r>
        </a:p>
      </dsp:txBody>
      <dsp:txXfrm>
        <a:off x="4249886" y="948413"/>
        <a:ext cx="1275085" cy="850056"/>
      </dsp:txXfrm>
    </dsp:sp>
    <dsp:sp modelId="{0483143E-B1A2-4FB2-936E-F405297690F1}">
      <dsp:nvSpPr>
        <dsp:cNvPr id="0" name=""/>
        <dsp:cNvSpPr/>
      </dsp:nvSpPr>
      <dsp:spPr>
        <a:xfrm>
          <a:off x="3824858" y="1904726"/>
          <a:ext cx="1700113" cy="2831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a:t>Appointed investigator</a:t>
          </a:r>
        </a:p>
        <a:p>
          <a:pPr marL="171450" lvl="1" indent="-171450" algn="l" defTabSz="711200">
            <a:lnSpc>
              <a:spcPct val="90000"/>
            </a:lnSpc>
            <a:spcBef>
              <a:spcPct val="0"/>
            </a:spcBef>
            <a:spcAft>
              <a:spcPct val="15000"/>
            </a:spcAft>
            <a:buChar char="•"/>
          </a:pPr>
          <a:r>
            <a:rPr lang="en-US" sz="1600" kern="1200"/>
            <a:t>Conduct interviews</a:t>
          </a:r>
        </a:p>
        <a:p>
          <a:pPr marL="171450" lvl="1" indent="-171450" algn="l" defTabSz="711200">
            <a:lnSpc>
              <a:spcPct val="90000"/>
            </a:lnSpc>
            <a:spcBef>
              <a:spcPct val="0"/>
            </a:spcBef>
            <a:spcAft>
              <a:spcPct val="15000"/>
            </a:spcAft>
            <a:buChar char="•"/>
          </a:pPr>
          <a:r>
            <a:rPr lang="en-US" sz="1600" kern="1200"/>
            <a:t>Gather evidence</a:t>
          </a:r>
        </a:p>
        <a:p>
          <a:pPr marL="171450" lvl="1" indent="-171450" algn="l" defTabSz="711200">
            <a:lnSpc>
              <a:spcPct val="90000"/>
            </a:lnSpc>
            <a:spcBef>
              <a:spcPct val="0"/>
            </a:spcBef>
            <a:spcAft>
              <a:spcPct val="15000"/>
            </a:spcAft>
            <a:buChar char="•"/>
          </a:pPr>
          <a:r>
            <a:rPr lang="en-US" sz="1600" kern="1200"/>
            <a:t>Write investigation report</a:t>
          </a:r>
        </a:p>
        <a:p>
          <a:pPr marL="171450" lvl="1" indent="-171450" algn="l" defTabSz="711200">
            <a:lnSpc>
              <a:spcPct val="90000"/>
            </a:lnSpc>
            <a:spcBef>
              <a:spcPct val="0"/>
            </a:spcBef>
            <a:spcAft>
              <a:spcPct val="15000"/>
            </a:spcAft>
            <a:buChar char="•"/>
          </a:pPr>
          <a:r>
            <a:rPr lang="en-US" sz="1600" kern="1200"/>
            <a:t>Designated Officer reviews Report</a:t>
          </a:r>
        </a:p>
      </dsp:txBody>
      <dsp:txXfrm>
        <a:off x="3824858" y="1904726"/>
        <a:ext cx="1700113" cy="2831168"/>
      </dsp:txXfrm>
    </dsp:sp>
    <dsp:sp modelId="{0CF7D8C6-AEBA-4CA2-8102-D99C3DBE1383}">
      <dsp:nvSpPr>
        <dsp:cNvPr id="0" name=""/>
        <dsp:cNvSpPr/>
      </dsp:nvSpPr>
      <dsp:spPr>
        <a:xfrm>
          <a:off x="5733999" y="948413"/>
          <a:ext cx="2125141" cy="850056"/>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a:t>Decision</a:t>
          </a:r>
        </a:p>
      </dsp:txBody>
      <dsp:txXfrm>
        <a:off x="6159027" y="948413"/>
        <a:ext cx="1275085" cy="850056"/>
      </dsp:txXfrm>
    </dsp:sp>
    <dsp:sp modelId="{1E71EA3D-B4A6-4613-8872-27CEAE6473ED}">
      <dsp:nvSpPr>
        <dsp:cNvPr id="0" name=""/>
        <dsp:cNvSpPr/>
      </dsp:nvSpPr>
      <dsp:spPr>
        <a:xfrm>
          <a:off x="5733999" y="1904726"/>
          <a:ext cx="1700113" cy="2831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a:t>Report goes to OGC &amp; DM</a:t>
          </a:r>
        </a:p>
        <a:p>
          <a:pPr marL="171450" lvl="1" indent="-171450" algn="l" defTabSz="711200">
            <a:lnSpc>
              <a:spcPct val="90000"/>
            </a:lnSpc>
            <a:spcBef>
              <a:spcPct val="0"/>
            </a:spcBef>
            <a:spcAft>
              <a:spcPct val="15000"/>
            </a:spcAft>
            <a:buChar char="•"/>
          </a:pPr>
          <a:r>
            <a:rPr lang="en-US" sz="1600" kern="1200"/>
            <a:t>DM reviews report</a:t>
          </a:r>
        </a:p>
        <a:p>
          <a:pPr marL="171450" lvl="1" indent="-171450" algn="l" defTabSz="711200">
            <a:lnSpc>
              <a:spcPct val="90000"/>
            </a:lnSpc>
            <a:spcBef>
              <a:spcPct val="0"/>
            </a:spcBef>
            <a:spcAft>
              <a:spcPct val="15000"/>
            </a:spcAft>
            <a:buChar char="•"/>
          </a:pPr>
          <a:r>
            <a:rPr lang="en-US" sz="1600" kern="1200"/>
            <a:t>DM provides draft letters to OGC; consults re findings</a:t>
          </a:r>
        </a:p>
        <a:p>
          <a:pPr marL="171450" lvl="1" indent="-171450" algn="l" defTabSz="711200">
            <a:lnSpc>
              <a:spcPct val="90000"/>
            </a:lnSpc>
            <a:spcBef>
              <a:spcPct val="0"/>
            </a:spcBef>
            <a:spcAft>
              <a:spcPct val="15000"/>
            </a:spcAft>
            <a:buChar char="•"/>
          </a:pPr>
          <a:r>
            <a:rPr lang="en-US" sz="1600" kern="1200"/>
            <a:t>DM authors &amp; sends decision letters</a:t>
          </a:r>
        </a:p>
      </dsp:txBody>
      <dsp:txXfrm>
        <a:off x="5733999" y="1904726"/>
        <a:ext cx="1700113" cy="2831168"/>
      </dsp:txXfrm>
    </dsp:sp>
    <dsp:sp modelId="{F8FD5CB2-BEDC-4BCE-8679-6B5FAA44D8B6}">
      <dsp:nvSpPr>
        <dsp:cNvPr id="0" name=""/>
        <dsp:cNvSpPr/>
      </dsp:nvSpPr>
      <dsp:spPr>
        <a:xfrm>
          <a:off x="7643141" y="948413"/>
          <a:ext cx="2125141" cy="850056"/>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a:t>Appeal</a:t>
          </a:r>
        </a:p>
      </dsp:txBody>
      <dsp:txXfrm>
        <a:off x="8068169" y="948413"/>
        <a:ext cx="1275085" cy="850056"/>
      </dsp:txXfrm>
    </dsp:sp>
    <dsp:sp modelId="{5EA1B14C-6EED-40B4-9A7B-5B13070E016D}">
      <dsp:nvSpPr>
        <dsp:cNvPr id="0" name=""/>
        <dsp:cNvSpPr/>
      </dsp:nvSpPr>
      <dsp:spPr>
        <a:xfrm>
          <a:off x="7643141" y="1904726"/>
          <a:ext cx="1700113" cy="2831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a:t>For both complainant and respondent</a:t>
          </a:r>
        </a:p>
        <a:p>
          <a:pPr marL="171450" lvl="1" indent="-171450" algn="l" defTabSz="711200">
            <a:lnSpc>
              <a:spcPct val="90000"/>
            </a:lnSpc>
            <a:spcBef>
              <a:spcPct val="0"/>
            </a:spcBef>
            <a:spcAft>
              <a:spcPct val="15000"/>
            </a:spcAft>
            <a:buChar char="•"/>
          </a:pPr>
          <a:r>
            <a:rPr lang="en-US" sz="1600" kern="1200"/>
            <a:t>Appeal Decision-maker appointed</a:t>
          </a:r>
        </a:p>
        <a:p>
          <a:pPr marL="342900" lvl="2" indent="-171450" algn="l" defTabSz="711200">
            <a:lnSpc>
              <a:spcPct val="90000"/>
            </a:lnSpc>
            <a:spcBef>
              <a:spcPct val="0"/>
            </a:spcBef>
            <a:spcAft>
              <a:spcPct val="15000"/>
            </a:spcAft>
            <a:buChar char="•"/>
          </a:pPr>
          <a:r>
            <a:rPr lang="en-US" sz="1600" kern="1200"/>
            <a:t>Review of appeal submission</a:t>
          </a:r>
        </a:p>
        <a:p>
          <a:pPr marL="342900" lvl="2" indent="-171450" algn="l" defTabSz="711200">
            <a:lnSpc>
              <a:spcPct val="90000"/>
            </a:lnSpc>
            <a:spcBef>
              <a:spcPct val="0"/>
            </a:spcBef>
            <a:spcAft>
              <a:spcPct val="15000"/>
            </a:spcAft>
            <a:buChar char="•"/>
          </a:pPr>
          <a:r>
            <a:rPr lang="en-US" sz="1600" kern="1200"/>
            <a:t>Consult with OGC</a:t>
          </a:r>
        </a:p>
        <a:p>
          <a:pPr marL="342900" lvl="2" indent="-171450" algn="l" defTabSz="711200">
            <a:lnSpc>
              <a:spcPct val="90000"/>
            </a:lnSpc>
            <a:spcBef>
              <a:spcPct val="0"/>
            </a:spcBef>
            <a:spcAft>
              <a:spcPct val="15000"/>
            </a:spcAft>
            <a:buChar char="•"/>
          </a:pPr>
          <a:r>
            <a:rPr lang="en-US" sz="1600" kern="1200"/>
            <a:t>Author &amp; send decision letters</a:t>
          </a:r>
        </a:p>
      </dsp:txBody>
      <dsp:txXfrm>
        <a:off x="7643141" y="1904726"/>
        <a:ext cx="1700113" cy="2831168"/>
      </dsp:txXfrm>
    </dsp:sp>
    <dsp:sp modelId="{EEACC131-FBB0-4469-A6E7-72DCEC06960A}">
      <dsp:nvSpPr>
        <dsp:cNvPr id="0" name=""/>
        <dsp:cNvSpPr/>
      </dsp:nvSpPr>
      <dsp:spPr>
        <a:xfrm>
          <a:off x="9552283" y="948413"/>
          <a:ext cx="2125141" cy="850056"/>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a:t>Final decision</a:t>
          </a:r>
        </a:p>
      </dsp:txBody>
      <dsp:txXfrm>
        <a:off x="9977311" y="948413"/>
        <a:ext cx="1275085" cy="850056"/>
      </dsp:txXfrm>
    </dsp:sp>
    <dsp:sp modelId="{F4657460-39FB-472B-97BD-C5F717922704}">
      <dsp:nvSpPr>
        <dsp:cNvPr id="0" name=""/>
        <dsp:cNvSpPr/>
      </dsp:nvSpPr>
      <dsp:spPr>
        <a:xfrm>
          <a:off x="9552283" y="1904726"/>
          <a:ext cx="1700113" cy="2831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en-US" sz="1600" kern="1200"/>
            <a:t>CBA: Grievance</a:t>
          </a:r>
        </a:p>
        <a:p>
          <a:pPr marL="171450" lvl="1" indent="-171450" algn="l" defTabSz="711200">
            <a:lnSpc>
              <a:spcPct val="90000"/>
            </a:lnSpc>
            <a:spcBef>
              <a:spcPct val="0"/>
            </a:spcBef>
            <a:spcAft>
              <a:spcPct val="15000"/>
            </a:spcAft>
            <a:buChar char="•"/>
          </a:pPr>
          <a:r>
            <a:rPr lang="en-US" sz="1600" kern="1200"/>
            <a:t>Student: CH 14</a:t>
          </a:r>
        </a:p>
        <a:p>
          <a:pPr marL="171450" lvl="1" indent="-171450" algn="l" defTabSz="711200">
            <a:lnSpc>
              <a:spcPct val="90000"/>
            </a:lnSpc>
            <a:spcBef>
              <a:spcPct val="0"/>
            </a:spcBef>
            <a:spcAft>
              <a:spcPct val="15000"/>
            </a:spcAft>
            <a:buChar char="•"/>
          </a:pPr>
          <a:r>
            <a:rPr lang="en-US" sz="1600" kern="1200"/>
            <a:t>DM= President</a:t>
          </a:r>
        </a:p>
      </dsp:txBody>
      <dsp:txXfrm>
        <a:off x="9552283" y="1904726"/>
        <a:ext cx="1700113" cy="28311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03278-A364-463B-8A12-7A1142AE737D}">
      <dsp:nvSpPr>
        <dsp:cNvPr id="0" name=""/>
        <dsp:cNvSpPr/>
      </dsp:nvSpPr>
      <dsp:spPr>
        <a:xfrm>
          <a:off x="5020" y="458745"/>
          <a:ext cx="1489025" cy="59561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Complaint to Title IX Coord.</a:t>
          </a:r>
        </a:p>
      </dsp:txBody>
      <dsp:txXfrm>
        <a:off x="5020" y="458745"/>
        <a:ext cx="1489025" cy="595610"/>
      </dsp:txXfrm>
    </dsp:sp>
    <dsp:sp modelId="{C7D37B90-5709-4248-8DD6-EE7A326FC6A1}">
      <dsp:nvSpPr>
        <dsp:cNvPr id="0" name=""/>
        <dsp:cNvSpPr/>
      </dsp:nvSpPr>
      <dsp:spPr>
        <a:xfrm>
          <a:off x="5020" y="1054355"/>
          <a:ext cx="1489025" cy="4171207"/>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F2E14D-21DE-4C13-A1D4-621F31BD9FCF}">
      <dsp:nvSpPr>
        <dsp:cNvPr id="0" name=""/>
        <dsp:cNvSpPr/>
      </dsp:nvSpPr>
      <dsp:spPr>
        <a:xfrm>
          <a:off x="1702509" y="458745"/>
          <a:ext cx="1489025" cy="59561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Resolution path</a:t>
          </a:r>
        </a:p>
      </dsp:txBody>
      <dsp:txXfrm>
        <a:off x="1702509" y="458745"/>
        <a:ext cx="1489025" cy="595610"/>
      </dsp:txXfrm>
    </dsp:sp>
    <dsp:sp modelId="{EF51BEE3-DA7A-4CA3-B1F3-D6D7A5BB4BFB}">
      <dsp:nvSpPr>
        <dsp:cNvPr id="0" name=""/>
        <dsp:cNvSpPr/>
      </dsp:nvSpPr>
      <dsp:spPr>
        <a:xfrm>
          <a:off x="1702509" y="1054355"/>
          <a:ext cx="1489025" cy="4171207"/>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Refer</a:t>
          </a:r>
        </a:p>
        <a:p>
          <a:pPr marL="171450" lvl="1" indent="-171450" algn="l" defTabSz="711200">
            <a:lnSpc>
              <a:spcPct val="90000"/>
            </a:lnSpc>
            <a:spcBef>
              <a:spcPct val="0"/>
            </a:spcBef>
            <a:spcAft>
              <a:spcPct val="15000"/>
            </a:spcAft>
            <a:buChar char="•"/>
          </a:pPr>
          <a:r>
            <a:rPr lang="en-US" sz="1600" kern="1200"/>
            <a:t>Informal</a:t>
          </a:r>
        </a:p>
        <a:p>
          <a:pPr marL="171450" lvl="1" indent="-171450" algn="l" defTabSz="711200">
            <a:lnSpc>
              <a:spcPct val="90000"/>
            </a:lnSpc>
            <a:spcBef>
              <a:spcPct val="0"/>
            </a:spcBef>
            <a:spcAft>
              <a:spcPct val="15000"/>
            </a:spcAft>
            <a:buChar char="•"/>
          </a:pPr>
          <a:r>
            <a:rPr lang="en-US" sz="1600" kern="1200"/>
            <a:t>Formal: investigation</a:t>
          </a:r>
        </a:p>
      </dsp:txBody>
      <dsp:txXfrm>
        <a:off x="1702509" y="1054355"/>
        <a:ext cx="1489025" cy="4171207"/>
      </dsp:txXfrm>
    </dsp:sp>
    <dsp:sp modelId="{8DCE6362-544B-48BC-B18E-EEFB4693343E}">
      <dsp:nvSpPr>
        <dsp:cNvPr id="0" name=""/>
        <dsp:cNvSpPr/>
      </dsp:nvSpPr>
      <dsp:spPr>
        <a:xfrm>
          <a:off x="3399998" y="458745"/>
          <a:ext cx="1489025" cy="59561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Investigation</a:t>
          </a:r>
        </a:p>
      </dsp:txBody>
      <dsp:txXfrm>
        <a:off x="3399998" y="458745"/>
        <a:ext cx="1489025" cy="595610"/>
      </dsp:txXfrm>
    </dsp:sp>
    <dsp:sp modelId="{282194D8-8CC9-49DD-9FD7-7AAF33074743}">
      <dsp:nvSpPr>
        <dsp:cNvPr id="0" name=""/>
        <dsp:cNvSpPr/>
      </dsp:nvSpPr>
      <dsp:spPr>
        <a:xfrm>
          <a:off x="3399998" y="1054355"/>
          <a:ext cx="1489025" cy="4171207"/>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Appointed investigator</a:t>
          </a:r>
        </a:p>
        <a:p>
          <a:pPr marL="171450" lvl="1" indent="-171450" algn="l" defTabSz="711200">
            <a:lnSpc>
              <a:spcPct val="90000"/>
            </a:lnSpc>
            <a:spcBef>
              <a:spcPct val="0"/>
            </a:spcBef>
            <a:spcAft>
              <a:spcPct val="15000"/>
            </a:spcAft>
            <a:buChar char="•"/>
          </a:pPr>
          <a:r>
            <a:rPr lang="en-US" sz="1600" kern="1200"/>
            <a:t>Conduct interviews</a:t>
          </a:r>
        </a:p>
        <a:p>
          <a:pPr marL="171450" lvl="1" indent="-171450" algn="l" defTabSz="711200">
            <a:lnSpc>
              <a:spcPct val="90000"/>
            </a:lnSpc>
            <a:spcBef>
              <a:spcPct val="0"/>
            </a:spcBef>
            <a:spcAft>
              <a:spcPct val="15000"/>
            </a:spcAft>
            <a:buChar char="•"/>
          </a:pPr>
          <a:r>
            <a:rPr lang="en-US" sz="1600" kern="1200"/>
            <a:t>Gather evidence</a:t>
          </a:r>
        </a:p>
        <a:p>
          <a:pPr marL="171450" lvl="1" indent="-171450" algn="l" defTabSz="711200">
            <a:lnSpc>
              <a:spcPct val="90000"/>
            </a:lnSpc>
            <a:spcBef>
              <a:spcPct val="0"/>
            </a:spcBef>
            <a:spcAft>
              <a:spcPct val="15000"/>
            </a:spcAft>
            <a:buChar char="•"/>
          </a:pPr>
          <a:r>
            <a:rPr lang="en-US" sz="1600" kern="1200"/>
            <a:t>Write investigation report</a:t>
          </a:r>
        </a:p>
        <a:p>
          <a:pPr marL="171450" lvl="1" indent="-171450" algn="l" defTabSz="711200">
            <a:lnSpc>
              <a:spcPct val="90000"/>
            </a:lnSpc>
            <a:spcBef>
              <a:spcPct val="0"/>
            </a:spcBef>
            <a:spcAft>
              <a:spcPct val="15000"/>
            </a:spcAft>
            <a:buChar char="•"/>
          </a:pPr>
          <a:r>
            <a:rPr lang="en-US" sz="1600" kern="1200"/>
            <a:t>Title IX Coord. reviews Report</a:t>
          </a:r>
        </a:p>
      </dsp:txBody>
      <dsp:txXfrm>
        <a:off x="3399998" y="1054355"/>
        <a:ext cx="1489025" cy="4171207"/>
      </dsp:txXfrm>
    </dsp:sp>
    <dsp:sp modelId="{650B6A5E-D275-48CC-97BB-7944D76ABF70}">
      <dsp:nvSpPr>
        <dsp:cNvPr id="0" name=""/>
        <dsp:cNvSpPr/>
      </dsp:nvSpPr>
      <dsp:spPr>
        <a:xfrm>
          <a:off x="5097487" y="458745"/>
          <a:ext cx="1489025" cy="59561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Formal Hearing</a:t>
          </a:r>
        </a:p>
      </dsp:txBody>
      <dsp:txXfrm>
        <a:off x="5097487" y="458745"/>
        <a:ext cx="1489025" cy="595610"/>
      </dsp:txXfrm>
    </dsp:sp>
    <dsp:sp modelId="{31B9BD16-69D9-4879-BD92-A17090C98069}">
      <dsp:nvSpPr>
        <dsp:cNvPr id="0" name=""/>
        <dsp:cNvSpPr/>
      </dsp:nvSpPr>
      <dsp:spPr>
        <a:xfrm>
          <a:off x="5097487" y="1054355"/>
          <a:ext cx="1489025" cy="4171207"/>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Report goes to parties &amp; DM</a:t>
          </a:r>
        </a:p>
        <a:p>
          <a:pPr marL="171450" lvl="1" indent="-171450" algn="l" defTabSz="711200">
            <a:lnSpc>
              <a:spcPct val="90000"/>
            </a:lnSpc>
            <a:spcBef>
              <a:spcPct val="0"/>
            </a:spcBef>
            <a:spcAft>
              <a:spcPct val="15000"/>
            </a:spcAft>
            <a:buChar char="•"/>
          </a:pPr>
          <a:r>
            <a:rPr lang="en-US" sz="1600" kern="1200"/>
            <a:t>Formal hearing with hearing administrator</a:t>
          </a:r>
          <a:endParaRPr lang="en-US" sz="1400" kern="1200"/>
        </a:p>
      </dsp:txBody>
      <dsp:txXfrm>
        <a:off x="5097487" y="1054355"/>
        <a:ext cx="1489025" cy="4171207"/>
      </dsp:txXfrm>
    </dsp:sp>
    <dsp:sp modelId="{FAD58376-697D-40C2-8637-02E01613AC4C}">
      <dsp:nvSpPr>
        <dsp:cNvPr id="0" name=""/>
        <dsp:cNvSpPr/>
      </dsp:nvSpPr>
      <dsp:spPr>
        <a:xfrm>
          <a:off x="6794976" y="458745"/>
          <a:ext cx="1489025" cy="59561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Decision</a:t>
          </a:r>
        </a:p>
      </dsp:txBody>
      <dsp:txXfrm>
        <a:off x="6794976" y="458745"/>
        <a:ext cx="1489025" cy="595610"/>
      </dsp:txXfrm>
    </dsp:sp>
    <dsp:sp modelId="{944723DB-EE89-4B34-9EA3-7BC24768F57D}">
      <dsp:nvSpPr>
        <dsp:cNvPr id="0" name=""/>
        <dsp:cNvSpPr/>
      </dsp:nvSpPr>
      <dsp:spPr>
        <a:xfrm>
          <a:off x="6794976" y="1054355"/>
          <a:ext cx="1489025" cy="4171207"/>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DM provides draft letters to OGC &amp; TIXC; consults re findings</a:t>
          </a:r>
        </a:p>
        <a:p>
          <a:pPr marL="171450" lvl="1" indent="-171450" algn="l" defTabSz="711200">
            <a:lnSpc>
              <a:spcPct val="90000"/>
            </a:lnSpc>
            <a:spcBef>
              <a:spcPct val="0"/>
            </a:spcBef>
            <a:spcAft>
              <a:spcPct val="15000"/>
            </a:spcAft>
            <a:buChar char="•"/>
          </a:pPr>
          <a:r>
            <a:rPr lang="en-US" sz="1600" kern="1200"/>
            <a:t>DM authors &amp; sends decision letters</a:t>
          </a:r>
        </a:p>
      </dsp:txBody>
      <dsp:txXfrm>
        <a:off x="6794976" y="1054355"/>
        <a:ext cx="1489025" cy="4171207"/>
      </dsp:txXfrm>
    </dsp:sp>
    <dsp:sp modelId="{D7DFDADE-3286-4FA7-B4A3-BBA187D1F4C9}">
      <dsp:nvSpPr>
        <dsp:cNvPr id="0" name=""/>
        <dsp:cNvSpPr/>
      </dsp:nvSpPr>
      <dsp:spPr>
        <a:xfrm>
          <a:off x="8492465" y="458745"/>
          <a:ext cx="1489025" cy="59561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Appeal</a:t>
          </a:r>
        </a:p>
      </dsp:txBody>
      <dsp:txXfrm>
        <a:off x="8492465" y="458745"/>
        <a:ext cx="1489025" cy="595610"/>
      </dsp:txXfrm>
    </dsp:sp>
    <dsp:sp modelId="{AA10F469-BD21-46D1-BAA1-A3F36DD0A0D0}">
      <dsp:nvSpPr>
        <dsp:cNvPr id="0" name=""/>
        <dsp:cNvSpPr/>
      </dsp:nvSpPr>
      <dsp:spPr>
        <a:xfrm>
          <a:off x="8492465" y="1054355"/>
          <a:ext cx="1489025" cy="4171207"/>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For both complainant and respondent</a:t>
          </a:r>
        </a:p>
        <a:p>
          <a:pPr marL="171450" lvl="1" indent="-171450" algn="l" defTabSz="711200">
            <a:lnSpc>
              <a:spcPct val="90000"/>
            </a:lnSpc>
            <a:spcBef>
              <a:spcPct val="0"/>
            </a:spcBef>
            <a:spcAft>
              <a:spcPct val="15000"/>
            </a:spcAft>
            <a:buChar char="•"/>
          </a:pPr>
          <a:r>
            <a:rPr lang="en-US" sz="1600" kern="1200"/>
            <a:t>Appeal Decision-maker appointed</a:t>
          </a:r>
        </a:p>
        <a:p>
          <a:pPr marL="342900" lvl="2" indent="-171450" algn="l" defTabSz="711200">
            <a:lnSpc>
              <a:spcPct val="90000"/>
            </a:lnSpc>
            <a:spcBef>
              <a:spcPct val="0"/>
            </a:spcBef>
            <a:spcAft>
              <a:spcPct val="15000"/>
            </a:spcAft>
            <a:buChar char="•"/>
          </a:pPr>
          <a:r>
            <a:rPr lang="en-US" sz="1600" kern="1200"/>
            <a:t>Review of appeal submission</a:t>
          </a:r>
        </a:p>
        <a:p>
          <a:pPr marL="342900" lvl="2" indent="-171450" algn="l" defTabSz="711200">
            <a:lnSpc>
              <a:spcPct val="90000"/>
            </a:lnSpc>
            <a:spcBef>
              <a:spcPct val="0"/>
            </a:spcBef>
            <a:spcAft>
              <a:spcPct val="15000"/>
            </a:spcAft>
            <a:buChar char="•"/>
          </a:pPr>
          <a:r>
            <a:rPr lang="en-US" sz="1600" kern="1200"/>
            <a:t>Consult with OGC</a:t>
          </a:r>
        </a:p>
        <a:p>
          <a:pPr marL="342900" lvl="2" indent="-171450" algn="l" defTabSz="711200">
            <a:lnSpc>
              <a:spcPct val="90000"/>
            </a:lnSpc>
            <a:spcBef>
              <a:spcPct val="0"/>
            </a:spcBef>
            <a:spcAft>
              <a:spcPct val="15000"/>
            </a:spcAft>
            <a:buChar char="•"/>
          </a:pPr>
          <a:r>
            <a:rPr lang="en-US" sz="1600" kern="1200"/>
            <a:t>Author &amp; send decision letters</a:t>
          </a:r>
        </a:p>
      </dsp:txBody>
      <dsp:txXfrm>
        <a:off x="8492465" y="1054355"/>
        <a:ext cx="1489025" cy="4171207"/>
      </dsp:txXfrm>
    </dsp:sp>
    <dsp:sp modelId="{CC2BC262-5DAD-4351-9B9F-83357FDCDFD5}">
      <dsp:nvSpPr>
        <dsp:cNvPr id="0" name=""/>
        <dsp:cNvSpPr/>
      </dsp:nvSpPr>
      <dsp:spPr>
        <a:xfrm>
          <a:off x="10189954" y="458745"/>
          <a:ext cx="1489025" cy="595610"/>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Final decision</a:t>
          </a:r>
        </a:p>
      </dsp:txBody>
      <dsp:txXfrm>
        <a:off x="10189954" y="458745"/>
        <a:ext cx="1489025" cy="595610"/>
      </dsp:txXfrm>
    </dsp:sp>
    <dsp:sp modelId="{CD288A13-C075-44D5-BAB0-F8F2B273353C}">
      <dsp:nvSpPr>
        <dsp:cNvPr id="0" name=""/>
        <dsp:cNvSpPr/>
      </dsp:nvSpPr>
      <dsp:spPr>
        <a:xfrm>
          <a:off x="10189954" y="1054355"/>
          <a:ext cx="1489025" cy="4171207"/>
        </a:xfrm>
        <a:prstGeom prst="rect">
          <a:avLst/>
        </a:prstGeom>
        <a:solidFill>
          <a:schemeClr val="accent2">
            <a:alpha val="90000"/>
            <a:tint val="40000"/>
            <a:hueOff val="0"/>
            <a:satOff val="0"/>
            <a:lumOff val="0"/>
            <a:alphaOff val="0"/>
          </a:schemeClr>
        </a:solidFill>
        <a:ln w="1905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CBA: Grievance</a:t>
          </a:r>
        </a:p>
        <a:p>
          <a:pPr marL="171450" lvl="1" indent="-171450" algn="l" defTabSz="711200">
            <a:lnSpc>
              <a:spcPct val="90000"/>
            </a:lnSpc>
            <a:spcBef>
              <a:spcPct val="0"/>
            </a:spcBef>
            <a:spcAft>
              <a:spcPct val="15000"/>
            </a:spcAft>
            <a:buChar char="•"/>
          </a:pPr>
          <a:r>
            <a:rPr lang="en-US" sz="1600" kern="1200"/>
            <a:t>Student: CH 14</a:t>
          </a:r>
        </a:p>
        <a:p>
          <a:pPr marL="171450" lvl="1" indent="-171450" algn="l" defTabSz="711200">
            <a:lnSpc>
              <a:spcPct val="90000"/>
            </a:lnSpc>
            <a:spcBef>
              <a:spcPct val="0"/>
            </a:spcBef>
            <a:spcAft>
              <a:spcPct val="15000"/>
            </a:spcAft>
            <a:buChar char="•"/>
          </a:pPr>
          <a:r>
            <a:rPr lang="en-US" sz="1600" kern="1200"/>
            <a:t>DM= President</a:t>
          </a:r>
        </a:p>
      </dsp:txBody>
      <dsp:txXfrm>
        <a:off x="10189954" y="1054355"/>
        <a:ext cx="1489025" cy="41712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B9E9ED-29CD-4594-A287-EBBCC137FA42}">
      <dsp:nvSpPr>
        <dsp:cNvPr id="0" name=""/>
        <dsp:cNvSpPr/>
      </dsp:nvSpPr>
      <dsp:spPr>
        <a:xfrm>
          <a:off x="0" y="0"/>
          <a:ext cx="7512907" cy="4695566"/>
        </a:xfrm>
        <a:prstGeom prst="swooshArrow">
          <a:avLst>
            <a:gd name="adj1" fmla="val 25000"/>
            <a:gd name="adj2" fmla="val 25000"/>
          </a:avLst>
        </a:prstGeom>
        <a:solidFill>
          <a:schemeClr val="accent3">
            <a:tint val="55000"/>
            <a:hueOff val="0"/>
            <a:satOff val="0"/>
            <a:lumOff val="0"/>
            <a:alphaOff val="0"/>
          </a:schemeClr>
        </a:solidFill>
        <a:ln>
          <a:noFill/>
        </a:ln>
        <a:effectLst>
          <a:outerShdw blurRad="38100" dist="17779" dir="5400000" rotWithShape="0">
            <a:srgbClr val="000000">
              <a:alpha val="40000"/>
            </a:srgbClr>
          </a:outerShdw>
        </a:effectLst>
      </dsp:spPr>
      <dsp:style>
        <a:lnRef idx="0">
          <a:scrgbClr r="0" g="0" b="0"/>
        </a:lnRef>
        <a:fillRef idx="1">
          <a:scrgbClr r="0" g="0" b="0"/>
        </a:fillRef>
        <a:effectRef idx="2">
          <a:scrgbClr r="0" g="0" b="0"/>
        </a:effectRef>
        <a:fontRef idx="minor"/>
      </dsp:style>
    </dsp:sp>
    <dsp:sp modelId="{7D7FBBE1-63E0-433F-9C79-22A583BB44BE}">
      <dsp:nvSpPr>
        <dsp:cNvPr id="0" name=""/>
        <dsp:cNvSpPr/>
      </dsp:nvSpPr>
      <dsp:spPr>
        <a:xfrm>
          <a:off x="754438" y="3491623"/>
          <a:ext cx="172796" cy="172796"/>
        </a:xfrm>
        <a:prstGeom prst="ellipse">
          <a:avLst/>
        </a:prstGeom>
        <a:gradFill rotWithShape="0">
          <a:gsLst>
            <a:gs pos="0">
              <a:schemeClr val="accent3">
                <a:shade val="50000"/>
                <a:hueOff val="0"/>
                <a:satOff val="0"/>
                <a:lumOff val="0"/>
                <a:alphaOff val="0"/>
              </a:schemeClr>
            </a:gs>
            <a:gs pos="90000">
              <a:schemeClr val="accent3">
                <a:shade val="50000"/>
                <a:hueOff val="0"/>
                <a:satOff val="0"/>
                <a:lumOff val="0"/>
                <a:alphaOff val="0"/>
                <a:shade val="100000"/>
              </a:schemeClr>
            </a:gs>
            <a:gs pos="100000">
              <a:schemeClr val="accent3">
                <a:shade val="50000"/>
                <a:hueOff val="0"/>
                <a:satOff val="0"/>
                <a:lumOff val="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3">
              <a:shade val="50000"/>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sp>
    <dsp:sp modelId="{FDBDF448-B540-4F9B-A5D3-6B3060F51043}">
      <dsp:nvSpPr>
        <dsp:cNvPr id="0" name=""/>
        <dsp:cNvSpPr/>
      </dsp:nvSpPr>
      <dsp:spPr>
        <a:xfrm>
          <a:off x="840836" y="3578022"/>
          <a:ext cx="1284707" cy="1117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561" tIns="0" rIns="0" bIns="0" numCol="1" spcCol="1270" anchor="t" anchorCtr="0">
          <a:noAutofit/>
        </a:bodyPr>
        <a:lstStyle/>
        <a:p>
          <a:pPr marL="0" lvl="0" indent="0" algn="l" defTabSz="577850">
            <a:lnSpc>
              <a:spcPct val="90000"/>
            </a:lnSpc>
            <a:spcBef>
              <a:spcPct val="0"/>
            </a:spcBef>
            <a:spcAft>
              <a:spcPct val="35000"/>
            </a:spcAft>
            <a:buNone/>
          </a:pPr>
          <a:r>
            <a:rPr lang="en-US" sz="1300" b="1" kern="1200">
              <a:latin typeface="Calibri" pitchFamily="34" charset="0"/>
            </a:rPr>
            <a:t>During trauma incident:</a:t>
          </a:r>
          <a:r>
            <a:rPr lang="en-US" sz="1300" kern="1200">
              <a:latin typeface="Calibri" pitchFamily="34" charset="0"/>
            </a:rPr>
            <a:t> Sensory overload, fixation on a particular aspect, miss other things</a:t>
          </a:r>
        </a:p>
      </dsp:txBody>
      <dsp:txXfrm>
        <a:off x="840836" y="3578022"/>
        <a:ext cx="1284707" cy="1117544"/>
      </dsp:txXfrm>
    </dsp:sp>
    <dsp:sp modelId="{47EE48F6-217D-4BB0-BFDE-6F33536C3208}">
      <dsp:nvSpPr>
        <dsp:cNvPr id="0" name=""/>
        <dsp:cNvSpPr/>
      </dsp:nvSpPr>
      <dsp:spPr>
        <a:xfrm>
          <a:off x="1975285" y="2399434"/>
          <a:ext cx="300516" cy="300516"/>
        </a:xfrm>
        <a:prstGeom prst="ellipse">
          <a:avLst/>
        </a:prstGeom>
        <a:gradFill rotWithShape="0">
          <a:gsLst>
            <a:gs pos="0">
              <a:schemeClr val="accent3">
                <a:shade val="50000"/>
                <a:hueOff val="401263"/>
                <a:satOff val="-36413"/>
                <a:lumOff val="26560"/>
                <a:alphaOff val="0"/>
              </a:schemeClr>
            </a:gs>
            <a:gs pos="90000">
              <a:schemeClr val="accent3">
                <a:shade val="50000"/>
                <a:hueOff val="401263"/>
                <a:satOff val="-36413"/>
                <a:lumOff val="26560"/>
                <a:alphaOff val="0"/>
                <a:shade val="100000"/>
              </a:schemeClr>
            </a:gs>
            <a:gs pos="100000">
              <a:schemeClr val="accent3">
                <a:shade val="50000"/>
                <a:hueOff val="401263"/>
                <a:satOff val="-36413"/>
                <a:lumOff val="2656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3">
              <a:shade val="50000"/>
              <a:hueOff val="401263"/>
              <a:satOff val="-36413"/>
              <a:lumOff val="26560"/>
              <a:alphaOff val="0"/>
              <a:shade val="30000"/>
            </a:schemeClr>
          </a:contourClr>
        </a:sp3d>
      </dsp:spPr>
      <dsp:style>
        <a:lnRef idx="0">
          <a:scrgbClr r="0" g="0" b="0"/>
        </a:lnRef>
        <a:fillRef idx="3">
          <a:scrgbClr r="0" g="0" b="0"/>
        </a:fillRef>
        <a:effectRef idx="3">
          <a:scrgbClr r="0" g="0" b="0"/>
        </a:effectRef>
        <a:fontRef idx="minor">
          <a:schemeClr val="lt1"/>
        </a:fontRef>
      </dsp:style>
    </dsp:sp>
    <dsp:sp modelId="{90A5CC6A-6201-4455-8844-3C9E6267259B}">
      <dsp:nvSpPr>
        <dsp:cNvPr id="0" name=""/>
        <dsp:cNvSpPr/>
      </dsp:nvSpPr>
      <dsp:spPr>
        <a:xfrm>
          <a:off x="2125543" y="2549692"/>
          <a:ext cx="1577710" cy="2145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237" tIns="0" rIns="0" bIns="0" numCol="1" spcCol="1270" anchor="t" anchorCtr="0">
          <a:noAutofit/>
        </a:bodyPr>
        <a:lstStyle/>
        <a:p>
          <a:pPr marL="0" lvl="0" indent="0" algn="l" defTabSz="577850">
            <a:lnSpc>
              <a:spcPct val="90000"/>
            </a:lnSpc>
            <a:spcBef>
              <a:spcPct val="0"/>
            </a:spcBef>
            <a:spcAft>
              <a:spcPct val="35000"/>
            </a:spcAft>
            <a:buNone/>
          </a:pPr>
          <a:r>
            <a:rPr lang="en-US" sz="1300" b="1" kern="1200">
              <a:latin typeface="Calibri" pitchFamily="34" charset="0"/>
            </a:rPr>
            <a:t>Immediately after: </a:t>
          </a:r>
          <a:r>
            <a:rPr lang="en-US" sz="1300" kern="1200">
              <a:latin typeface="Calibri" pitchFamily="34" charset="0"/>
            </a:rPr>
            <a:t>“post incident amnesia”—failure to remember most of what was observed</a:t>
          </a:r>
        </a:p>
      </dsp:txBody>
      <dsp:txXfrm>
        <a:off x="2125543" y="2549692"/>
        <a:ext cx="1577710" cy="2145874"/>
      </dsp:txXfrm>
    </dsp:sp>
    <dsp:sp modelId="{1BF8D238-51F5-4889-8F0A-7699691A530B}">
      <dsp:nvSpPr>
        <dsp:cNvPr id="0" name=""/>
        <dsp:cNvSpPr/>
      </dsp:nvSpPr>
      <dsp:spPr>
        <a:xfrm>
          <a:off x="3534213" y="1594614"/>
          <a:ext cx="398184" cy="398184"/>
        </a:xfrm>
        <a:prstGeom prst="ellipse">
          <a:avLst/>
        </a:prstGeom>
        <a:gradFill rotWithShape="0">
          <a:gsLst>
            <a:gs pos="0">
              <a:schemeClr val="accent3">
                <a:shade val="50000"/>
                <a:hueOff val="802526"/>
                <a:satOff val="-72826"/>
                <a:lumOff val="53120"/>
                <a:alphaOff val="0"/>
              </a:schemeClr>
            </a:gs>
            <a:gs pos="90000">
              <a:schemeClr val="accent3">
                <a:shade val="50000"/>
                <a:hueOff val="802526"/>
                <a:satOff val="-72826"/>
                <a:lumOff val="53120"/>
                <a:alphaOff val="0"/>
                <a:shade val="100000"/>
              </a:schemeClr>
            </a:gs>
            <a:gs pos="100000">
              <a:schemeClr val="accent3">
                <a:shade val="50000"/>
                <a:hueOff val="802526"/>
                <a:satOff val="-72826"/>
                <a:lumOff val="5312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3">
              <a:shade val="50000"/>
              <a:hueOff val="802526"/>
              <a:satOff val="-72826"/>
              <a:lumOff val="53120"/>
              <a:alphaOff val="0"/>
              <a:shade val="30000"/>
            </a:schemeClr>
          </a:contourClr>
        </a:sp3d>
      </dsp:spPr>
      <dsp:style>
        <a:lnRef idx="0">
          <a:scrgbClr r="0" g="0" b="0"/>
        </a:lnRef>
        <a:fillRef idx="3">
          <a:scrgbClr r="0" g="0" b="0"/>
        </a:fillRef>
        <a:effectRef idx="3">
          <a:scrgbClr r="0" g="0" b="0"/>
        </a:effectRef>
        <a:fontRef idx="minor">
          <a:schemeClr val="lt1"/>
        </a:fontRef>
      </dsp:style>
    </dsp:sp>
    <dsp:sp modelId="{36A013A1-B22C-4680-ACEE-AC471542B9A4}">
      <dsp:nvSpPr>
        <dsp:cNvPr id="0" name=""/>
        <dsp:cNvSpPr/>
      </dsp:nvSpPr>
      <dsp:spPr>
        <a:xfrm>
          <a:off x="3733305" y="1793706"/>
          <a:ext cx="1577710" cy="290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989" tIns="0" rIns="0" bIns="0" numCol="1" spcCol="1270" anchor="t" anchorCtr="0">
          <a:noAutofit/>
        </a:bodyPr>
        <a:lstStyle/>
        <a:p>
          <a:pPr marL="0" lvl="0" indent="0" algn="l" defTabSz="577850">
            <a:lnSpc>
              <a:spcPct val="90000"/>
            </a:lnSpc>
            <a:spcBef>
              <a:spcPct val="0"/>
            </a:spcBef>
            <a:spcAft>
              <a:spcPct val="35000"/>
            </a:spcAft>
            <a:buNone/>
          </a:pPr>
          <a:r>
            <a:rPr lang="en-US" sz="1300" b="1" kern="1200">
              <a:latin typeface="Calibri" pitchFamily="34" charset="0"/>
            </a:rPr>
            <a:t>After a healthy night’s sleep: </a:t>
          </a:r>
          <a:r>
            <a:rPr lang="en-US" sz="1300" kern="1200">
              <a:latin typeface="Calibri" pitchFamily="34" charset="0"/>
            </a:rPr>
            <a:t>“memory recovery”—result  in remembering  majority of what occurred; probably most ‘pure’ recollection</a:t>
          </a:r>
        </a:p>
      </dsp:txBody>
      <dsp:txXfrm>
        <a:off x="3733305" y="1793706"/>
        <a:ext cx="1577710" cy="2901860"/>
      </dsp:txXfrm>
    </dsp:sp>
    <dsp:sp modelId="{5DFF423B-F14E-40D4-898E-E1193439E303}">
      <dsp:nvSpPr>
        <dsp:cNvPr id="0" name=""/>
        <dsp:cNvSpPr/>
      </dsp:nvSpPr>
      <dsp:spPr>
        <a:xfrm>
          <a:off x="5232130" y="1062137"/>
          <a:ext cx="533416" cy="533416"/>
        </a:xfrm>
        <a:prstGeom prst="ellipse">
          <a:avLst/>
        </a:prstGeom>
        <a:gradFill rotWithShape="0">
          <a:gsLst>
            <a:gs pos="0">
              <a:schemeClr val="accent3">
                <a:shade val="50000"/>
                <a:hueOff val="401263"/>
                <a:satOff val="-36413"/>
                <a:lumOff val="26560"/>
                <a:alphaOff val="0"/>
              </a:schemeClr>
            </a:gs>
            <a:gs pos="90000">
              <a:schemeClr val="accent3">
                <a:shade val="50000"/>
                <a:hueOff val="401263"/>
                <a:satOff val="-36413"/>
                <a:lumOff val="26560"/>
                <a:alphaOff val="0"/>
                <a:shade val="100000"/>
              </a:schemeClr>
            </a:gs>
            <a:gs pos="100000">
              <a:schemeClr val="accent3">
                <a:shade val="50000"/>
                <a:hueOff val="401263"/>
                <a:satOff val="-36413"/>
                <a:lumOff val="2656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3">
              <a:shade val="50000"/>
              <a:hueOff val="401263"/>
              <a:satOff val="-36413"/>
              <a:lumOff val="26560"/>
              <a:alphaOff val="0"/>
              <a:shade val="30000"/>
            </a:schemeClr>
          </a:contourClr>
        </a:sp3d>
      </dsp:spPr>
      <dsp:style>
        <a:lnRef idx="0">
          <a:scrgbClr r="0" g="0" b="0"/>
        </a:lnRef>
        <a:fillRef idx="3">
          <a:scrgbClr r="0" g="0" b="0"/>
        </a:fillRef>
        <a:effectRef idx="3">
          <a:scrgbClr r="0" g="0" b="0"/>
        </a:effectRef>
        <a:fontRef idx="minor">
          <a:schemeClr val="lt1"/>
        </a:fontRef>
      </dsp:style>
    </dsp:sp>
    <dsp:sp modelId="{458C1679-3C3C-4BC4-8173-A794CF9DC7F5}">
      <dsp:nvSpPr>
        <dsp:cNvPr id="0" name=""/>
        <dsp:cNvSpPr/>
      </dsp:nvSpPr>
      <dsp:spPr>
        <a:xfrm>
          <a:off x="5498839" y="1328845"/>
          <a:ext cx="1577710" cy="3366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2646" tIns="0" rIns="0" bIns="0" numCol="1" spcCol="1270" anchor="t" anchorCtr="0">
          <a:noAutofit/>
        </a:bodyPr>
        <a:lstStyle/>
        <a:p>
          <a:pPr marL="0" lvl="0" indent="0" algn="l" defTabSz="577850">
            <a:lnSpc>
              <a:spcPct val="90000"/>
            </a:lnSpc>
            <a:spcBef>
              <a:spcPct val="0"/>
            </a:spcBef>
            <a:spcAft>
              <a:spcPct val="35000"/>
            </a:spcAft>
            <a:buNone/>
          </a:pPr>
          <a:r>
            <a:rPr lang="en-US" sz="1300" b="1" kern="1200">
              <a:latin typeface="Calibri" pitchFamily="34" charset="0"/>
            </a:rPr>
            <a:t>Within 72 hours: </a:t>
          </a:r>
          <a:r>
            <a:rPr lang="en-US" sz="1300" kern="1200">
              <a:latin typeface="Calibri" pitchFamily="34" charset="0"/>
            </a:rPr>
            <a:t>final &amp; most complete memory—but at least partially reconstructed after normal process of integrating other sources of information</a:t>
          </a:r>
        </a:p>
      </dsp:txBody>
      <dsp:txXfrm>
        <a:off x="5498839" y="1328845"/>
        <a:ext cx="1577710" cy="336672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891C60-326C-FCE2-8468-7148E181CA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B9C354-7F20-F7A6-C4E7-ABCB03BAB4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434D33-81CA-4064-BA54-FCB560D1E6BC}" type="datetimeFigureOut">
              <a:rPr lang="en-US" smtClean="0"/>
              <a:t>8/11/25</a:t>
            </a:fld>
            <a:endParaRPr lang="en-US"/>
          </a:p>
        </p:txBody>
      </p:sp>
      <p:sp>
        <p:nvSpPr>
          <p:cNvPr id="4" name="Footer Placeholder 3">
            <a:extLst>
              <a:ext uri="{FF2B5EF4-FFF2-40B4-BE49-F238E27FC236}">
                <a16:creationId xmlns:a16="http://schemas.microsoft.com/office/drawing/2014/main" id="{82C44F7F-7487-0032-B247-298BC1BB6D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8D159CD-0CDA-298D-8143-09983F6D54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CA9964-A75B-4749-B9E2-F09B470E89BB}" type="slidenum">
              <a:rPr lang="en-US" smtClean="0"/>
              <a:t>‹#›</a:t>
            </a:fld>
            <a:endParaRPr lang="en-US"/>
          </a:p>
        </p:txBody>
      </p:sp>
    </p:spTree>
    <p:extLst>
      <p:ext uri="{BB962C8B-B14F-4D97-AF65-F5344CB8AC3E}">
        <p14:creationId xmlns:p14="http://schemas.microsoft.com/office/powerpoint/2010/main" val="352873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4AF7CD-7510-42BA-BB86-43E243D1FC1F}" type="datetimeFigureOut">
              <a:rPr lang="en-US" smtClean="0"/>
              <a:t>8/11/25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B41DB6-8650-4E12-A430-5ACA871920E5}" type="slidenum">
              <a:rPr lang="en-US" smtClean="0"/>
              <a:t>‹#›</a:t>
            </a:fld>
            <a:endParaRPr lang="en-US"/>
          </a:p>
        </p:txBody>
      </p:sp>
    </p:spTree>
    <p:extLst>
      <p:ext uri="{BB962C8B-B14F-4D97-AF65-F5344CB8AC3E}">
        <p14:creationId xmlns:p14="http://schemas.microsoft.com/office/powerpoint/2010/main" val="182594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mnscu.sharepoint.com/:w:/r/teams/SO-investigatorTraining-Team/Shared%20Documents/General/Archived%20materials/February%202025%20Training%20Materials/Investigator%20biases.docx?d=wcade2ef6cbad4abcba51f41d18ab439a&amp;csf=1&amp;web=1&amp;e=2Gt2Ch"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B41DB6-8650-4E12-A430-5ACA871920E5}" type="slidenum">
              <a:rPr lang="en-US" smtClean="0"/>
              <a:t>1</a:t>
            </a:fld>
            <a:endParaRPr lang="en-US"/>
          </a:p>
        </p:txBody>
      </p:sp>
    </p:spTree>
    <p:extLst>
      <p:ext uri="{BB962C8B-B14F-4D97-AF65-F5344CB8AC3E}">
        <p14:creationId xmlns:p14="http://schemas.microsoft.com/office/powerpoint/2010/main" val="3822937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13861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12098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08707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31537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a:p>
          <a:p>
            <a:endParaRPr lang="en-US"/>
          </a:p>
        </p:txBody>
      </p:sp>
    </p:spTree>
    <p:extLst>
      <p:ext uri="{BB962C8B-B14F-4D97-AF65-F5344CB8AC3E}">
        <p14:creationId xmlns:p14="http://schemas.microsoft.com/office/powerpoint/2010/main" val="2915033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Tree>
    <p:extLst>
      <p:ext uri="{BB962C8B-B14F-4D97-AF65-F5344CB8AC3E}">
        <p14:creationId xmlns:p14="http://schemas.microsoft.com/office/powerpoint/2010/main" val="2178807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91652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B41DB6-8650-4E12-A430-5ACA871920E5}" type="slidenum">
              <a:rPr lang="en-US" smtClean="0"/>
              <a:t>22</a:t>
            </a:fld>
            <a:endParaRPr lang="en-US"/>
          </a:p>
        </p:txBody>
      </p:sp>
    </p:spTree>
    <p:extLst>
      <p:ext uri="{BB962C8B-B14F-4D97-AF65-F5344CB8AC3E}">
        <p14:creationId xmlns:p14="http://schemas.microsoft.com/office/powerpoint/2010/main" val="3843248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927A5-46FE-8655-08F0-B38FFDDF26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286A48-227F-DE6D-6692-2C0E02AB41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88ECF2-04B7-41ED-AA50-4398532150D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56EF152-1A0C-41FA-B46C-293B7C595DF7}"/>
              </a:ext>
            </a:extLst>
          </p:cNvPr>
          <p:cNvSpPr>
            <a:spLocks noGrp="1"/>
          </p:cNvSpPr>
          <p:nvPr>
            <p:ph type="sldNum" sz="quarter" idx="5"/>
          </p:nvPr>
        </p:nvSpPr>
        <p:spPr/>
        <p:txBody>
          <a:bodyPr/>
          <a:lstStyle/>
          <a:p>
            <a:fld id="{80B41DB6-8650-4E12-A430-5ACA871920E5}" type="slidenum">
              <a:rPr lang="en-US" smtClean="0"/>
              <a:t>23</a:t>
            </a:fld>
            <a:endParaRPr lang="en-US"/>
          </a:p>
        </p:txBody>
      </p:sp>
    </p:spTree>
    <p:extLst>
      <p:ext uri="{BB962C8B-B14F-4D97-AF65-F5344CB8AC3E}">
        <p14:creationId xmlns:p14="http://schemas.microsoft.com/office/powerpoint/2010/main" val="693509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cs typeface="Calibri" panose="020F0502020204030204"/>
            </a:endParaRPr>
          </a:p>
        </p:txBody>
      </p:sp>
    </p:spTree>
    <p:extLst>
      <p:ext uri="{BB962C8B-B14F-4D97-AF65-F5344CB8AC3E}">
        <p14:creationId xmlns:p14="http://schemas.microsoft.com/office/powerpoint/2010/main" val="2378304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F8DCC9AA-22D6-4229-BC98-E7F8511DF4CB}" type="slidenum">
              <a:rPr lang="en-US" smtClean="0"/>
              <a:t>3</a:t>
            </a:fld>
            <a:endParaRPr lang="en-US"/>
          </a:p>
        </p:txBody>
      </p:sp>
    </p:spTree>
    <p:extLst>
      <p:ext uri="{BB962C8B-B14F-4D97-AF65-F5344CB8AC3E}">
        <p14:creationId xmlns:p14="http://schemas.microsoft.com/office/powerpoint/2010/main" val="1757579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Tree>
    <p:extLst>
      <p:ext uri="{BB962C8B-B14F-4D97-AF65-F5344CB8AC3E}">
        <p14:creationId xmlns:p14="http://schemas.microsoft.com/office/powerpoint/2010/main" val="38999550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Tree>
    <p:extLst>
      <p:ext uri="{BB962C8B-B14F-4D97-AF65-F5344CB8AC3E}">
        <p14:creationId xmlns:p14="http://schemas.microsoft.com/office/powerpoint/2010/main" val="15212498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Tree>
    <p:extLst>
      <p:ext uri="{BB962C8B-B14F-4D97-AF65-F5344CB8AC3E}">
        <p14:creationId xmlns:p14="http://schemas.microsoft.com/office/powerpoint/2010/main" val="3523578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012967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Tree>
    <p:extLst>
      <p:ext uri="{BB962C8B-B14F-4D97-AF65-F5344CB8AC3E}">
        <p14:creationId xmlns:p14="http://schemas.microsoft.com/office/powerpoint/2010/main" val="23189538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Tree>
    <p:extLst>
      <p:ext uri="{BB962C8B-B14F-4D97-AF65-F5344CB8AC3E}">
        <p14:creationId xmlns:p14="http://schemas.microsoft.com/office/powerpoint/2010/main" val="8194017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Tree>
    <p:extLst>
      <p:ext uri="{BB962C8B-B14F-4D97-AF65-F5344CB8AC3E}">
        <p14:creationId xmlns:p14="http://schemas.microsoft.com/office/powerpoint/2010/main" val="675741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Tree>
    <p:extLst>
      <p:ext uri="{BB962C8B-B14F-4D97-AF65-F5344CB8AC3E}">
        <p14:creationId xmlns:p14="http://schemas.microsoft.com/office/powerpoint/2010/main" val="23912475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Tree>
    <p:extLst>
      <p:ext uri="{BB962C8B-B14F-4D97-AF65-F5344CB8AC3E}">
        <p14:creationId xmlns:p14="http://schemas.microsoft.com/office/powerpoint/2010/main" val="21230506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Tree>
    <p:extLst>
      <p:ext uri="{BB962C8B-B14F-4D97-AF65-F5344CB8AC3E}">
        <p14:creationId xmlns:p14="http://schemas.microsoft.com/office/powerpoint/2010/main" val="2604450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is our outline for the topics we’re going to cover in today’s presentation</a:t>
            </a:r>
          </a:p>
        </p:txBody>
      </p:sp>
      <p:sp>
        <p:nvSpPr>
          <p:cNvPr id="4" name="Slide Number Placeholder 3"/>
          <p:cNvSpPr>
            <a:spLocks noGrp="1"/>
          </p:cNvSpPr>
          <p:nvPr>
            <p:ph type="sldNum" sz="quarter" idx="5"/>
          </p:nvPr>
        </p:nvSpPr>
        <p:spPr/>
        <p:txBody>
          <a:bodyPr/>
          <a:lstStyle/>
          <a:p>
            <a:fld id="{1CC064E7-C48E-4997-9BE7-6B31B80C8274}" type="slidenum">
              <a:rPr lang="en-US" smtClean="0"/>
              <a:t>4</a:t>
            </a:fld>
            <a:endParaRPr lang="en-US"/>
          </a:p>
        </p:txBody>
      </p:sp>
      <p:sp>
        <p:nvSpPr>
          <p:cNvPr id="5" name="Date Placeholder 4">
            <a:extLst>
              <a:ext uri="{FF2B5EF4-FFF2-40B4-BE49-F238E27FC236}">
                <a16:creationId xmlns:a16="http://schemas.microsoft.com/office/drawing/2014/main" id="{44154EFF-5710-7CF7-6331-DE61D7E2FFCC}"/>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5584348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136058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975278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408952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096689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E58A6-0BBF-2509-94A6-72D9E53EBC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AD382E-6F91-6136-59C0-F7CE27EC43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532E03-CB89-48DD-3AD0-1A838D50207B}"/>
              </a:ext>
            </a:extLst>
          </p:cNvPr>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B78DBEB1-5224-D322-4582-E15094D621D0}"/>
              </a:ext>
            </a:extLst>
          </p:cNvPr>
          <p:cNvSpPr>
            <a:spLocks noGrp="1"/>
          </p:cNvSpPr>
          <p:nvPr>
            <p:ph type="sldNum" sz="quarter" idx="5"/>
          </p:nvPr>
        </p:nvSpPr>
        <p:spPr/>
        <p:txBody>
          <a:bodyPr/>
          <a:lstStyle/>
          <a:p>
            <a:fld id="{F8DCC9AA-22D6-4229-BC98-E7F8511DF4CB}" type="slidenum">
              <a:rPr lang="en-US" smtClean="0"/>
              <a:t>40</a:t>
            </a:fld>
            <a:endParaRPr lang="en-US"/>
          </a:p>
        </p:txBody>
      </p:sp>
    </p:spTree>
    <p:extLst>
      <p:ext uri="{BB962C8B-B14F-4D97-AF65-F5344CB8AC3E}">
        <p14:creationId xmlns:p14="http://schemas.microsoft.com/office/powerpoint/2010/main" val="1469922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B41DB6-8650-4E12-A430-5ACA871920E5}" type="slidenum">
              <a:rPr lang="en-US" smtClean="0"/>
              <a:t>41</a:t>
            </a:fld>
            <a:endParaRPr lang="en-US"/>
          </a:p>
        </p:txBody>
      </p:sp>
    </p:spTree>
    <p:extLst>
      <p:ext uri="{BB962C8B-B14F-4D97-AF65-F5344CB8AC3E}">
        <p14:creationId xmlns:p14="http://schemas.microsoft.com/office/powerpoint/2010/main" val="13441685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cs typeface="Calibri" panose="020F0502020204030204"/>
              </a:rPr>
              <a:t>As we talked about on Monday, we know that bias can have a negative impact on investigations. We also already shared that as the investigator, YOU ensure that the investigation moves through the necessary steps. You ALSO have autonomy in making decisions about who to interview when, what questions are asked, and presenting your fact-finding in the investigation report. </a:t>
            </a:r>
          </a:p>
          <a:p>
            <a:pPr marL="171450" indent="-171450">
              <a:buFont typeface="Arial"/>
              <a:buChar char="•"/>
            </a:pPr>
            <a:r>
              <a:rPr lang="en-US">
                <a:cs typeface="Calibri" panose="020F0502020204030204"/>
              </a:rPr>
              <a:t>Title IX requires an impartial process, but we also expect it within the 1B.1.1 investigations</a:t>
            </a:r>
          </a:p>
          <a:p>
            <a:pPr marL="171450" indent="-171450">
              <a:buFont typeface="Arial"/>
              <a:buChar char="•"/>
            </a:pPr>
            <a:r>
              <a:rPr lang="en-US">
                <a:cs typeface="Calibri" panose="020F0502020204030204"/>
              </a:rPr>
              <a:t>As we already discussed, we need to recognize where our biases might be as they are learned and can be changed</a:t>
            </a:r>
          </a:p>
          <a:p>
            <a:pPr marL="171450" indent="-171450">
              <a:buFont typeface="Arial"/>
              <a:buChar char="•"/>
            </a:pPr>
            <a:endParaRPr lang="en-US">
              <a:cs typeface="Calibri" panose="020F0502020204030204"/>
            </a:endParaRPr>
          </a:p>
          <a:p>
            <a:pPr marL="171450" indent="-171450">
              <a:buFont typeface="Arial"/>
              <a:buChar char="•"/>
            </a:pPr>
            <a:r>
              <a:rPr lang="en-US">
                <a:hlinkClick r:id="rId3"/>
              </a:rPr>
              <a:t>Investigator biases.docx</a:t>
            </a:r>
            <a:endParaRPr lang="en-US">
              <a:cs typeface="Calibri" panose="020F0502020204030204"/>
            </a:endParaRPr>
          </a:p>
        </p:txBody>
      </p:sp>
    </p:spTree>
    <p:extLst>
      <p:ext uri="{BB962C8B-B14F-4D97-AF65-F5344CB8AC3E}">
        <p14:creationId xmlns:p14="http://schemas.microsoft.com/office/powerpoint/2010/main" val="25220954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ea typeface="Calibri" panose="020F0502020204030204"/>
              <a:cs typeface="Calibri" panose="020F0502020204030204"/>
            </a:endParaRPr>
          </a:p>
        </p:txBody>
      </p:sp>
    </p:spTree>
    <p:extLst>
      <p:ext uri="{BB962C8B-B14F-4D97-AF65-F5344CB8AC3E}">
        <p14:creationId xmlns:p14="http://schemas.microsoft.com/office/powerpoint/2010/main" val="27006268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3AAA81D5-8683-574B-F6A3-FC8F754981F1}"/>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32329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7AA8E59E-D25E-BE63-BE3C-6ED8265ED0C2}"/>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1512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a:p>
        </p:txBody>
      </p:sp>
    </p:spTree>
    <p:extLst>
      <p:ext uri="{BB962C8B-B14F-4D97-AF65-F5344CB8AC3E}">
        <p14:creationId xmlns:p14="http://schemas.microsoft.com/office/powerpoint/2010/main" val="22000645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1DDA3947-8B55-D2BC-8ECB-644D1CDCEA29}"/>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86395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11641C23-8DCD-1C0F-C49A-B0831E7DF6BB}"/>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085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CAC8DF15-111B-5F45-DED4-88C5BF786BEF}"/>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451859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612D450E-61CE-233D-1514-2681F15D9C8B}"/>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35543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50</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8DA4110C-2908-4984-701A-DC9B91573540}"/>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96807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C064E7-C48E-4997-9BE7-6B31B80C8274}"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937457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C064E7-C48E-4997-9BE7-6B31B80C8274}"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00841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a:effectLst/>
              <a:highlight>
                <a:srgbClr val="FFFFFF"/>
              </a:highlight>
              <a:latin typeface="-apple-system"/>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99526A-4D05-4399-AD9E-6053138227E7}"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32413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54</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1313A250-F49E-5778-7EE4-1A5447A314BF}"/>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703465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55</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97AA51DA-9DDE-41D5-72B0-D6716CCCE373}"/>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0019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a:p>
        </p:txBody>
      </p:sp>
    </p:spTree>
    <p:extLst>
      <p:ext uri="{BB962C8B-B14F-4D97-AF65-F5344CB8AC3E}">
        <p14:creationId xmlns:p14="http://schemas.microsoft.com/office/powerpoint/2010/main" val="7082146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56</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6BAC63A7-0EDB-C11F-337D-B70F7B6FE07F}"/>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746646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a:ln/>
        </p:spPr>
      </p:sp>
      <p:sp>
        <p:nvSpPr>
          <p:cNvPr id="778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778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800294" indent="-307805">
              <a:defRPr sz="2500">
                <a:solidFill>
                  <a:schemeClr val="tx1"/>
                </a:solidFill>
                <a:latin typeface="Arial" panose="020B0604020202020204" pitchFamily="34" charset="0"/>
                <a:ea typeface="ＭＳ Ｐゴシック" panose="020B0600070205080204" pitchFamily="34" charset="-128"/>
              </a:defRPr>
            </a:lvl2pPr>
            <a:lvl3pPr marL="1231222" indent="-246244">
              <a:defRPr sz="2500">
                <a:solidFill>
                  <a:schemeClr val="tx1"/>
                </a:solidFill>
                <a:latin typeface="Arial" panose="020B0604020202020204" pitchFamily="34" charset="0"/>
                <a:ea typeface="ＭＳ Ｐゴシック" panose="020B0600070205080204" pitchFamily="34" charset="-128"/>
              </a:defRPr>
            </a:lvl3pPr>
            <a:lvl4pPr marL="1723711" indent="-246244">
              <a:defRPr sz="2500">
                <a:solidFill>
                  <a:schemeClr val="tx1"/>
                </a:solidFill>
                <a:latin typeface="Arial" panose="020B0604020202020204" pitchFamily="34" charset="0"/>
                <a:ea typeface="ＭＳ Ｐゴシック" panose="020B0600070205080204" pitchFamily="34" charset="-128"/>
              </a:defRPr>
            </a:lvl4pPr>
            <a:lvl5pPr marL="2216201" indent="-246244">
              <a:defRPr sz="2500">
                <a:solidFill>
                  <a:schemeClr val="tx1"/>
                </a:solidFill>
                <a:latin typeface="Arial" panose="020B0604020202020204" pitchFamily="34" charset="0"/>
                <a:ea typeface="ＭＳ Ｐゴシック" panose="020B0600070205080204" pitchFamily="34" charset="-128"/>
              </a:defRPr>
            </a:lvl5pPr>
            <a:lvl6pPr marL="2708689" indent="-246244"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201178" indent="-246244"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93667" indent="-246244"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86156" indent="-246244"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pPr marL="0" marR="0" lvl="0" indent="0" algn="r" defTabSz="966612" rtl="0" eaLnBrk="1" fontAlgn="auto" latinLnBrk="0" hangingPunct="1">
              <a:lnSpc>
                <a:spcPct val="100000"/>
              </a:lnSpc>
              <a:spcBef>
                <a:spcPts val="0"/>
              </a:spcBef>
              <a:spcAft>
                <a:spcPts val="0"/>
              </a:spcAft>
              <a:buClrTx/>
              <a:buSzTx/>
              <a:buFontTx/>
              <a:buNone/>
              <a:tabLst/>
              <a:defRPr/>
            </a:pPr>
            <a:fld id="{8C800963-7C5E-4039-9846-3F2DC660D621}" type="slidenum">
              <a:rPr kumimoji="0" lang="en-US" altLang="en-US" sz="13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66612" rtl="0" eaLnBrk="1" fontAlgn="auto" latinLnBrk="0" hangingPunct="1">
                <a:lnSpc>
                  <a:spcPct val="100000"/>
                </a:lnSpc>
                <a:spcBef>
                  <a:spcPts val="0"/>
                </a:spcBef>
                <a:spcAft>
                  <a:spcPts val="0"/>
                </a:spcAft>
                <a:buClrTx/>
                <a:buSzTx/>
                <a:buFontTx/>
                <a:buNone/>
                <a:tabLst/>
                <a:defRPr/>
              </a:pPr>
              <a:t>57</a:t>
            </a:fld>
            <a:endParaRPr kumimoji="0" lang="en-US" altLang="en-US" sz="13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
        <p:nvSpPr>
          <p:cNvPr id="2" name="Date Placeholder 1">
            <a:extLst>
              <a:ext uri="{FF2B5EF4-FFF2-40B4-BE49-F238E27FC236}">
                <a16:creationId xmlns:a16="http://schemas.microsoft.com/office/drawing/2014/main" id="{2F16FD3D-92BC-69A1-8BCB-ABD96874A828}"/>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0614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6612" rtl="0" eaLnBrk="1" fontAlgn="auto" latinLnBrk="0" hangingPunct="1">
                <a:lnSpc>
                  <a:spcPct val="100000"/>
                </a:lnSpc>
                <a:spcBef>
                  <a:spcPts val="0"/>
                </a:spcBef>
                <a:spcAft>
                  <a:spcPts val="0"/>
                </a:spcAft>
                <a:buClrTx/>
                <a:buSzTx/>
                <a:buFontTx/>
                <a:buNone/>
                <a:tabLst/>
                <a:defRPr/>
              </a:pPr>
              <a:t>58</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92381385-C80E-01BB-6CC2-A12E65393C25}"/>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988382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a:cs typeface="Calibri" panose="020F0502020204030204"/>
            </a:endParaRPr>
          </a:p>
        </p:txBody>
      </p:sp>
    </p:spTree>
    <p:extLst>
      <p:ext uri="{BB962C8B-B14F-4D97-AF65-F5344CB8AC3E}">
        <p14:creationId xmlns:p14="http://schemas.microsoft.com/office/powerpoint/2010/main" val="251242104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B41DB6-8650-4E12-A430-5ACA871920E5}" type="slidenum">
              <a:rPr lang="en-US" smtClean="0"/>
              <a:t>60</a:t>
            </a:fld>
            <a:endParaRPr lang="en-US"/>
          </a:p>
        </p:txBody>
      </p:sp>
    </p:spTree>
    <p:extLst>
      <p:ext uri="{BB962C8B-B14F-4D97-AF65-F5344CB8AC3E}">
        <p14:creationId xmlns:p14="http://schemas.microsoft.com/office/powerpoint/2010/main" val="26183701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Calibri"/>
              <a:ea typeface="Calibri"/>
              <a:cs typeface="Calibri"/>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61</a:t>
            </a:fld>
            <a:endParaRPr lang="en-US"/>
          </a:p>
        </p:txBody>
      </p:sp>
    </p:spTree>
    <p:extLst>
      <p:ext uri="{BB962C8B-B14F-4D97-AF65-F5344CB8AC3E}">
        <p14:creationId xmlns:p14="http://schemas.microsoft.com/office/powerpoint/2010/main" val="353776910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B41DB6-8650-4E12-A430-5ACA871920E5}" type="slidenum">
              <a:rPr lang="en-US" smtClean="0"/>
              <a:t>62</a:t>
            </a:fld>
            <a:endParaRPr lang="en-US"/>
          </a:p>
        </p:txBody>
      </p:sp>
    </p:spTree>
    <p:extLst>
      <p:ext uri="{BB962C8B-B14F-4D97-AF65-F5344CB8AC3E}">
        <p14:creationId xmlns:p14="http://schemas.microsoft.com/office/powerpoint/2010/main" val="42090594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8418382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C064E7-C48E-4997-9BE7-6B31B80C8274}"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596407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BB2FD73C-4F87-D271-8324-A5903E117F9E}"/>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8573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822409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E1B6F895-421C-5BA1-9D33-D5E6AD713118}"/>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256557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tab pos="457200" algn="l"/>
              </a:tabLst>
              <a:defRPr/>
            </a:pPr>
            <a:endParaRPr lang="en-US"/>
          </a:p>
        </p:txBody>
      </p:sp>
    </p:spTree>
    <p:extLst>
      <p:ext uri="{BB962C8B-B14F-4D97-AF65-F5344CB8AC3E}">
        <p14:creationId xmlns:p14="http://schemas.microsoft.com/office/powerpoint/2010/main" val="362366512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endParaRPr lang="en-US" sz="180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p:cNvSpPr>
            <a:spLocks noGrp="1"/>
          </p:cNvSpPr>
          <p:nvPr>
            <p:ph type="sldNum" sz="quarter" idx="5"/>
          </p:nvPr>
        </p:nvSpPr>
        <p:spPr/>
        <p:txBody>
          <a:bodyPr/>
          <a:lstStyle/>
          <a:p>
            <a:fld id="{80B41DB6-8650-4E12-A430-5ACA871920E5}" type="slidenum">
              <a:rPr lang="en-US" smtClean="0"/>
              <a:t>68</a:t>
            </a:fld>
            <a:endParaRPr lang="en-US"/>
          </a:p>
        </p:txBody>
      </p:sp>
    </p:spTree>
    <p:extLst>
      <p:ext uri="{BB962C8B-B14F-4D97-AF65-F5344CB8AC3E}">
        <p14:creationId xmlns:p14="http://schemas.microsoft.com/office/powerpoint/2010/main" val="36591646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1582904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p>
        </p:txBody>
      </p:sp>
    </p:spTree>
    <p:extLst>
      <p:ext uri="{BB962C8B-B14F-4D97-AF65-F5344CB8AC3E}">
        <p14:creationId xmlns:p14="http://schemas.microsoft.com/office/powerpoint/2010/main" val="255050435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p>
        </p:txBody>
      </p:sp>
    </p:spTree>
    <p:extLst>
      <p:ext uri="{BB962C8B-B14F-4D97-AF65-F5344CB8AC3E}">
        <p14:creationId xmlns:p14="http://schemas.microsoft.com/office/powerpoint/2010/main" val="300891694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p>
        </p:txBody>
      </p:sp>
    </p:spTree>
    <p:extLst>
      <p:ext uri="{BB962C8B-B14F-4D97-AF65-F5344CB8AC3E}">
        <p14:creationId xmlns:p14="http://schemas.microsoft.com/office/powerpoint/2010/main" val="233152170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937F48-D485-49AB-BF6E-DE5EA95E8848}"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838897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p>
        </p:txBody>
      </p:sp>
    </p:spTree>
    <p:extLst>
      <p:ext uri="{BB962C8B-B14F-4D97-AF65-F5344CB8AC3E}">
        <p14:creationId xmlns:p14="http://schemas.microsoft.com/office/powerpoint/2010/main" val="363894306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DB31F-283A-DD02-1B88-15B1A13343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20777C-2761-842C-1A14-3755776146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9033E2-3C63-7E11-F66C-90B57E9B3849}"/>
              </a:ext>
            </a:extLst>
          </p:cNvPr>
          <p:cNvSpPr>
            <a:spLocks noGrp="1"/>
          </p:cNvSpPr>
          <p:nvPr>
            <p:ph type="body" idx="1"/>
          </p:nvPr>
        </p:nvSpPr>
        <p:spPr/>
        <p:txBody>
          <a:bodyPr/>
          <a:lstStyle/>
          <a:p>
            <a:pPr marL="171450" indent="-171450">
              <a:buFont typeface="Arial"/>
              <a:buChar char="•"/>
            </a:pPr>
            <a:endParaRPr lang="en-US"/>
          </a:p>
        </p:txBody>
      </p:sp>
      <p:sp>
        <p:nvSpPr>
          <p:cNvPr id="4" name="Slide Number Placeholder 3">
            <a:extLst>
              <a:ext uri="{FF2B5EF4-FFF2-40B4-BE49-F238E27FC236}">
                <a16:creationId xmlns:a16="http://schemas.microsoft.com/office/drawing/2014/main" id="{C6427403-AFDC-1CAD-9967-993608BE236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C03085-113D-4031-BEE6-D9A57953EDFC}"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7722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a:p>
        </p:txBody>
      </p:sp>
    </p:spTree>
    <p:extLst>
      <p:ext uri="{BB962C8B-B14F-4D97-AF65-F5344CB8AC3E}">
        <p14:creationId xmlns:p14="http://schemas.microsoft.com/office/powerpoint/2010/main" val="378397977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p:txBody>
      </p:sp>
    </p:spTree>
    <p:extLst>
      <p:ext uri="{BB962C8B-B14F-4D97-AF65-F5344CB8AC3E}">
        <p14:creationId xmlns:p14="http://schemas.microsoft.com/office/powerpoint/2010/main" val="251020112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0596492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p>
        </p:txBody>
      </p:sp>
    </p:spTree>
    <p:extLst>
      <p:ext uri="{BB962C8B-B14F-4D97-AF65-F5344CB8AC3E}">
        <p14:creationId xmlns:p14="http://schemas.microsoft.com/office/powerpoint/2010/main" val="368531937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p>
        </p:txBody>
      </p:sp>
    </p:spTree>
    <p:extLst>
      <p:ext uri="{BB962C8B-B14F-4D97-AF65-F5344CB8AC3E}">
        <p14:creationId xmlns:p14="http://schemas.microsoft.com/office/powerpoint/2010/main" val="428327433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4902082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cs typeface="Calibri" panose="020F0502020204030204"/>
            </a:endParaRPr>
          </a:p>
        </p:txBody>
      </p:sp>
    </p:spTree>
    <p:extLst>
      <p:ext uri="{BB962C8B-B14F-4D97-AF65-F5344CB8AC3E}">
        <p14:creationId xmlns:p14="http://schemas.microsoft.com/office/powerpoint/2010/main" val="357891526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p>
        </p:txBody>
      </p:sp>
    </p:spTree>
    <p:extLst>
      <p:ext uri="{BB962C8B-B14F-4D97-AF65-F5344CB8AC3E}">
        <p14:creationId xmlns:p14="http://schemas.microsoft.com/office/powerpoint/2010/main" val="380565264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854EC-1B52-4317-1215-FAA9594237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C7BAA0-9FB3-CEC7-C690-B1321016D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EBA651-CA32-B68C-33D3-E7C7E99C18E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Tree>
    <p:extLst>
      <p:ext uri="{BB962C8B-B14F-4D97-AF65-F5344CB8AC3E}">
        <p14:creationId xmlns:p14="http://schemas.microsoft.com/office/powerpoint/2010/main" val="318321755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0362853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7445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3350954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Tree>
    <p:extLst>
      <p:ext uri="{BB962C8B-B14F-4D97-AF65-F5344CB8AC3E}">
        <p14:creationId xmlns:p14="http://schemas.microsoft.com/office/powerpoint/2010/main" val="234251074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7592609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931287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0933615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7602840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8535936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cs typeface="Calibri" panose="020F0502020204030204"/>
            </a:endParaRPr>
          </a:p>
        </p:txBody>
      </p:sp>
    </p:spTree>
    <p:extLst>
      <p:ext uri="{BB962C8B-B14F-4D97-AF65-F5344CB8AC3E}">
        <p14:creationId xmlns:p14="http://schemas.microsoft.com/office/powerpoint/2010/main" val="393167822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cs typeface="Calibri" panose="020F0502020204030204"/>
            </a:endParaRPr>
          </a:p>
        </p:txBody>
      </p:sp>
    </p:spTree>
    <p:extLst>
      <p:ext uri="{BB962C8B-B14F-4D97-AF65-F5344CB8AC3E}">
        <p14:creationId xmlns:p14="http://schemas.microsoft.com/office/powerpoint/2010/main" val="130899764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cs typeface="Calibri" panose="020F0502020204030204"/>
            </a:endParaRPr>
          </a:p>
        </p:txBody>
      </p:sp>
    </p:spTree>
    <p:extLst>
      <p:ext uri="{BB962C8B-B14F-4D97-AF65-F5344CB8AC3E}">
        <p14:creationId xmlns:p14="http://schemas.microsoft.com/office/powerpoint/2010/main" val="420024015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22881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658686" algn="l"/>
              </a:tabLst>
              <a:defRPr/>
            </a:pPr>
            <a:endParaRPr lang="en-US" b="1"/>
          </a:p>
        </p:txBody>
      </p:sp>
    </p:spTree>
    <p:extLst>
      <p:ext uri="{BB962C8B-B14F-4D97-AF65-F5344CB8AC3E}">
        <p14:creationId xmlns:p14="http://schemas.microsoft.com/office/powerpoint/2010/main" val="258181468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7350469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7E8DE-773A-BABF-763E-01B5414122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DCEEE9-DD82-3A31-CC47-9274D24439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ED7FA5-F945-D092-89D6-3CE1E91543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02096191"/>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Tree>
    <p:extLst>
      <p:ext uri="{BB962C8B-B14F-4D97-AF65-F5344CB8AC3E}">
        <p14:creationId xmlns:p14="http://schemas.microsoft.com/office/powerpoint/2010/main" val="21695987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9483802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811206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3397380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p:txBody>
      </p:sp>
    </p:spTree>
    <p:extLst>
      <p:ext uri="{BB962C8B-B14F-4D97-AF65-F5344CB8AC3E}">
        <p14:creationId xmlns:p14="http://schemas.microsoft.com/office/powerpoint/2010/main" val="468185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1C6DB31-0A8F-3189-E999-AB2A745EAC0D}"/>
              </a:ext>
            </a:extLst>
          </p:cNvPr>
          <p:cNvSpPr>
            <a:spLocks noGrp="1"/>
          </p:cNvSpPr>
          <p:nvPr>
            <p:ph type="ctrTitle" hasCustomPrompt="1"/>
          </p:nvPr>
        </p:nvSpPr>
        <p:spPr>
          <a:xfrm>
            <a:off x="3927552" y="1998522"/>
            <a:ext cx="7796690" cy="1724297"/>
          </a:xfrm>
          <a:prstGeom prst="rect">
            <a:avLst/>
          </a:prstGeom>
        </p:spPr>
        <p:txBody>
          <a:bodyPr anchor="b">
            <a:normAutofit/>
          </a:bodyPr>
          <a:lstStyle>
            <a:lvl1pPr algn="l">
              <a:defRPr sz="4400" b="1" cap="none" baseline="0">
                <a:solidFill>
                  <a:schemeClr val="tx2"/>
                </a:solidFill>
                <a:latin typeface="+mn-lt"/>
                <a:ea typeface="Cambria" charset="0"/>
                <a:cs typeface="DokChampa" panose="020B0502040204020203" pitchFamily="34" charset="-34"/>
              </a:defRPr>
            </a:lvl1pPr>
          </a:lstStyle>
          <a:p>
            <a:r>
              <a:rPr lang="en-US"/>
              <a:t>Click to edit presentation title</a:t>
            </a:r>
          </a:p>
        </p:txBody>
      </p:sp>
      <p:sp>
        <p:nvSpPr>
          <p:cNvPr id="8" name="Subtitle 2">
            <a:extLst>
              <a:ext uri="{FF2B5EF4-FFF2-40B4-BE49-F238E27FC236}">
                <a16:creationId xmlns:a16="http://schemas.microsoft.com/office/drawing/2014/main" id="{7D003AB2-0822-0240-0618-78300846F821}"/>
              </a:ext>
            </a:extLst>
          </p:cNvPr>
          <p:cNvSpPr>
            <a:spLocks noGrp="1"/>
          </p:cNvSpPr>
          <p:nvPr>
            <p:ph type="subTitle" idx="1" hasCustomPrompt="1"/>
          </p:nvPr>
        </p:nvSpPr>
        <p:spPr>
          <a:xfrm>
            <a:off x="3927551" y="4074269"/>
            <a:ext cx="7796692" cy="294203"/>
          </a:xfrm>
        </p:spPr>
        <p:txBody>
          <a:bodyPr>
            <a:noAutofit/>
          </a:bodyPr>
          <a:lstStyle>
            <a:lvl1pPr marL="0" indent="0" algn="l">
              <a:buNone/>
              <a:defRPr sz="2800" b="1">
                <a:solidFill>
                  <a:schemeClr val="accent1"/>
                </a:solidFill>
                <a:latin typeface="+mj-lt"/>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subtitle</a:t>
            </a:r>
          </a:p>
        </p:txBody>
      </p:sp>
      <p:sp>
        <p:nvSpPr>
          <p:cNvPr id="11" name="Text Placeholder 9">
            <a:extLst>
              <a:ext uri="{FF2B5EF4-FFF2-40B4-BE49-F238E27FC236}">
                <a16:creationId xmlns:a16="http://schemas.microsoft.com/office/drawing/2014/main" id="{57CB72D2-4A6F-E184-EBAA-692DE1E9947B}"/>
              </a:ext>
            </a:extLst>
          </p:cNvPr>
          <p:cNvSpPr>
            <a:spLocks noGrp="1"/>
          </p:cNvSpPr>
          <p:nvPr>
            <p:ph type="body" sz="quarter" idx="13" hasCustomPrompt="1"/>
          </p:nvPr>
        </p:nvSpPr>
        <p:spPr>
          <a:xfrm>
            <a:off x="3928612" y="4860530"/>
            <a:ext cx="7795715" cy="281257"/>
          </a:xfrm>
          <a:prstGeom prst="rect">
            <a:avLst/>
          </a:prstGeom>
        </p:spPr>
        <p:txBody>
          <a:bodyPr>
            <a:noAutofit/>
          </a:bodyPr>
          <a:lstStyle>
            <a:lvl1pPr marL="0" indent="0" algn="l">
              <a:buNone/>
              <a:defRPr sz="2000" b="1">
                <a:solidFill>
                  <a:schemeClr val="tx2"/>
                </a:solidFill>
              </a:defRPr>
            </a:lvl1pPr>
          </a:lstStyle>
          <a:p>
            <a:pPr lvl="0"/>
            <a:r>
              <a:rPr lang="en-US"/>
              <a:t>Click to edit DEPARMENT NAME</a:t>
            </a:r>
          </a:p>
        </p:txBody>
      </p:sp>
      <p:sp>
        <p:nvSpPr>
          <p:cNvPr id="15" name="Text Placeholder 14">
            <a:extLst>
              <a:ext uri="{FF2B5EF4-FFF2-40B4-BE49-F238E27FC236}">
                <a16:creationId xmlns:a16="http://schemas.microsoft.com/office/drawing/2014/main" id="{4E76748A-07B3-42A4-A1A1-A983F80AD51F}"/>
              </a:ext>
            </a:extLst>
          </p:cNvPr>
          <p:cNvSpPr>
            <a:spLocks noGrp="1"/>
          </p:cNvSpPr>
          <p:nvPr>
            <p:ph type="body" sz="quarter" idx="15" hasCustomPrompt="1"/>
          </p:nvPr>
        </p:nvSpPr>
        <p:spPr>
          <a:xfrm>
            <a:off x="3927475" y="5177086"/>
            <a:ext cx="7795715" cy="294202"/>
          </a:xfrm>
        </p:spPr>
        <p:txBody>
          <a:bodyPr>
            <a:noAutofit/>
          </a:bodyPr>
          <a:lstStyle>
            <a:lvl1pPr marL="0" indent="0">
              <a:buNone/>
              <a:defRPr lang="en-US" sz="1800" i="1" dirty="0"/>
            </a:lvl1pPr>
          </a:lstStyle>
          <a:p>
            <a:pPr marL="0" marR="0" lvl="0" indent="0" algn="l" defTabSz="914400" rtl="0" eaLnBrk="1" fontAlgn="auto" latinLnBrk="0" hangingPunct="1">
              <a:lnSpc>
                <a:spcPct val="100000"/>
              </a:lnSpc>
              <a:spcBef>
                <a:spcPts val="600"/>
              </a:spcBef>
              <a:spcAft>
                <a:spcPts val="600"/>
              </a:spcAft>
              <a:buClr>
                <a:schemeClr val="accent1"/>
              </a:buClr>
              <a:buSzTx/>
              <a:buFont typeface="Calibri" panose="020F0502020204030204" pitchFamily="34" charset="0"/>
              <a:buNone/>
              <a:tabLst/>
              <a:defRPr/>
            </a:pPr>
            <a:r>
              <a:rPr lang="en-US"/>
              <a:t>Click to edit Date</a:t>
            </a:r>
          </a:p>
        </p:txBody>
      </p:sp>
      <p:sp>
        <p:nvSpPr>
          <p:cNvPr id="17" name="Picture Placeholder 16">
            <a:extLst>
              <a:ext uri="{FF2B5EF4-FFF2-40B4-BE49-F238E27FC236}">
                <a16:creationId xmlns:a16="http://schemas.microsoft.com/office/drawing/2014/main" id="{BCD86D16-4920-A31D-E8B6-511E2BFBEBF7}"/>
              </a:ext>
            </a:extLst>
          </p:cNvPr>
          <p:cNvSpPr>
            <a:spLocks noGrp="1"/>
          </p:cNvSpPr>
          <p:nvPr>
            <p:ph type="pic" sz="quarter" idx="16"/>
          </p:nvPr>
        </p:nvSpPr>
        <p:spPr>
          <a:xfrm>
            <a:off x="471195" y="-13632"/>
            <a:ext cx="3152776" cy="5974722"/>
          </a:xfrm>
        </p:spPr>
        <p:txBody>
          <a:bodyPr/>
          <a:lstStyle>
            <a:lvl1pPr marL="0" indent="0">
              <a:buNone/>
              <a:defRPr/>
            </a:lvl1pPr>
          </a:lstStyle>
          <a:p>
            <a:r>
              <a:rPr lang="en-US"/>
              <a:t>Click icon to add picture</a:t>
            </a:r>
          </a:p>
        </p:txBody>
      </p:sp>
      <p:sp>
        <p:nvSpPr>
          <p:cNvPr id="21" name="Text Placeholder 20">
            <a:extLst>
              <a:ext uri="{FF2B5EF4-FFF2-40B4-BE49-F238E27FC236}">
                <a16:creationId xmlns:a16="http://schemas.microsoft.com/office/drawing/2014/main" id="{D11A8111-EF09-D40E-3A23-157EF7392C86}"/>
              </a:ext>
            </a:extLst>
          </p:cNvPr>
          <p:cNvSpPr>
            <a:spLocks noGrp="1"/>
          </p:cNvSpPr>
          <p:nvPr>
            <p:ph type="body" sz="quarter" idx="17"/>
          </p:nvPr>
        </p:nvSpPr>
        <p:spPr>
          <a:xfrm>
            <a:off x="471488" y="6154738"/>
            <a:ext cx="3152775" cy="430212"/>
          </a:xfrm>
        </p:spPr>
        <p:txBody>
          <a:bodyPr>
            <a:normAutofit/>
          </a:bodyPr>
          <a:lstStyle>
            <a:lvl1pPr marL="0" indent="0" algn="ctr">
              <a:buNone/>
              <a:defRPr sz="1400" b="1"/>
            </a:lvl1pPr>
          </a:lstStyle>
          <a:p>
            <a:pPr lvl="0"/>
            <a:r>
              <a:rPr lang="en-US"/>
              <a:t>Click to edit Master text styles</a:t>
            </a:r>
          </a:p>
        </p:txBody>
      </p:sp>
      <p:cxnSp>
        <p:nvCxnSpPr>
          <p:cNvPr id="2" name="Straight Connector 1">
            <a:extLst>
              <a:ext uri="{FF2B5EF4-FFF2-40B4-BE49-F238E27FC236}">
                <a16:creationId xmlns:a16="http://schemas.microsoft.com/office/drawing/2014/main" id="{FA7BCE87-0ACC-8560-B134-2524AFD23647}"/>
              </a:ext>
              <a:ext uri="{C183D7F6-B498-43B3-948B-1728B52AA6E4}">
                <adec:decorative xmlns:adec="http://schemas.microsoft.com/office/drawing/2017/decorative" val="1"/>
              </a:ext>
            </a:extLst>
          </p:cNvPr>
          <p:cNvCxnSpPr>
            <a:cxnSpLocks/>
          </p:cNvCxnSpPr>
          <p:nvPr userDrawn="1"/>
        </p:nvCxnSpPr>
        <p:spPr>
          <a:xfrm>
            <a:off x="3460852" y="3851184"/>
            <a:ext cx="8264423" cy="0"/>
          </a:xfrm>
          <a:prstGeom prst="line">
            <a:avLst/>
          </a:prstGeom>
          <a:ln w="38100">
            <a:solidFill>
              <a:schemeClr val="accent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54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icon">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5" name="Text Placeholder 18">
            <a:extLst>
              <a:ext uri="{FF2B5EF4-FFF2-40B4-BE49-F238E27FC236}">
                <a16:creationId xmlns:a16="http://schemas.microsoft.com/office/drawing/2014/main" id="{0666C2C4-CB95-9095-9AEA-37E9A80E3346}"/>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546F5C12-53A6-41D8-11E8-370925C95034}"/>
              </a:ext>
            </a:extLst>
          </p:cNvPr>
          <p:cNvSpPr>
            <a:spLocks noGrp="1"/>
          </p:cNvSpPr>
          <p:nvPr>
            <p:ph sz="quarter" idx="37" hasCustomPrompt="1"/>
          </p:nvPr>
        </p:nvSpPr>
        <p:spPr>
          <a:xfrm>
            <a:off x="560428" y="2748662"/>
            <a:ext cx="2415009" cy="1828800"/>
          </a:xfrm>
          <a:prstGeom prst="rect">
            <a:avLst/>
          </a:prstGeom>
        </p:spPr>
        <p:txBody>
          <a:bodyPr anchor="ctr"/>
          <a:lstStyle>
            <a:lvl1pPr marL="0" indent="0" algn="ctr">
              <a:buNone/>
              <a:defRPr/>
            </a:lvl1pPr>
          </a:lstStyle>
          <a:p>
            <a:pPr lvl="0"/>
            <a:r>
              <a:rPr lang="en-US"/>
              <a:t>Add text or image</a:t>
            </a:r>
          </a:p>
        </p:txBody>
      </p:sp>
      <p:sp>
        <p:nvSpPr>
          <p:cNvPr id="4" name="Content Placeholder 3">
            <a:extLst>
              <a:ext uri="{FF2B5EF4-FFF2-40B4-BE49-F238E27FC236}">
                <a16:creationId xmlns:a16="http://schemas.microsoft.com/office/drawing/2014/main" id="{929F6894-5848-6A61-A7AB-A188F4DFDB8C}"/>
              </a:ext>
            </a:extLst>
          </p:cNvPr>
          <p:cNvSpPr>
            <a:spLocks noGrp="1"/>
          </p:cNvSpPr>
          <p:nvPr>
            <p:ph sz="quarter" idx="31" hasCustomPrompt="1"/>
          </p:nvPr>
        </p:nvSpPr>
        <p:spPr>
          <a:xfrm>
            <a:off x="560428" y="4739613"/>
            <a:ext cx="2415009" cy="1828799"/>
          </a:xfrm>
        </p:spPr>
        <p:txBody>
          <a:bodyPr/>
          <a:lstStyle>
            <a:lvl1pPr marL="0" indent="0" algn="ctr">
              <a:buNone/>
              <a:defRPr/>
            </a:lvl1pPr>
          </a:lstStyle>
          <a:p>
            <a:pPr lvl="0"/>
            <a:r>
              <a:rPr lang="en-US"/>
              <a:t>Add text or image</a:t>
            </a:r>
          </a:p>
        </p:txBody>
      </p:sp>
      <p:sp>
        <p:nvSpPr>
          <p:cNvPr id="15" name="Content Placeholder 4">
            <a:extLst>
              <a:ext uri="{FF2B5EF4-FFF2-40B4-BE49-F238E27FC236}">
                <a16:creationId xmlns:a16="http://schemas.microsoft.com/office/drawing/2014/main" id="{8DB0FB18-E838-29EF-E1AE-BDDA875C4399}"/>
              </a:ext>
            </a:extLst>
          </p:cNvPr>
          <p:cNvSpPr>
            <a:spLocks noGrp="1"/>
          </p:cNvSpPr>
          <p:nvPr>
            <p:ph sz="quarter" idx="38" hasCustomPrompt="1"/>
          </p:nvPr>
        </p:nvSpPr>
        <p:spPr>
          <a:xfrm>
            <a:off x="3398319" y="2748662"/>
            <a:ext cx="2415009" cy="1828800"/>
          </a:xfrm>
          <a:prstGeom prst="rect">
            <a:avLst/>
          </a:prstGeom>
        </p:spPr>
        <p:txBody>
          <a:bodyPr anchor="ctr"/>
          <a:lstStyle>
            <a:lvl1pPr marL="0" indent="0" algn="ctr">
              <a:buNone/>
              <a:defRPr/>
            </a:lvl1pPr>
          </a:lstStyle>
          <a:p>
            <a:pPr lvl="0"/>
            <a:r>
              <a:rPr lang="en-US"/>
              <a:t>Add text or image</a:t>
            </a:r>
          </a:p>
        </p:txBody>
      </p:sp>
      <p:sp>
        <p:nvSpPr>
          <p:cNvPr id="16" name="Content Placeholder 3">
            <a:extLst>
              <a:ext uri="{FF2B5EF4-FFF2-40B4-BE49-F238E27FC236}">
                <a16:creationId xmlns:a16="http://schemas.microsoft.com/office/drawing/2014/main" id="{EE52331F-9869-8C27-8BDD-9270EF6DA147}"/>
              </a:ext>
            </a:extLst>
          </p:cNvPr>
          <p:cNvSpPr>
            <a:spLocks noGrp="1"/>
          </p:cNvSpPr>
          <p:nvPr>
            <p:ph sz="quarter" idx="39" hasCustomPrompt="1"/>
          </p:nvPr>
        </p:nvSpPr>
        <p:spPr>
          <a:xfrm>
            <a:off x="3395006" y="4739613"/>
            <a:ext cx="2415009" cy="1828799"/>
          </a:xfrm>
        </p:spPr>
        <p:txBody>
          <a:bodyPr/>
          <a:lstStyle>
            <a:lvl1pPr marL="0" indent="0" algn="ctr">
              <a:buNone/>
              <a:defRPr/>
            </a:lvl1pPr>
          </a:lstStyle>
          <a:p>
            <a:pPr lvl="0"/>
            <a:r>
              <a:rPr lang="en-US"/>
              <a:t>Add text or image</a:t>
            </a:r>
          </a:p>
        </p:txBody>
      </p:sp>
      <p:sp>
        <p:nvSpPr>
          <p:cNvPr id="17" name="Content Placeholder 4">
            <a:extLst>
              <a:ext uri="{FF2B5EF4-FFF2-40B4-BE49-F238E27FC236}">
                <a16:creationId xmlns:a16="http://schemas.microsoft.com/office/drawing/2014/main" id="{CBE96124-C53F-3D77-4D2E-723CBFCCB16F}"/>
              </a:ext>
            </a:extLst>
          </p:cNvPr>
          <p:cNvSpPr>
            <a:spLocks noGrp="1"/>
          </p:cNvSpPr>
          <p:nvPr>
            <p:ph sz="quarter" idx="40" hasCustomPrompt="1"/>
          </p:nvPr>
        </p:nvSpPr>
        <p:spPr>
          <a:xfrm>
            <a:off x="6226272" y="2748662"/>
            <a:ext cx="2415009" cy="1828800"/>
          </a:xfrm>
          <a:prstGeom prst="rect">
            <a:avLst/>
          </a:prstGeom>
        </p:spPr>
        <p:txBody>
          <a:bodyPr anchor="ctr"/>
          <a:lstStyle>
            <a:lvl1pPr marL="0" indent="0" algn="ctr">
              <a:buNone/>
              <a:defRPr/>
            </a:lvl1pPr>
          </a:lstStyle>
          <a:p>
            <a:pPr lvl="0"/>
            <a:r>
              <a:rPr lang="en-US"/>
              <a:t>Add text or image</a:t>
            </a:r>
          </a:p>
        </p:txBody>
      </p:sp>
      <p:sp>
        <p:nvSpPr>
          <p:cNvPr id="18" name="Content Placeholder 3">
            <a:extLst>
              <a:ext uri="{FF2B5EF4-FFF2-40B4-BE49-F238E27FC236}">
                <a16:creationId xmlns:a16="http://schemas.microsoft.com/office/drawing/2014/main" id="{6B7770DE-D134-8D53-DDEA-43A586D653E6}"/>
              </a:ext>
            </a:extLst>
          </p:cNvPr>
          <p:cNvSpPr>
            <a:spLocks noGrp="1"/>
          </p:cNvSpPr>
          <p:nvPr>
            <p:ph sz="quarter" idx="41" hasCustomPrompt="1"/>
          </p:nvPr>
        </p:nvSpPr>
        <p:spPr>
          <a:xfrm>
            <a:off x="6229584" y="4739613"/>
            <a:ext cx="2415009" cy="1828799"/>
          </a:xfrm>
        </p:spPr>
        <p:txBody>
          <a:bodyPr/>
          <a:lstStyle>
            <a:lvl1pPr marL="0" indent="0" algn="ctr">
              <a:buNone/>
              <a:defRPr/>
            </a:lvl1pPr>
          </a:lstStyle>
          <a:p>
            <a:pPr lvl="0"/>
            <a:r>
              <a:rPr lang="en-US"/>
              <a:t>Add text or image</a:t>
            </a:r>
          </a:p>
        </p:txBody>
      </p:sp>
      <p:sp>
        <p:nvSpPr>
          <p:cNvPr id="19" name="Content Placeholder 4">
            <a:extLst>
              <a:ext uri="{FF2B5EF4-FFF2-40B4-BE49-F238E27FC236}">
                <a16:creationId xmlns:a16="http://schemas.microsoft.com/office/drawing/2014/main" id="{1EE8AD13-B3F1-FAE6-179A-369E14C91F55}"/>
              </a:ext>
            </a:extLst>
          </p:cNvPr>
          <p:cNvSpPr>
            <a:spLocks noGrp="1"/>
          </p:cNvSpPr>
          <p:nvPr>
            <p:ph sz="quarter" idx="42" hasCustomPrompt="1"/>
          </p:nvPr>
        </p:nvSpPr>
        <p:spPr>
          <a:xfrm>
            <a:off x="9064163" y="2748662"/>
            <a:ext cx="2415009" cy="1828800"/>
          </a:xfrm>
          <a:prstGeom prst="rect">
            <a:avLst/>
          </a:prstGeom>
        </p:spPr>
        <p:txBody>
          <a:bodyPr anchor="ctr"/>
          <a:lstStyle>
            <a:lvl1pPr marL="0" indent="0" algn="ctr">
              <a:buNone/>
              <a:defRPr/>
            </a:lvl1pPr>
          </a:lstStyle>
          <a:p>
            <a:pPr lvl="0"/>
            <a:r>
              <a:rPr lang="en-US"/>
              <a:t>Add text or image</a:t>
            </a:r>
          </a:p>
        </p:txBody>
      </p:sp>
      <p:sp>
        <p:nvSpPr>
          <p:cNvPr id="20" name="Content Placeholder 3">
            <a:extLst>
              <a:ext uri="{FF2B5EF4-FFF2-40B4-BE49-F238E27FC236}">
                <a16:creationId xmlns:a16="http://schemas.microsoft.com/office/drawing/2014/main" id="{16AF1872-596D-D0F0-0578-601B8A00D301}"/>
              </a:ext>
            </a:extLst>
          </p:cNvPr>
          <p:cNvSpPr>
            <a:spLocks noGrp="1"/>
          </p:cNvSpPr>
          <p:nvPr>
            <p:ph sz="quarter" idx="43" hasCustomPrompt="1"/>
          </p:nvPr>
        </p:nvSpPr>
        <p:spPr>
          <a:xfrm>
            <a:off x="9064163" y="4739613"/>
            <a:ext cx="2415009" cy="1828799"/>
          </a:xfrm>
        </p:spPr>
        <p:txBody>
          <a:bodyPr/>
          <a:lstStyle>
            <a:lvl1pPr marL="0" indent="0" algn="ctr">
              <a:buNone/>
              <a:defRPr/>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25171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icon">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10" name="Text Placeholder 18">
            <a:extLst>
              <a:ext uri="{FF2B5EF4-FFF2-40B4-BE49-F238E27FC236}">
                <a16:creationId xmlns:a16="http://schemas.microsoft.com/office/drawing/2014/main" id="{FEA851C1-9ABD-F266-28F4-B65A6705E28B}"/>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
        <p:nvSpPr>
          <p:cNvPr id="3" name="Content Placeholder 4">
            <a:extLst>
              <a:ext uri="{FF2B5EF4-FFF2-40B4-BE49-F238E27FC236}">
                <a16:creationId xmlns:a16="http://schemas.microsoft.com/office/drawing/2014/main" id="{D9E40824-578A-54AA-3604-D7D64317DAB0}"/>
              </a:ext>
            </a:extLst>
          </p:cNvPr>
          <p:cNvSpPr>
            <a:spLocks noGrp="1"/>
          </p:cNvSpPr>
          <p:nvPr>
            <p:ph sz="quarter" idx="32" hasCustomPrompt="1"/>
          </p:nvPr>
        </p:nvSpPr>
        <p:spPr>
          <a:xfrm>
            <a:off x="638355" y="2859417"/>
            <a:ext cx="3064813" cy="1828800"/>
          </a:xfrm>
          <a:prstGeom prst="rect">
            <a:avLst/>
          </a:prstGeom>
        </p:spPr>
        <p:txBody>
          <a:bodyPr anchor="ctr"/>
          <a:lstStyle>
            <a:lvl1pPr marL="0" indent="0" algn="ctr">
              <a:buNone/>
              <a:defRPr/>
            </a:lvl1pPr>
          </a:lstStyle>
          <a:p>
            <a:pPr lvl="0"/>
            <a:r>
              <a:rPr lang="en-US"/>
              <a:t>Add text or image</a:t>
            </a:r>
          </a:p>
        </p:txBody>
      </p:sp>
      <p:sp>
        <p:nvSpPr>
          <p:cNvPr id="4" name="Content Placeholder 3">
            <a:extLst>
              <a:ext uri="{FF2B5EF4-FFF2-40B4-BE49-F238E27FC236}">
                <a16:creationId xmlns:a16="http://schemas.microsoft.com/office/drawing/2014/main" id="{5C7B9BAC-F706-0EA1-A07C-C57820EFFBFB}"/>
              </a:ext>
            </a:extLst>
          </p:cNvPr>
          <p:cNvSpPr>
            <a:spLocks noGrp="1"/>
          </p:cNvSpPr>
          <p:nvPr>
            <p:ph sz="quarter" idx="31" hasCustomPrompt="1"/>
          </p:nvPr>
        </p:nvSpPr>
        <p:spPr>
          <a:xfrm>
            <a:off x="701951" y="4850368"/>
            <a:ext cx="3001217" cy="1828799"/>
          </a:xfrm>
        </p:spPr>
        <p:txBody>
          <a:bodyPr>
            <a:normAutofit/>
          </a:bodyPr>
          <a:lstStyle>
            <a:lvl1pPr marL="0" indent="0" algn="ctr">
              <a:buNone/>
              <a:defRPr sz="1800"/>
            </a:lvl1pPr>
          </a:lstStyle>
          <a:p>
            <a:pPr lvl="0"/>
            <a:r>
              <a:rPr lang="en-US"/>
              <a:t>Add text or image</a:t>
            </a:r>
          </a:p>
        </p:txBody>
      </p:sp>
      <p:sp>
        <p:nvSpPr>
          <p:cNvPr id="5" name="Content Placeholder 4">
            <a:extLst>
              <a:ext uri="{FF2B5EF4-FFF2-40B4-BE49-F238E27FC236}">
                <a16:creationId xmlns:a16="http://schemas.microsoft.com/office/drawing/2014/main" id="{F2F55F76-8043-2322-DD82-F0E139339371}"/>
              </a:ext>
            </a:extLst>
          </p:cNvPr>
          <p:cNvSpPr>
            <a:spLocks noGrp="1"/>
          </p:cNvSpPr>
          <p:nvPr>
            <p:ph sz="quarter" idx="33" hasCustomPrompt="1"/>
          </p:nvPr>
        </p:nvSpPr>
        <p:spPr>
          <a:xfrm>
            <a:off x="4519192" y="2859417"/>
            <a:ext cx="3001217" cy="1828800"/>
          </a:xfrm>
          <a:prstGeom prst="rect">
            <a:avLst/>
          </a:prstGeom>
        </p:spPr>
        <p:txBody>
          <a:bodyPr anchor="ctr"/>
          <a:lstStyle>
            <a:lvl1pPr marL="0" indent="0" algn="ctr">
              <a:buNone/>
              <a:defRPr/>
            </a:lvl1pPr>
          </a:lstStyle>
          <a:p>
            <a:pPr lvl="0"/>
            <a:r>
              <a:rPr lang="en-US"/>
              <a:t>Add text or image</a:t>
            </a:r>
          </a:p>
        </p:txBody>
      </p:sp>
      <p:sp>
        <p:nvSpPr>
          <p:cNvPr id="6" name="Content Placeholder 3">
            <a:extLst>
              <a:ext uri="{FF2B5EF4-FFF2-40B4-BE49-F238E27FC236}">
                <a16:creationId xmlns:a16="http://schemas.microsoft.com/office/drawing/2014/main" id="{2434AA95-5602-7F5C-727E-43F80750866A}"/>
              </a:ext>
            </a:extLst>
          </p:cNvPr>
          <p:cNvSpPr>
            <a:spLocks noGrp="1"/>
          </p:cNvSpPr>
          <p:nvPr>
            <p:ph sz="quarter" idx="34" hasCustomPrompt="1"/>
          </p:nvPr>
        </p:nvSpPr>
        <p:spPr>
          <a:xfrm>
            <a:off x="4519192" y="4850368"/>
            <a:ext cx="3001217" cy="1828799"/>
          </a:xfrm>
        </p:spPr>
        <p:txBody>
          <a:bodyPr>
            <a:normAutofit/>
          </a:bodyPr>
          <a:lstStyle>
            <a:lvl1pPr marL="0" indent="0" algn="ctr">
              <a:buNone/>
              <a:defRPr sz="1800"/>
            </a:lvl1pPr>
          </a:lstStyle>
          <a:p>
            <a:pPr lvl="0"/>
            <a:r>
              <a:rPr lang="en-US"/>
              <a:t>Add text or image</a:t>
            </a:r>
          </a:p>
        </p:txBody>
      </p:sp>
      <p:sp>
        <p:nvSpPr>
          <p:cNvPr id="9" name="Content Placeholder 4">
            <a:extLst>
              <a:ext uri="{FF2B5EF4-FFF2-40B4-BE49-F238E27FC236}">
                <a16:creationId xmlns:a16="http://schemas.microsoft.com/office/drawing/2014/main" id="{1658D3E3-CD3E-1EA7-73B3-1A0472CD02C6}"/>
              </a:ext>
            </a:extLst>
          </p:cNvPr>
          <p:cNvSpPr>
            <a:spLocks noGrp="1"/>
          </p:cNvSpPr>
          <p:nvPr>
            <p:ph sz="quarter" idx="35" hasCustomPrompt="1"/>
          </p:nvPr>
        </p:nvSpPr>
        <p:spPr>
          <a:xfrm>
            <a:off x="8336432" y="2854798"/>
            <a:ext cx="3001217" cy="1828800"/>
          </a:xfrm>
          <a:prstGeom prst="rect">
            <a:avLst/>
          </a:prstGeom>
        </p:spPr>
        <p:txBody>
          <a:bodyPr anchor="ctr"/>
          <a:lstStyle>
            <a:lvl1pPr marL="0" indent="0" algn="ctr">
              <a:buNone/>
              <a:defRPr/>
            </a:lvl1pPr>
          </a:lstStyle>
          <a:p>
            <a:pPr lvl="0"/>
            <a:r>
              <a:rPr lang="en-US"/>
              <a:t>Add text or image</a:t>
            </a:r>
          </a:p>
        </p:txBody>
      </p:sp>
      <p:sp>
        <p:nvSpPr>
          <p:cNvPr id="12" name="Content Placeholder 3">
            <a:extLst>
              <a:ext uri="{FF2B5EF4-FFF2-40B4-BE49-F238E27FC236}">
                <a16:creationId xmlns:a16="http://schemas.microsoft.com/office/drawing/2014/main" id="{DBB6C387-2914-810E-B278-3C5D184709FD}"/>
              </a:ext>
            </a:extLst>
          </p:cNvPr>
          <p:cNvSpPr>
            <a:spLocks noGrp="1"/>
          </p:cNvSpPr>
          <p:nvPr>
            <p:ph sz="quarter" idx="36" hasCustomPrompt="1"/>
          </p:nvPr>
        </p:nvSpPr>
        <p:spPr>
          <a:xfrm>
            <a:off x="8336434" y="4845749"/>
            <a:ext cx="3001217" cy="1828799"/>
          </a:xfrm>
        </p:spPr>
        <p:txBody>
          <a:bodyPr>
            <a:normAutofit/>
          </a:bodyPr>
          <a:lstStyle>
            <a:lvl1pPr marL="0" indent="0" algn="ctr">
              <a:buNone/>
              <a:defRPr sz="1800"/>
            </a:lvl1pPr>
          </a:lstStyle>
          <a:p>
            <a:pPr lvl="0"/>
            <a:r>
              <a:rPr lang="en-US"/>
              <a:t>Add text or image</a:t>
            </a:r>
          </a:p>
        </p:txBody>
      </p:sp>
    </p:spTree>
    <p:extLst>
      <p:ext uri="{BB962C8B-B14F-4D97-AF65-F5344CB8AC3E}">
        <p14:creationId xmlns:p14="http://schemas.microsoft.com/office/powerpoint/2010/main" val="3127273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icon vertical">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3" name="Text Placeholder 18">
            <a:extLst>
              <a:ext uri="{FF2B5EF4-FFF2-40B4-BE49-F238E27FC236}">
                <a16:creationId xmlns:a16="http://schemas.microsoft.com/office/drawing/2014/main" id="{C7337CC2-3E43-CC44-6E4B-98BD9100A5F7}"/>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12" name="Content Placeholder 4">
            <a:extLst>
              <a:ext uri="{FF2B5EF4-FFF2-40B4-BE49-F238E27FC236}">
                <a16:creationId xmlns:a16="http://schemas.microsoft.com/office/drawing/2014/main" id="{F5EB4781-85D5-D3F0-125C-D6B563F04AEE}"/>
              </a:ext>
            </a:extLst>
          </p:cNvPr>
          <p:cNvSpPr>
            <a:spLocks noGrp="1"/>
          </p:cNvSpPr>
          <p:nvPr>
            <p:ph sz="quarter" idx="32" hasCustomPrompt="1"/>
          </p:nvPr>
        </p:nvSpPr>
        <p:spPr>
          <a:xfrm>
            <a:off x="838200" y="2754206"/>
            <a:ext cx="1225387" cy="1225387"/>
          </a:xfrm>
          <a:prstGeom prst="rect">
            <a:avLst/>
          </a:prstGeom>
        </p:spPr>
        <p:txBody>
          <a:bodyPr anchor="ctr">
            <a:noAutofit/>
          </a:bodyPr>
          <a:lstStyle>
            <a:lvl1pPr marL="0" indent="0" algn="ctr">
              <a:buNone/>
              <a:defRPr sz="1800"/>
            </a:lvl1pPr>
          </a:lstStyle>
          <a:p>
            <a:pPr lvl="0"/>
            <a:r>
              <a:rPr lang="en-US"/>
              <a:t>Add text or image</a:t>
            </a:r>
          </a:p>
        </p:txBody>
      </p:sp>
      <p:sp>
        <p:nvSpPr>
          <p:cNvPr id="13" name="Content Placeholder 3">
            <a:extLst>
              <a:ext uri="{FF2B5EF4-FFF2-40B4-BE49-F238E27FC236}">
                <a16:creationId xmlns:a16="http://schemas.microsoft.com/office/drawing/2014/main" id="{1F1042B2-7E58-525D-A5AD-015F9D7BD5E8}"/>
              </a:ext>
            </a:extLst>
          </p:cNvPr>
          <p:cNvSpPr>
            <a:spLocks noGrp="1"/>
          </p:cNvSpPr>
          <p:nvPr>
            <p:ph sz="quarter" idx="31" hasCustomPrompt="1"/>
          </p:nvPr>
        </p:nvSpPr>
        <p:spPr>
          <a:xfrm>
            <a:off x="2342290" y="2754205"/>
            <a:ext cx="9011510" cy="1225387"/>
          </a:xfrm>
        </p:spPr>
        <p:txBody>
          <a:bodyPr anchor="ctr">
            <a:normAutofit/>
          </a:bodyPr>
          <a:lstStyle>
            <a:lvl1pPr marL="0" indent="0">
              <a:buNone/>
              <a:defRPr sz="1800"/>
            </a:lvl1pPr>
          </a:lstStyle>
          <a:p>
            <a:pPr lvl="0"/>
            <a:r>
              <a:rPr lang="en-US"/>
              <a:t>Add text or image</a:t>
            </a:r>
          </a:p>
        </p:txBody>
      </p:sp>
      <p:sp>
        <p:nvSpPr>
          <p:cNvPr id="14" name="Content Placeholder 4">
            <a:extLst>
              <a:ext uri="{FF2B5EF4-FFF2-40B4-BE49-F238E27FC236}">
                <a16:creationId xmlns:a16="http://schemas.microsoft.com/office/drawing/2014/main" id="{08422D85-4D05-A9D2-8F9C-BFC93445398C}"/>
              </a:ext>
            </a:extLst>
          </p:cNvPr>
          <p:cNvSpPr>
            <a:spLocks noGrp="1"/>
          </p:cNvSpPr>
          <p:nvPr>
            <p:ph sz="quarter" idx="33" hasCustomPrompt="1"/>
          </p:nvPr>
        </p:nvSpPr>
        <p:spPr>
          <a:xfrm>
            <a:off x="838200" y="4119618"/>
            <a:ext cx="1225387" cy="1225387"/>
          </a:xfrm>
          <a:prstGeom prst="rect">
            <a:avLst/>
          </a:prstGeom>
        </p:spPr>
        <p:txBody>
          <a:bodyPr anchor="ctr">
            <a:noAutofit/>
          </a:bodyPr>
          <a:lstStyle>
            <a:lvl1pPr marL="0" indent="0" algn="ctr">
              <a:buNone/>
              <a:defRPr sz="1800"/>
            </a:lvl1pPr>
          </a:lstStyle>
          <a:p>
            <a:pPr lvl="0"/>
            <a:r>
              <a:rPr lang="en-US"/>
              <a:t>Add text or image</a:t>
            </a:r>
          </a:p>
        </p:txBody>
      </p:sp>
      <p:sp>
        <p:nvSpPr>
          <p:cNvPr id="15" name="Content Placeholder 3">
            <a:extLst>
              <a:ext uri="{FF2B5EF4-FFF2-40B4-BE49-F238E27FC236}">
                <a16:creationId xmlns:a16="http://schemas.microsoft.com/office/drawing/2014/main" id="{81F72858-AF2D-1823-9C71-1E20E4FE4866}"/>
              </a:ext>
            </a:extLst>
          </p:cNvPr>
          <p:cNvSpPr>
            <a:spLocks noGrp="1"/>
          </p:cNvSpPr>
          <p:nvPr>
            <p:ph sz="quarter" idx="34" hasCustomPrompt="1"/>
          </p:nvPr>
        </p:nvSpPr>
        <p:spPr>
          <a:xfrm>
            <a:off x="2342290" y="4119617"/>
            <a:ext cx="9011510" cy="1225387"/>
          </a:xfrm>
        </p:spPr>
        <p:txBody>
          <a:bodyPr anchor="ctr">
            <a:normAutofit/>
          </a:bodyPr>
          <a:lstStyle>
            <a:lvl1pPr marL="0" indent="0">
              <a:buNone/>
              <a:defRPr sz="1800"/>
            </a:lvl1pPr>
          </a:lstStyle>
          <a:p>
            <a:pPr lvl="0"/>
            <a:r>
              <a:rPr lang="en-US"/>
              <a:t>Add text or image</a:t>
            </a:r>
          </a:p>
        </p:txBody>
      </p:sp>
      <p:sp>
        <p:nvSpPr>
          <p:cNvPr id="16" name="Content Placeholder 4">
            <a:extLst>
              <a:ext uri="{FF2B5EF4-FFF2-40B4-BE49-F238E27FC236}">
                <a16:creationId xmlns:a16="http://schemas.microsoft.com/office/drawing/2014/main" id="{9059C6A3-71B2-1329-3449-79A913151A6C}"/>
              </a:ext>
            </a:extLst>
          </p:cNvPr>
          <p:cNvSpPr>
            <a:spLocks noGrp="1"/>
          </p:cNvSpPr>
          <p:nvPr>
            <p:ph sz="quarter" idx="35" hasCustomPrompt="1"/>
          </p:nvPr>
        </p:nvSpPr>
        <p:spPr>
          <a:xfrm>
            <a:off x="838200" y="5454704"/>
            <a:ext cx="1225387" cy="1225387"/>
          </a:xfrm>
          <a:prstGeom prst="rect">
            <a:avLst/>
          </a:prstGeom>
        </p:spPr>
        <p:txBody>
          <a:bodyPr anchor="ctr">
            <a:noAutofit/>
          </a:bodyPr>
          <a:lstStyle>
            <a:lvl1pPr marL="0" indent="0" algn="ctr">
              <a:buNone/>
              <a:defRPr sz="1800"/>
            </a:lvl1pPr>
          </a:lstStyle>
          <a:p>
            <a:pPr lvl="0"/>
            <a:r>
              <a:rPr lang="en-US"/>
              <a:t>Add text or image</a:t>
            </a:r>
          </a:p>
        </p:txBody>
      </p:sp>
      <p:sp>
        <p:nvSpPr>
          <p:cNvPr id="17" name="Content Placeholder 3">
            <a:extLst>
              <a:ext uri="{FF2B5EF4-FFF2-40B4-BE49-F238E27FC236}">
                <a16:creationId xmlns:a16="http://schemas.microsoft.com/office/drawing/2014/main" id="{D26E7E5E-546A-B37A-4F24-671B02F4A3B7}"/>
              </a:ext>
            </a:extLst>
          </p:cNvPr>
          <p:cNvSpPr>
            <a:spLocks noGrp="1"/>
          </p:cNvSpPr>
          <p:nvPr>
            <p:ph sz="quarter" idx="36" hasCustomPrompt="1"/>
          </p:nvPr>
        </p:nvSpPr>
        <p:spPr>
          <a:xfrm>
            <a:off x="2342290" y="5454703"/>
            <a:ext cx="9011510" cy="1225387"/>
          </a:xfrm>
        </p:spPr>
        <p:txBody>
          <a:bodyPr anchor="ctr">
            <a:normAutofit/>
          </a:bodyPr>
          <a:lstStyle>
            <a:lvl1pPr marL="0" indent="0">
              <a:buNone/>
              <a:defRPr sz="1800"/>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403232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icon up">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16" name="Text Placeholder 18">
            <a:extLst>
              <a:ext uri="{FF2B5EF4-FFF2-40B4-BE49-F238E27FC236}">
                <a16:creationId xmlns:a16="http://schemas.microsoft.com/office/drawing/2014/main" id="{3AE1F852-0BC6-B2BD-34E0-9D06A6320360}"/>
              </a:ext>
            </a:extLst>
          </p:cNvPr>
          <p:cNvSpPr>
            <a:spLocks noGrp="1"/>
          </p:cNvSpPr>
          <p:nvPr>
            <p:ph type="body" sz="quarter" idx="18"/>
          </p:nvPr>
        </p:nvSpPr>
        <p:spPr>
          <a:xfrm>
            <a:off x="838200" y="1782763"/>
            <a:ext cx="10515600" cy="951900"/>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4" name="Content Placeholder 4">
            <a:extLst>
              <a:ext uri="{FF2B5EF4-FFF2-40B4-BE49-F238E27FC236}">
                <a16:creationId xmlns:a16="http://schemas.microsoft.com/office/drawing/2014/main" id="{6BB9FD05-51DA-B84E-022B-E9CACF102EDA}"/>
              </a:ext>
            </a:extLst>
          </p:cNvPr>
          <p:cNvSpPr>
            <a:spLocks noGrp="1"/>
          </p:cNvSpPr>
          <p:nvPr>
            <p:ph sz="quarter" idx="32" hasCustomPrompt="1"/>
          </p:nvPr>
        </p:nvSpPr>
        <p:spPr>
          <a:xfrm>
            <a:off x="838200" y="2734663"/>
            <a:ext cx="1828800" cy="1828800"/>
          </a:xfrm>
          <a:prstGeom prst="rect">
            <a:avLst/>
          </a:prstGeom>
        </p:spPr>
        <p:txBody>
          <a:bodyPr anchor="ctr"/>
          <a:lstStyle>
            <a:lvl1pPr marL="0" indent="0" algn="ctr">
              <a:buNone/>
              <a:defRPr/>
            </a:lvl1pPr>
          </a:lstStyle>
          <a:p>
            <a:pPr lvl="0"/>
            <a:r>
              <a:rPr lang="en-US"/>
              <a:t>Add text or image</a:t>
            </a:r>
          </a:p>
        </p:txBody>
      </p:sp>
      <p:sp>
        <p:nvSpPr>
          <p:cNvPr id="6" name="Content Placeholder 3">
            <a:extLst>
              <a:ext uri="{FF2B5EF4-FFF2-40B4-BE49-F238E27FC236}">
                <a16:creationId xmlns:a16="http://schemas.microsoft.com/office/drawing/2014/main" id="{8466E146-5B59-2EF3-65B9-C074A70544B4}"/>
              </a:ext>
            </a:extLst>
          </p:cNvPr>
          <p:cNvSpPr>
            <a:spLocks noGrp="1"/>
          </p:cNvSpPr>
          <p:nvPr>
            <p:ph sz="quarter" idx="31" hasCustomPrompt="1"/>
          </p:nvPr>
        </p:nvSpPr>
        <p:spPr>
          <a:xfrm>
            <a:off x="2895729" y="2734664"/>
            <a:ext cx="3001217" cy="1828799"/>
          </a:xfrm>
        </p:spPr>
        <p:txBody>
          <a:bodyPr anchor="ctr">
            <a:normAutofit/>
          </a:bodyPr>
          <a:lstStyle>
            <a:lvl1pPr marL="0" indent="0">
              <a:buNone/>
              <a:defRPr sz="1800"/>
            </a:lvl1pPr>
          </a:lstStyle>
          <a:p>
            <a:pPr lvl="0"/>
            <a:r>
              <a:rPr lang="en-US"/>
              <a:t>Add text or image</a:t>
            </a:r>
          </a:p>
        </p:txBody>
      </p:sp>
      <p:sp>
        <p:nvSpPr>
          <p:cNvPr id="9" name="Content Placeholder 4">
            <a:extLst>
              <a:ext uri="{FF2B5EF4-FFF2-40B4-BE49-F238E27FC236}">
                <a16:creationId xmlns:a16="http://schemas.microsoft.com/office/drawing/2014/main" id="{2691D4DB-D96D-C379-BA90-DECB38D58E67}"/>
              </a:ext>
            </a:extLst>
          </p:cNvPr>
          <p:cNvSpPr>
            <a:spLocks noGrp="1"/>
          </p:cNvSpPr>
          <p:nvPr>
            <p:ph sz="quarter" idx="36" hasCustomPrompt="1"/>
          </p:nvPr>
        </p:nvSpPr>
        <p:spPr>
          <a:xfrm>
            <a:off x="6277946" y="2734663"/>
            <a:ext cx="1828800" cy="1828800"/>
          </a:xfrm>
          <a:prstGeom prst="rect">
            <a:avLst/>
          </a:prstGeom>
        </p:spPr>
        <p:txBody>
          <a:bodyPr anchor="ctr"/>
          <a:lstStyle>
            <a:lvl1pPr marL="0" indent="0" algn="ctr">
              <a:buNone/>
              <a:defRPr/>
            </a:lvl1pPr>
          </a:lstStyle>
          <a:p>
            <a:pPr lvl="0"/>
            <a:r>
              <a:rPr lang="en-US"/>
              <a:t>Add text or image</a:t>
            </a:r>
          </a:p>
        </p:txBody>
      </p:sp>
      <p:sp>
        <p:nvSpPr>
          <p:cNvPr id="10" name="Content Placeholder 3">
            <a:extLst>
              <a:ext uri="{FF2B5EF4-FFF2-40B4-BE49-F238E27FC236}">
                <a16:creationId xmlns:a16="http://schemas.microsoft.com/office/drawing/2014/main" id="{ED63F715-814C-7676-5F14-0F6B5B71CF4E}"/>
              </a:ext>
            </a:extLst>
          </p:cNvPr>
          <p:cNvSpPr>
            <a:spLocks noGrp="1"/>
          </p:cNvSpPr>
          <p:nvPr>
            <p:ph sz="quarter" idx="35" hasCustomPrompt="1"/>
          </p:nvPr>
        </p:nvSpPr>
        <p:spPr>
          <a:xfrm>
            <a:off x="8335475" y="2734664"/>
            <a:ext cx="3001217" cy="1828799"/>
          </a:xfrm>
        </p:spPr>
        <p:txBody>
          <a:bodyPr anchor="ctr">
            <a:normAutofit/>
          </a:bodyPr>
          <a:lstStyle>
            <a:lvl1pPr marL="0" indent="0">
              <a:buNone/>
              <a:defRPr sz="1800"/>
            </a:lvl1pPr>
          </a:lstStyle>
          <a:p>
            <a:pPr lvl="0"/>
            <a:r>
              <a:rPr lang="en-US"/>
              <a:t>Add text or image</a:t>
            </a:r>
          </a:p>
        </p:txBody>
      </p:sp>
      <p:sp>
        <p:nvSpPr>
          <p:cNvPr id="11" name="Content Placeholder 4">
            <a:extLst>
              <a:ext uri="{FF2B5EF4-FFF2-40B4-BE49-F238E27FC236}">
                <a16:creationId xmlns:a16="http://schemas.microsoft.com/office/drawing/2014/main" id="{85086274-F606-31F2-C81F-6A4638816B4E}"/>
              </a:ext>
            </a:extLst>
          </p:cNvPr>
          <p:cNvSpPr>
            <a:spLocks noGrp="1"/>
          </p:cNvSpPr>
          <p:nvPr>
            <p:ph sz="quarter" idx="34" hasCustomPrompt="1"/>
          </p:nvPr>
        </p:nvSpPr>
        <p:spPr>
          <a:xfrm>
            <a:off x="838200" y="4829845"/>
            <a:ext cx="1828800" cy="1828800"/>
          </a:xfrm>
          <a:prstGeom prst="rect">
            <a:avLst/>
          </a:prstGeom>
        </p:spPr>
        <p:txBody>
          <a:bodyPr anchor="ctr"/>
          <a:lstStyle>
            <a:lvl1pPr marL="0" indent="0" algn="ctr">
              <a:buNone/>
              <a:defRPr/>
            </a:lvl1pPr>
          </a:lstStyle>
          <a:p>
            <a:pPr lvl="0"/>
            <a:r>
              <a:rPr lang="en-US"/>
              <a:t>Add text or image</a:t>
            </a:r>
          </a:p>
        </p:txBody>
      </p:sp>
      <p:sp>
        <p:nvSpPr>
          <p:cNvPr id="12" name="Content Placeholder 3">
            <a:extLst>
              <a:ext uri="{FF2B5EF4-FFF2-40B4-BE49-F238E27FC236}">
                <a16:creationId xmlns:a16="http://schemas.microsoft.com/office/drawing/2014/main" id="{9C4EBA00-4B92-CDD2-E014-D94A62B47E86}"/>
              </a:ext>
            </a:extLst>
          </p:cNvPr>
          <p:cNvSpPr>
            <a:spLocks noGrp="1"/>
          </p:cNvSpPr>
          <p:nvPr>
            <p:ph sz="quarter" idx="33" hasCustomPrompt="1"/>
          </p:nvPr>
        </p:nvSpPr>
        <p:spPr>
          <a:xfrm>
            <a:off x="2895729" y="4829846"/>
            <a:ext cx="3001217" cy="1828799"/>
          </a:xfrm>
        </p:spPr>
        <p:txBody>
          <a:bodyPr anchor="ctr">
            <a:normAutofit/>
          </a:bodyPr>
          <a:lstStyle>
            <a:lvl1pPr marL="0" indent="0">
              <a:buNone/>
              <a:defRPr sz="1800"/>
            </a:lvl1pPr>
          </a:lstStyle>
          <a:p>
            <a:pPr lvl="0"/>
            <a:r>
              <a:rPr lang="en-US"/>
              <a:t>Add text or image</a:t>
            </a:r>
          </a:p>
        </p:txBody>
      </p:sp>
      <p:sp>
        <p:nvSpPr>
          <p:cNvPr id="13" name="Content Placeholder 4">
            <a:extLst>
              <a:ext uri="{FF2B5EF4-FFF2-40B4-BE49-F238E27FC236}">
                <a16:creationId xmlns:a16="http://schemas.microsoft.com/office/drawing/2014/main" id="{0F68440F-0428-8658-71B0-C5618B665AEC}"/>
              </a:ext>
            </a:extLst>
          </p:cNvPr>
          <p:cNvSpPr>
            <a:spLocks noGrp="1"/>
          </p:cNvSpPr>
          <p:nvPr>
            <p:ph sz="quarter" idx="38" hasCustomPrompt="1"/>
          </p:nvPr>
        </p:nvSpPr>
        <p:spPr>
          <a:xfrm>
            <a:off x="6277946" y="4829845"/>
            <a:ext cx="1828800" cy="1828800"/>
          </a:xfrm>
          <a:prstGeom prst="rect">
            <a:avLst/>
          </a:prstGeom>
        </p:spPr>
        <p:txBody>
          <a:bodyPr anchor="ctr"/>
          <a:lstStyle>
            <a:lvl1pPr marL="0" indent="0" algn="ctr">
              <a:buNone/>
              <a:defRPr/>
            </a:lvl1pPr>
          </a:lstStyle>
          <a:p>
            <a:pPr lvl="0"/>
            <a:r>
              <a:rPr lang="en-US"/>
              <a:t>Add text or image</a:t>
            </a:r>
          </a:p>
        </p:txBody>
      </p:sp>
      <p:sp>
        <p:nvSpPr>
          <p:cNvPr id="14" name="Content Placeholder 3">
            <a:extLst>
              <a:ext uri="{FF2B5EF4-FFF2-40B4-BE49-F238E27FC236}">
                <a16:creationId xmlns:a16="http://schemas.microsoft.com/office/drawing/2014/main" id="{702023EB-D60B-2042-408D-24B9F9A32192}"/>
              </a:ext>
            </a:extLst>
          </p:cNvPr>
          <p:cNvSpPr>
            <a:spLocks noGrp="1"/>
          </p:cNvSpPr>
          <p:nvPr>
            <p:ph sz="quarter" idx="37" hasCustomPrompt="1"/>
          </p:nvPr>
        </p:nvSpPr>
        <p:spPr>
          <a:xfrm>
            <a:off x="8335475" y="4829846"/>
            <a:ext cx="3001217" cy="1828799"/>
          </a:xfrm>
        </p:spPr>
        <p:txBody>
          <a:bodyPr anchor="ctr">
            <a:normAutofit/>
          </a:bodyPr>
          <a:lstStyle>
            <a:lvl1pPr marL="0" indent="0">
              <a:buNone/>
              <a:defRPr sz="1800"/>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94896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lti image 6">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hasCustomPrompt="1"/>
          </p:nvPr>
        </p:nvSpPr>
        <p:spPr/>
        <p:txBody>
          <a:bodyPr/>
          <a:lstStyle/>
          <a:p>
            <a:r>
              <a:rPr lang="en-US"/>
              <a:t>Click to edit title</a:t>
            </a:r>
          </a:p>
        </p:txBody>
      </p:sp>
      <p:sp>
        <p:nvSpPr>
          <p:cNvPr id="22" name="Text Placeholder 21">
            <a:extLst>
              <a:ext uri="{FF2B5EF4-FFF2-40B4-BE49-F238E27FC236}">
                <a16:creationId xmlns:a16="http://schemas.microsoft.com/office/drawing/2014/main" id="{C564B0F3-0A9C-B646-EC6C-7D0D431F5E5C}"/>
              </a:ext>
            </a:extLst>
          </p:cNvPr>
          <p:cNvSpPr>
            <a:spLocks noGrp="1"/>
          </p:cNvSpPr>
          <p:nvPr>
            <p:ph type="body" sz="quarter" idx="10" hasCustomPrompt="1"/>
          </p:nvPr>
        </p:nvSpPr>
        <p:spPr>
          <a:xfrm>
            <a:off x="838200" y="1864865"/>
            <a:ext cx="10731500" cy="1141564"/>
          </a:xfrm>
        </p:spPr>
        <p:txBody>
          <a:bodyPr>
            <a:normAutofit/>
          </a:bodyPr>
          <a:lstStyle>
            <a:lvl1pPr marL="0" indent="0">
              <a:buNone/>
              <a:defRPr sz="1800"/>
            </a:lvl1pPr>
            <a:lvl2pPr marL="457200" indent="0">
              <a:buNone/>
              <a:defRPr/>
            </a:lvl2pPr>
            <a:lvl3pPr marL="822960" indent="0">
              <a:buNone/>
              <a:defRPr/>
            </a:lvl3pPr>
            <a:lvl4pPr marL="1188720" indent="0">
              <a:buNone/>
              <a:defRPr/>
            </a:lvl4pPr>
            <a:lvl5pPr marL="1554480" indent="0">
              <a:buNone/>
              <a:defRPr/>
            </a:lvl5pPr>
          </a:lstStyle>
          <a:p>
            <a:pPr lvl="0"/>
            <a:r>
              <a:rPr lang="en-US"/>
              <a:t>Click to edit text</a:t>
            </a:r>
          </a:p>
        </p:txBody>
      </p:sp>
      <p:sp>
        <p:nvSpPr>
          <p:cNvPr id="13" name="Content Placeholder 3">
            <a:extLst>
              <a:ext uri="{FF2B5EF4-FFF2-40B4-BE49-F238E27FC236}">
                <a16:creationId xmlns:a16="http://schemas.microsoft.com/office/drawing/2014/main" id="{AC5DF33F-8E74-45AE-9BFA-E0956DE6D254}"/>
              </a:ext>
            </a:extLst>
          </p:cNvPr>
          <p:cNvSpPr>
            <a:spLocks noGrp="1"/>
          </p:cNvSpPr>
          <p:nvPr>
            <p:ph sz="quarter" idx="31" hasCustomPrompt="1"/>
          </p:nvPr>
        </p:nvSpPr>
        <p:spPr>
          <a:xfrm>
            <a:off x="838200" y="3029008"/>
            <a:ext cx="2743200" cy="1544638"/>
          </a:xfrm>
          <a:effectLst/>
        </p:spPr>
        <p:txBody>
          <a:bodyPr anchor="ctr"/>
          <a:lstStyle>
            <a:lvl1pPr marL="0" indent="0" algn="ctr">
              <a:buNone/>
              <a:defRPr/>
            </a:lvl1pPr>
          </a:lstStyle>
          <a:p>
            <a:pPr lvl="0"/>
            <a:r>
              <a:rPr lang="en-US"/>
              <a:t>Add text or image</a:t>
            </a:r>
          </a:p>
        </p:txBody>
      </p:sp>
      <p:sp>
        <p:nvSpPr>
          <p:cNvPr id="12" name="Content Placeholder 3">
            <a:extLst>
              <a:ext uri="{FF2B5EF4-FFF2-40B4-BE49-F238E27FC236}">
                <a16:creationId xmlns:a16="http://schemas.microsoft.com/office/drawing/2014/main" id="{7EF1EB41-68B6-A856-901E-6C4616997DB5}"/>
              </a:ext>
            </a:extLst>
          </p:cNvPr>
          <p:cNvSpPr>
            <a:spLocks noGrp="1"/>
          </p:cNvSpPr>
          <p:nvPr>
            <p:ph sz="quarter" idx="30" hasCustomPrompt="1"/>
          </p:nvPr>
        </p:nvSpPr>
        <p:spPr>
          <a:xfrm>
            <a:off x="4700789" y="3029008"/>
            <a:ext cx="2743200" cy="1544638"/>
          </a:xfrm>
          <a:effectLst/>
        </p:spPr>
        <p:txBody>
          <a:bodyPr anchor="ctr"/>
          <a:lstStyle>
            <a:lvl1pPr marL="0" indent="0" algn="ctr">
              <a:buNone/>
              <a:defRPr/>
            </a:lvl1pPr>
          </a:lstStyle>
          <a:p>
            <a:pPr lvl="0"/>
            <a:r>
              <a:rPr lang="en-US"/>
              <a:t>Add text or image</a:t>
            </a:r>
          </a:p>
        </p:txBody>
      </p:sp>
      <p:sp>
        <p:nvSpPr>
          <p:cNvPr id="11" name="Content Placeholder 3">
            <a:extLst>
              <a:ext uri="{FF2B5EF4-FFF2-40B4-BE49-F238E27FC236}">
                <a16:creationId xmlns:a16="http://schemas.microsoft.com/office/drawing/2014/main" id="{E36EA961-1662-73ED-3559-4BF63A72C3EB}"/>
              </a:ext>
            </a:extLst>
          </p:cNvPr>
          <p:cNvSpPr>
            <a:spLocks noGrp="1"/>
          </p:cNvSpPr>
          <p:nvPr>
            <p:ph sz="quarter" idx="29" hasCustomPrompt="1"/>
          </p:nvPr>
        </p:nvSpPr>
        <p:spPr>
          <a:xfrm>
            <a:off x="8614452" y="3022119"/>
            <a:ext cx="2743200" cy="1544638"/>
          </a:xfrm>
          <a:effectLst/>
        </p:spPr>
        <p:txBody>
          <a:bodyPr anchor="ctr"/>
          <a:lstStyle>
            <a:lvl1pPr marL="0" indent="0" algn="ctr">
              <a:buNone/>
              <a:defRPr/>
            </a:lvl1pPr>
          </a:lstStyle>
          <a:p>
            <a:pPr lvl="0"/>
            <a:r>
              <a:rPr lang="en-US"/>
              <a:t>Add text or image</a:t>
            </a:r>
          </a:p>
        </p:txBody>
      </p:sp>
      <p:sp>
        <p:nvSpPr>
          <p:cNvPr id="10" name="Content Placeholder 3">
            <a:extLst>
              <a:ext uri="{FF2B5EF4-FFF2-40B4-BE49-F238E27FC236}">
                <a16:creationId xmlns:a16="http://schemas.microsoft.com/office/drawing/2014/main" id="{0F7A9F1E-8D39-9C57-37F9-8C73E96C45FE}"/>
              </a:ext>
            </a:extLst>
          </p:cNvPr>
          <p:cNvSpPr>
            <a:spLocks noGrp="1"/>
          </p:cNvSpPr>
          <p:nvPr>
            <p:ph sz="quarter" idx="28" hasCustomPrompt="1"/>
          </p:nvPr>
        </p:nvSpPr>
        <p:spPr>
          <a:xfrm>
            <a:off x="838200" y="4727575"/>
            <a:ext cx="2743200" cy="1544638"/>
          </a:xfrm>
          <a:effectLst/>
        </p:spPr>
        <p:txBody>
          <a:bodyPr anchor="ctr"/>
          <a:lstStyle>
            <a:lvl1pPr marL="0" indent="0" algn="ctr">
              <a:buNone/>
              <a:defRPr/>
            </a:lvl1pPr>
          </a:lstStyle>
          <a:p>
            <a:pPr lvl="0"/>
            <a:r>
              <a:rPr lang="en-US"/>
              <a:t>Add text or image</a:t>
            </a:r>
          </a:p>
        </p:txBody>
      </p:sp>
      <p:sp>
        <p:nvSpPr>
          <p:cNvPr id="9" name="Content Placeholder 3">
            <a:extLst>
              <a:ext uri="{FF2B5EF4-FFF2-40B4-BE49-F238E27FC236}">
                <a16:creationId xmlns:a16="http://schemas.microsoft.com/office/drawing/2014/main" id="{5B429B10-EF4E-9109-5450-99D9F8C2D0DB}"/>
              </a:ext>
            </a:extLst>
          </p:cNvPr>
          <p:cNvSpPr>
            <a:spLocks noGrp="1"/>
          </p:cNvSpPr>
          <p:nvPr>
            <p:ph sz="quarter" idx="27" hasCustomPrompt="1"/>
          </p:nvPr>
        </p:nvSpPr>
        <p:spPr>
          <a:xfrm>
            <a:off x="4724400" y="4711885"/>
            <a:ext cx="2743200" cy="1544638"/>
          </a:xfrm>
          <a:effectLst/>
        </p:spPr>
        <p:txBody>
          <a:bodyPr anchor="ctr"/>
          <a:lstStyle>
            <a:lvl1pPr marL="0" indent="0" algn="ctr">
              <a:buNone/>
              <a:defRPr/>
            </a:lvl1pPr>
          </a:lstStyle>
          <a:p>
            <a:pPr lvl="0"/>
            <a:r>
              <a:rPr lang="en-US"/>
              <a:t>Add text or image</a:t>
            </a:r>
          </a:p>
        </p:txBody>
      </p:sp>
      <p:sp>
        <p:nvSpPr>
          <p:cNvPr id="6" name="Content Placeholder 3">
            <a:extLst>
              <a:ext uri="{FF2B5EF4-FFF2-40B4-BE49-F238E27FC236}">
                <a16:creationId xmlns:a16="http://schemas.microsoft.com/office/drawing/2014/main" id="{A9C20221-E3BA-1507-13FA-7FE1A034073D}"/>
              </a:ext>
            </a:extLst>
          </p:cNvPr>
          <p:cNvSpPr>
            <a:spLocks noGrp="1"/>
          </p:cNvSpPr>
          <p:nvPr>
            <p:ph sz="quarter" idx="26" hasCustomPrompt="1"/>
          </p:nvPr>
        </p:nvSpPr>
        <p:spPr>
          <a:xfrm>
            <a:off x="8616696" y="4711885"/>
            <a:ext cx="2743200" cy="1544638"/>
          </a:xfrm>
          <a:effectLst/>
        </p:spPr>
        <p:txBody>
          <a:bodyPr anchor="ctr"/>
          <a:lstStyle>
            <a:lvl1pPr marL="0" indent="0" algn="ctr">
              <a:buNone/>
              <a:defRPr/>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770045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ulti image 8">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hasCustomPrompt="1"/>
          </p:nvPr>
        </p:nvSpPr>
        <p:spPr/>
        <p:txBody>
          <a:bodyPr/>
          <a:lstStyle/>
          <a:p>
            <a:r>
              <a:rPr lang="en-US"/>
              <a:t>Click to edit title</a:t>
            </a:r>
          </a:p>
        </p:txBody>
      </p:sp>
      <p:sp>
        <p:nvSpPr>
          <p:cNvPr id="22" name="Text Placeholder 21">
            <a:extLst>
              <a:ext uri="{FF2B5EF4-FFF2-40B4-BE49-F238E27FC236}">
                <a16:creationId xmlns:a16="http://schemas.microsoft.com/office/drawing/2014/main" id="{C564B0F3-0A9C-B646-EC6C-7D0D431F5E5C}"/>
              </a:ext>
            </a:extLst>
          </p:cNvPr>
          <p:cNvSpPr>
            <a:spLocks noGrp="1"/>
          </p:cNvSpPr>
          <p:nvPr>
            <p:ph type="body" sz="quarter" idx="10" hasCustomPrompt="1"/>
          </p:nvPr>
        </p:nvSpPr>
        <p:spPr>
          <a:xfrm>
            <a:off x="838200" y="1864865"/>
            <a:ext cx="10731500" cy="1141564"/>
          </a:xfrm>
        </p:spPr>
        <p:txBody>
          <a:bodyPr>
            <a:normAutofit/>
          </a:bodyPr>
          <a:lstStyle>
            <a:lvl1pPr marL="0" indent="0">
              <a:buNone/>
              <a:defRPr sz="1800"/>
            </a:lvl1pPr>
            <a:lvl2pPr marL="457200" indent="0">
              <a:buNone/>
              <a:defRPr/>
            </a:lvl2pPr>
            <a:lvl3pPr marL="822960" indent="0">
              <a:buNone/>
              <a:defRPr/>
            </a:lvl3pPr>
            <a:lvl4pPr marL="1188720" indent="0">
              <a:buNone/>
              <a:defRPr/>
            </a:lvl4pPr>
            <a:lvl5pPr marL="1554480" indent="0">
              <a:buNone/>
              <a:defRPr/>
            </a:lvl5pPr>
          </a:lstStyle>
          <a:p>
            <a:pPr lvl="0"/>
            <a:r>
              <a:rPr lang="en-US"/>
              <a:t>Click to edit text</a:t>
            </a:r>
          </a:p>
        </p:txBody>
      </p:sp>
      <p:sp>
        <p:nvSpPr>
          <p:cNvPr id="13" name="Content Placeholder 3">
            <a:extLst>
              <a:ext uri="{FF2B5EF4-FFF2-40B4-BE49-F238E27FC236}">
                <a16:creationId xmlns:a16="http://schemas.microsoft.com/office/drawing/2014/main" id="{AC5DF33F-8E74-45AE-9BFA-E0956DE6D254}"/>
              </a:ext>
            </a:extLst>
          </p:cNvPr>
          <p:cNvSpPr>
            <a:spLocks noGrp="1"/>
          </p:cNvSpPr>
          <p:nvPr>
            <p:ph sz="quarter" idx="31" hasCustomPrompt="1"/>
          </p:nvPr>
        </p:nvSpPr>
        <p:spPr>
          <a:xfrm>
            <a:off x="380198" y="3029008"/>
            <a:ext cx="2743200" cy="1544638"/>
          </a:xfrm>
        </p:spPr>
        <p:txBody>
          <a:bodyPr anchor="ctr"/>
          <a:lstStyle>
            <a:lvl1pPr marL="0" indent="0" algn="ctr">
              <a:buNone/>
              <a:defRPr/>
            </a:lvl1pPr>
          </a:lstStyle>
          <a:p>
            <a:pPr lvl="0"/>
            <a:r>
              <a:rPr lang="en-US"/>
              <a:t>Add text or image</a:t>
            </a:r>
          </a:p>
        </p:txBody>
      </p:sp>
      <p:sp>
        <p:nvSpPr>
          <p:cNvPr id="12" name="Content Placeholder 3">
            <a:extLst>
              <a:ext uri="{FF2B5EF4-FFF2-40B4-BE49-F238E27FC236}">
                <a16:creationId xmlns:a16="http://schemas.microsoft.com/office/drawing/2014/main" id="{7EF1EB41-68B6-A856-901E-6C4616997DB5}"/>
              </a:ext>
            </a:extLst>
          </p:cNvPr>
          <p:cNvSpPr>
            <a:spLocks noGrp="1"/>
          </p:cNvSpPr>
          <p:nvPr>
            <p:ph sz="quarter" idx="30" hasCustomPrompt="1"/>
          </p:nvPr>
        </p:nvSpPr>
        <p:spPr>
          <a:xfrm>
            <a:off x="3268462" y="3029008"/>
            <a:ext cx="2743200" cy="1544638"/>
          </a:xfrm>
        </p:spPr>
        <p:txBody>
          <a:bodyPr anchor="ctr"/>
          <a:lstStyle>
            <a:lvl1pPr marL="0" indent="0" algn="ctr">
              <a:buNone/>
              <a:defRPr/>
            </a:lvl1pPr>
          </a:lstStyle>
          <a:p>
            <a:pPr lvl="0"/>
            <a:r>
              <a:rPr lang="en-US"/>
              <a:t>Add text or image</a:t>
            </a:r>
          </a:p>
        </p:txBody>
      </p:sp>
      <p:sp>
        <p:nvSpPr>
          <p:cNvPr id="11" name="Content Placeholder 3">
            <a:extLst>
              <a:ext uri="{FF2B5EF4-FFF2-40B4-BE49-F238E27FC236}">
                <a16:creationId xmlns:a16="http://schemas.microsoft.com/office/drawing/2014/main" id="{E36EA961-1662-73ED-3559-4BF63A72C3EB}"/>
              </a:ext>
            </a:extLst>
          </p:cNvPr>
          <p:cNvSpPr>
            <a:spLocks noGrp="1"/>
          </p:cNvSpPr>
          <p:nvPr>
            <p:ph sz="quarter" idx="29" hasCustomPrompt="1"/>
          </p:nvPr>
        </p:nvSpPr>
        <p:spPr>
          <a:xfrm>
            <a:off x="6203950" y="3022119"/>
            <a:ext cx="2743200" cy="1544638"/>
          </a:xfrm>
        </p:spPr>
        <p:txBody>
          <a:bodyPr anchor="ctr"/>
          <a:lstStyle>
            <a:lvl1pPr marL="0" indent="0" algn="ctr">
              <a:buNone/>
              <a:defRPr/>
            </a:lvl1pPr>
          </a:lstStyle>
          <a:p>
            <a:pPr lvl="0"/>
            <a:r>
              <a:rPr lang="en-US"/>
              <a:t>Add text or image</a:t>
            </a:r>
          </a:p>
        </p:txBody>
      </p:sp>
      <p:sp>
        <p:nvSpPr>
          <p:cNvPr id="10" name="Content Placeholder 3">
            <a:extLst>
              <a:ext uri="{FF2B5EF4-FFF2-40B4-BE49-F238E27FC236}">
                <a16:creationId xmlns:a16="http://schemas.microsoft.com/office/drawing/2014/main" id="{0F7A9F1E-8D39-9C57-37F9-8C73E96C45FE}"/>
              </a:ext>
            </a:extLst>
          </p:cNvPr>
          <p:cNvSpPr>
            <a:spLocks noGrp="1"/>
          </p:cNvSpPr>
          <p:nvPr>
            <p:ph sz="quarter" idx="28" hasCustomPrompt="1"/>
          </p:nvPr>
        </p:nvSpPr>
        <p:spPr>
          <a:xfrm>
            <a:off x="9092214" y="3022119"/>
            <a:ext cx="2743200" cy="1544638"/>
          </a:xfrm>
        </p:spPr>
        <p:txBody>
          <a:bodyPr anchor="ctr"/>
          <a:lstStyle>
            <a:lvl1pPr marL="0" indent="0" algn="ctr">
              <a:buNone/>
              <a:defRPr/>
            </a:lvl1pPr>
          </a:lstStyle>
          <a:p>
            <a:pPr lvl="0"/>
            <a:r>
              <a:rPr lang="en-US"/>
              <a:t>Add text or image</a:t>
            </a:r>
          </a:p>
        </p:txBody>
      </p:sp>
      <p:sp>
        <p:nvSpPr>
          <p:cNvPr id="9" name="Content Placeholder 3">
            <a:extLst>
              <a:ext uri="{FF2B5EF4-FFF2-40B4-BE49-F238E27FC236}">
                <a16:creationId xmlns:a16="http://schemas.microsoft.com/office/drawing/2014/main" id="{5B429B10-EF4E-9109-5450-99D9F8C2D0DB}"/>
              </a:ext>
            </a:extLst>
          </p:cNvPr>
          <p:cNvSpPr>
            <a:spLocks noGrp="1"/>
          </p:cNvSpPr>
          <p:nvPr>
            <p:ph sz="quarter" idx="27" hasCustomPrompt="1"/>
          </p:nvPr>
        </p:nvSpPr>
        <p:spPr>
          <a:xfrm>
            <a:off x="380198" y="4711885"/>
            <a:ext cx="2743200" cy="1544638"/>
          </a:xfrm>
        </p:spPr>
        <p:txBody>
          <a:bodyPr anchor="ctr"/>
          <a:lstStyle>
            <a:lvl1pPr marL="0" indent="0" algn="ctr">
              <a:buNone/>
              <a:defRPr/>
            </a:lvl1pPr>
          </a:lstStyle>
          <a:p>
            <a:pPr lvl="0"/>
            <a:r>
              <a:rPr lang="en-US"/>
              <a:t>Add text or image</a:t>
            </a:r>
          </a:p>
        </p:txBody>
      </p:sp>
      <p:sp>
        <p:nvSpPr>
          <p:cNvPr id="6" name="Content Placeholder 3">
            <a:extLst>
              <a:ext uri="{FF2B5EF4-FFF2-40B4-BE49-F238E27FC236}">
                <a16:creationId xmlns:a16="http://schemas.microsoft.com/office/drawing/2014/main" id="{A9C20221-E3BA-1507-13FA-7FE1A034073D}"/>
              </a:ext>
            </a:extLst>
          </p:cNvPr>
          <p:cNvSpPr>
            <a:spLocks noGrp="1"/>
          </p:cNvSpPr>
          <p:nvPr>
            <p:ph sz="quarter" idx="26" hasCustomPrompt="1"/>
          </p:nvPr>
        </p:nvSpPr>
        <p:spPr>
          <a:xfrm>
            <a:off x="3268462" y="4711885"/>
            <a:ext cx="2743200" cy="1544638"/>
          </a:xfrm>
        </p:spPr>
        <p:txBody>
          <a:bodyPr anchor="ctr"/>
          <a:lstStyle>
            <a:lvl1pPr marL="0" indent="0" algn="ctr">
              <a:buNone/>
              <a:defRPr/>
            </a:lvl1pPr>
          </a:lstStyle>
          <a:p>
            <a:pPr lvl="0"/>
            <a:r>
              <a:rPr lang="en-US"/>
              <a:t>Add text or image</a:t>
            </a:r>
          </a:p>
        </p:txBody>
      </p:sp>
      <p:sp>
        <p:nvSpPr>
          <p:cNvPr id="5" name="Content Placeholder 3">
            <a:extLst>
              <a:ext uri="{FF2B5EF4-FFF2-40B4-BE49-F238E27FC236}">
                <a16:creationId xmlns:a16="http://schemas.microsoft.com/office/drawing/2014/main" id="{E525F061-3672-AB29-9CBB-C35FA309F834}"/>
              </a:ext>
            </a:extLst>
          </p:cNvPr>
          <p:cNvSpPr>
            <a:spLocks noGrp="1"/>
          </p:cNvSpPr>
          <p:nvPr>
            <p:ph sz="quarter" idx="25" hasCustomPrompt="1"/>
          </p:nvPr>
        </p:nvSpPr>
        <p:spPr>
          <a:xfrm>
            <a:off x="6203950" y="4704996"/>
            <a:ext cx="2743200" cy="1544638"/>
          </a:xfrm>
        </p:spPr>
        <p:txBody>
          <a:bodyPr anchor="ctr"/>
          <a:lstStyle>
            <a:lvl1pPr marL="0" indent="0" algn="ctr">
              <a:buNone/>
              <a:defRPr/>
            </a:lvl1pPr>
          </a:lstStyle>
          <a:p>
            <a:pPr lvl="0"/>
            <a:r>
              <a:rPr lang="en-US"/>
              <a:t>Add text or image</a:t>
            </a:r>
          </a:p>
        </p:txBody>
      </p:sp>
      <p:sp>
        <p:nvSpPr>
          <p:cNvPr id="4" name="Content Placeholder 3">
            <a:extLst>
              <a:ext uri="{FF2B5EF4-FFF2-40B4-BE49-F238E27FC236}">
                <a16:creationId xmlns:a16="http://schemas.microsoft.com/office/drawing/2014/main" id="{AB3B4191-256C-FC1B-A545-51C314FFD6CA}"/>
              </a:ext>
            </a:extLst>
          </p:cNvPr>
          <p:cNvSpPr>
            <a:spLocks noGrp="1"/>
          </p:cNvSpPr>
          <p:nvPr>
            <p:ph sz="quarter" idx="24" hasCustomPrompt="1"/>
          </p:nvPr>
        </p:nvSpPr>
        <p:spPr>
          <a:xfrm>
            <a:off x="9092214" y="4704996"/>
            <a:ext cx="2743200" cy="1544638"/>
          </a:xfrm>
        </p:spPr>
        <p:txBody>
          <a:bodyPr anchor="ctr"/>
          <a:lstStyle>
            <a:lvl1pPr marL="0" indent="0" algn="ctr">
              <a:buNone/>
              <a:defRPr/>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013727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navy on white">
    <p:bg>
      <p:bgRef idx="1001">
        <a:schemeClr val="bg1"/>
      </p:bgRef>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303520"/>
          </a:xfrm>
          <a:prstGeom prst="wedgeRoundRectCallout">
            <a:avLst>
              <a:gd name="adj1" fmla="val -20356"/>
              <a:gd name="adj2" fmla="val 65922"/>
              <a:gd name="adj3" fmla="val 16667"/>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784860" y="789408"/>
            <a:ext cx="10607040" cy="4389120"/>
          </a:xfrm>
        </p:spPr>
        <p:txBody>
          <a:bodyPr>
            <a:normAutofit/>
          </a:bodyPr>
          <a:lstStyle>
            <a:lvl1pPr algn="ctr">
              <a:defRPr sz="3600" b="0">
                <a:solidFill>
                  <a:schemeClr val="bg2"/>
                </a:solidFill>
              </a:defRPr>
            </a:lvl1pPr>
          </a:lstStyle>
          <a:p>
            <a:pPr lvl="0"/>
            <a:r>
              <a:rPr lang="en-US"/>
              <a:t>“This is a quote layout feature with a navy bubble and a white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4692023" y="5621397"/>
            <a:ext cx="6699877" cy="1236603"/>
          </a:xfrm>
        </p:spPr>
        <p:txBody>
          <a:bodyPr anchor="ctr">
            <a:normAutofit/>
          </a:bodyPr>
          <a:lstStyle>
            <a:lvl1pPr marL="0" indent="0" algn="r">
              <a:spcBef>
                <a:spcPts val="0"/>
              </a:spcBef>
              <a:spcAft>
                <a:spcPts val="0"/>
              </a:spcAft>
              <a:buNone/>
              <a:defRPr sz="2000" i="1">
                <a:solidFill>
                  <a:schemeClr val="tx2"/>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a:t> Add your quote attribution here</a:t>
            </a:r>
          </a:p>
        </p:txBody>
      </p:sp>
    </p:spTree>
    <p:extLst>
      <p:ext uri="{BB962C8B-B14F-4D97-AF65-F5344CB8AC3E}">
        <p14:creationId xmlns:p14="http://schemas.microsoft.com/office/powerpoint/2010/main" val="372583236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green on white">
    <p:bg>
      <p:bgRef idx="1001">
        <a:schemeClr val="bg1"/>
      </p:bgRef>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236181"/>
          </a:xfrm>
          <a:prstGeom prst="wedgeRoundRectCallout">
            <a:avLst>
              <a:gd name="adj1" fmla="val -20356"/>
              <a:gd name="adj2" fmla="val 65922"/>
              <a:gd name="adj3" fmla="val 16667"/>
            </a:avLst>
          </a:prstGeom>
          <a:solidFill>
            <a:srgbClr val="00804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975360" y="770069"/>
            <a:ext cx="10241280" cy="4389120"/>
          </a:xfrm>
        </p:spPr>
        <p:txBody>
          <a:bodyPr>
            <a:normAutofit/>
          </a:bodyPr>
          <a:lstStyle>
            <a:lvl1pPr algn="ctr">
              <a:defRPr sz="3600" b="0">
                <a:solidFill>
                  <a:schemeClr val="bg2"/>
                </a:solidFill>
              </a:defRPr>
            </a:lvl1pPr>
          </a:lstStyle>
          <a:p>
            <a:r>
              <a:rPr lang="en-US"/>
              <a:t>“This is a quote layout feature with a green bubble and a white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4692023" y="5621398"/>
            <a:ext cx="6699877" cy="1236602"/>
          </a:xfrm>
        </p:spPr>
        <p:txBody>
          <a:bodyPr anchor="ctr">
            <a:normAutofit/>
          </a:bodyPr>
          <a:lstStyle>
            <a:lvl1pPr marL="0" indent="0" algn="r">
              <a:spcBef>
                <a:spcPts val="0"/>
              </a:spcBef>
              <a:spcAft>
                <a:spcPts val="0"/>
              </a:spcAft>
              <a:buNone/>
              <a:defRPr sz="2000" i="1">
                <a:solidFill>
                  <a:schemeClr val="accent1"/>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a:t> Add your quote attribution here</a:t>
            </a:r>
          </a:p>
        </p:txBody>
      </p:sp>
    </p:spTree>
    <p:extLst>
      <p:ext uri="{BB962C8B-B14F-4D97-AF65-F5344CB8AC3E}">
        <p14:creationId xmlns:p14="http://schemas.microsoft.com/office/powerpoint/2010/main" val="495417748"/>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white on navy">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236181"/>
          </a:xfrm>
          <a:prstGeom prst="wedgeRoundRectCallout">
            <a:avLst>
              <a:gd name="adj1" fmla="val -20356"/>
              <a:gd name="adj2" fmla="val 65922"/>
              <a:gd name="adj3" fmla="val 16667"/>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solidFill>
            </a:endParaRPr>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975360" y="770069"/>
            <a:ext cx="10241280" cy="4389120"/>
          </a:xfrm>
        </p:spPr>
        <p:txBody>
          <a:bodyPr>
            <a:normAutofit/>
          </a:bodyPr>
          <a:lstStyle>
            <a:lvl1pPr algn="ctr">
              <a:defRPr sz="3600" b="0">
                <a:solidFill>
                  <a:schemeClr val="bg2"/>
                </a:solidFill>
              </a:defRPr>
            </a:lvl1pPr>
          </a:lstStyle>
          <a:p>
            <a:r>
              <a:rPr lang="en-US"/>
              <a:t>“This is a quote layout feature with a white bubble and a navy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975361" y="4930589"/>
            <a:ext cx="10241280" cy="457200"/>
          </a:xfrm>
        </p:spPr>
        <p:txBody>
          <a:bodyPr anchor="ctr">
            <a:normAutofit/>
          </a:bodyPr>
          <a:lstStyle>
            <a:lvl1pPr marL="0" indent="0" algn="r">
              <a:spcBef>
                <a:spcPts val="0"/>
              </a:spcBef>
              <a:spcAft>
                <a:spcPts val="0"/>
              </a:spcAft>
              <a:buNone/>
              <a:defRPr sz="2000" i="1">
                <a:solidFill>
                  <a:schemeClr val="bg2"/>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a:t> Add your quote attribution here</a:t>
            </a:r>
          </a:p>
        </p:txBody>
      </p:sp>
    </p:spTree>
    <p:extLst>
      <p:ext uri="{BB962C8B-B14F-4D97-AF65-F5344CB8AC3E}">
        <p14:creationId xmlns:p14="http://schemas.microsoft.com/office/powerpoint/2010/main" val="4232967321"/>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ote white on green">
    <p:bg>
      <p:bgPr>
        <a:pattFill prst="pct5">
          <a:fgClr>
            <a:schemeClr val="bg2"/>
          </a:fgClr>
          <a:bgClr>
            <a:schemeClr val="accent1"/>
          </a:bgClr>
        </a:pattFill>
        <a:effectLst/>
      </p:bgPr>
    </p:bg>
    <p:spTree>
      <p:nvGrpSpPr>
        <p:cNvPr id="1" name=""/>
        <p:cNvGrpSpPr/>
        <p:nvPr/>
      </p:nvGrpSpPr>
      <p:grpSpPr>
        <a:xfrm>
          <a:off x="0" y="0"/>
          <a:ext cx="0" cy="0"/>
          <a:chOff x="0" y="0"/>
          <a:chExt cx="0" cy="0"/>
        </a:xfrm>
      </p:grpSpPr>
      <p:sp>
        <p:nvSpPr>
          <p:cNvPr id="3" name="Speech Bubble: Rectangle with Corners Rounded 2">
            <a:extLst>
              <a:ext uri="{FF2B5EF4-FFF2-40B4-BE49-F238E27FC236}">
                <a16:creationId xmlns:a16="http://schemas.microsoft.com/office/drawing/2014/main" id="{0FCCE622-B043-E06D-6E10-F5DE46595C2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362339" y="346539"/>
            <a:ext cx="11467322" cy="5236181"/>
          </a:xfrm>
          <a:prstGeom prst="wedgeRoundRectCallout">
            <a:avLst>
              <a:gd name="adj1" fmla="val -20356"/>
              <a:gd name="adj2" fmla="val 65922"/>
              <a:gd name="adj3" fmla="val 16667"/>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solidFill>
            </a:endParaRPr>
          </a:p>
        </p:txBody>
      </p:sp>
      <p:sp>
        <p:nvSpPr>
          <p:cNvPr id="2" name="Title 1">
            <a:extLst>
              <a:ext uri="{FF2B5EF4-FFF2-40B4-BE49-F238E27FC236}">
                <a16:creationId xmlns:a16="http://schemas.microsoft.com/office/drawing/2014/main" id="{E9E2577D-5589-16E1-24DD-5F2DB78F9703}"/>
              </a:ext>
            </a:extLst>
          </p:cNvPr>
          <p:cNvSpPr>
            <a:spLocks noGrp="1"/>
          </p:cNvSpPr>
          <p:nvPr>
            <p:ph type="title" hasCustomPrompt="1"/>
          </p:nvPr>
        </p:nvSpPr>
        <p:spPr>
          <a:xfrm>
            <a:off x="975360" y="770069"/>
            <a:ext cx="10241280" cy="4389120"/>
          </a:xfrm>
        </p:spPr>
        <p:txBody>
          <a:bodyPr>
            <a:normAutofit/>
          </a:bodyPr>
          <a:lstStyle>
            <a:lvl1pPr algn="ctr">
              <a:defRPr sz="3600" b="0">
                <a:solidFill>
                  <a:schemeClr val="accent1"/>
                </a:solidFill>
              </a:defRPr>
            </a:lvl1pPr>
          </a:lstStyle>
          <a:p>
            <a:r>
              <a:rPr lang="en-US"/>
              <a:t>“This is a quote layout feature with a white bubble and a green background.”</a:t>
            </a:r>
          </a:p>
        </p:txBody>
      </p:sp>
      <p:sp>
        <p:nvSpPr>
          <p:cNvPr id="6" name="Text Placeholder 4">
            <a:extLst>
              <a:ext uri="{FF2B5EF4-FFF2-40B4-BE49-F238E27FC236}">
                <a16:creationId xmlns:a16="http://schemas.microsoft.com/office/drawing/2014/main" id="{38B3FD9C-C3F6-B981-9E85-5BAA70E26C12}"/>
              </a:ext>
            </a:extLst>
          </p:cNvPr>
          <p:cNvSpPr>
            <a:spLocks noGrp="1"/>
          </p:cNvSpPr>
          <p:nvPr>
            <p:ph type="body" sz="quarter" idx="11" hasCustomPrompt="1"/>
          </p:nvPr>
        </p:nvSpPr>
        <p:spPr>
          <a:xfrm>
            <a:off x="975361" y="4930589"/>
            <a:ext cx="10241280" cy="457200"/>
          </a:xfrm>
        </p:spPr>
        <p:txBody>
          <a:bodyPr anchor="ctr">
            <a:normAutofit/>
          </a:bodyPr>
          <a:lstStyle>
            <a:lvl1pPr marL="0" indent="0" algn="r">
              <a:spcBef>
                <a:spcPts val="0"/>
              </a:spcBef>
              <a:spcAft>
                <a:spcPts val="0"/>
              </a:spcAft>
              <a:buNone/>
              <a:defRPr sz="2000" i="1">
                <a:solidFill>
                  <a:schemeClr val="accent1"/>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a:t> Add your quote attribution here</a:t>
            </a:r>
          </a:p>
        </p:txBody>
      </p:sp>
    </p:spTree>
    <p:extLst>
      <p:ext uri="{BB962C8B-B14F-4D97-AF65-F5344CB8AC3E}">
        <p14:creationId xmlns:p14="http://schemas.microsoft.com/office/powerpoint/2010/main" val="245712666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10515600" cy="1325563"/>
          </a:xfrm>
        </p:spPr>
        <p:txBody>
          <a:bodyPr/>
          <a:lstStyle>
            <a:lvl1pPr>
              <a:defRPr/>
            </a:lvl1pPr>
          </a:lstStyle>
          <a:p>
            <a:r>
              <a:rPr lang="en-US"/>
              <a:t>Click to edit Master title style</a:t>
            </a:r>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0" y="1825624"/>
            <a:ext cx="10515599"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570841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76563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74666-F8C9-94C8-ABBD-CD5DE4314E68}"/>
              </a:ext>
            </a:extLst>
          </p:cNvPr>
          <p:cNvSpPr>
            <a:spLocks noGrp="1"/>
          </p:cNvSpPr>
          <p:nvPr>
            <p:ph type="title" hasCustomPrompt="1"/>
          </p:nvPr>
        </p:nvSpPr>
        <p:spPr>
          <a:xfrm>
            <a:off x="831850" y="2651847"/>
            <a:ext cx="10515600" cy="1714874"/>
          </a:xfrm>
        </p:spPr>
        <p:txBody>
          <a:bodyPr anchor="b"/>
          <a:lstStyle>
            <a:lvl1pPr algn="ctr">
              <a:defRPr sz="6000"/>
            </a:lvl1pPr>
          </a:lstStyle>
          <a:p>
            <a:r>
              <a:rPr lang="en-US"/>
              <a:t>Click to edit section</a:t>
            </a:r>
          </a:p>
        </p:txBody>
      </p:sp>
      <p:sp>
        <p:nvSpPr>
          <p:cNvPr id="3" name="Text Placeholder 2">
            <a:extLst>
              <a:ext uri="{FF2B5EF4-FFF2-40B4-BE49-F238E27FC236}">
                <a16:creationId xmlns:a16="http://schemas.microsoft.com/office/drawing/2014/main" id="{BFA70C13-D968-B83E-ED69-6D5886AFAFBB}"/>
              </a:ext>
            </a:extLst>
          </p:cNvPr>
          <p:cNvSpPr>
            <a:spLocks noGrp="1"/>
          </p:cNvSpPr>
          <p:nvPr>
            <p:ph type="body" idx="1" hasCustomPrompt="1"/>
          </p:nvPr>
        </p:nvSpPr>
        <p:spPr>
          <a:xfrm>
            <a:off x="831850" y="4382624"/>
            <a:ext cx="10515600" cy="1500187"/>
          </a:xfrm>
        </p:spPr>
        <p:txBody>
          <a:bodyPr/>
          <a:lstStyle>
            <a:lvl1pPr marL="0" indent="0" algn="ctr">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subhead</a:t>
            </a:r>
          </a:p>
        </p:txBody>
      </p:sp>
      <p:pic>
        <p:nvPicPr>
          <p:cNvPr id="12" name="Picture 11" descr="Minnesota State logo.">
            <a:extLst>
              <a:ext uri="{FF2B5EF4-FFF2-40B4-BE49-F238E27FC236}">
                <a16:creationId xmlns:a16="http://schemas.microsoft.com/office/drawing/2014/main" id="{49F64128-6048-E53E-B9F6-3301E620D1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11" name="TextBox 10">
            <a:extLst>
              <a:ext uri="{FF2B5EF4-FFF2-40B4-BE49-F238E27FC236}">
                <a16:creationId xmlns:a16="http://schemas.microsoft.com/office/drawing/2014/main" id="{33412D47-DCC0-92E8-1A1C-0F237A4F045C}"/>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grpSp>
        <p:nvGrpSpPr>
          <p:cNvPr id="5" name="Group 4">
            <a:extLst>
              <a:ext uri="{FF2B5EF4-FFF2-40B4-BE49-F238E27FC236}">
                <a16:creationId xmlns:a16="http://schemas.microsoft.com/office/drawing/2014/main" id="{A3FC2FB5-511D-CF7C-4BBC-79730F8DBCF2}"/>
              </a:ext>
              <a:ext uri="{C183D7F6-B498-43B3-948B-1728B52AA6E4}">
                <adec:decorative xmlns:adec="http://schemas.microsoft.com/office/drawing/2017/decorative" val="1"/>
              </a:ext>
            </a:extLst>
          </p:cNvPr>
          <p:cNvGrpSpPr/>
          <p:nvPr userDrawn="1"/>
        </p:nvGrpSpPr>
        <p:grpSpPr>
          <a:xfrm>
            <a:off x="0" y="2057400"/>
            <a:ext cx="12192000" cy="594447"/>
            <a:chOff x="0" y="-15903"/>
            <a:chExt cx="12192000" cy="594447"/>
          </a:xfrm>
        </p:grpSpPr>
        <p:cxnSp>
          <p:nvCxnSpPr>
            <p:cNvPr id="6" name="Straight Connector 5">
              <a:extLst>
                <a:ext uri="{FF2B5EF4-FFF2-40B4-BE49-F238E27FC236}">
                  <a16:creationId xmlns:a16="http://schemas.microsoft.com/office/drawing/2014/main" id="{18CB198D-A13E-83C8-6DE9-BAF3666FC1F2}"/>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7" name="Isosceles Triangle 6">
              <a:extLst>
                <a:ext uri="{FF2B5EF4-FFF2-40B4-BE49-F238E27FC236}">
                  <a16:creationId xmlns:a16="http://schemas.microsoft.com/office/drawing/2014/main" id="{33738316-590C-06F1-7DEF-C06661C6A6F2}"/>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92D985-4251-9CE8-B366-413CADE73019}"/>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Tree>
    <p:extLst>
      <p:ext uri="{BB962C8B-B14F-4D97-AF65-F5344CB8AC3E}">
        <p14:creationId xmlns:p14="http://schemas.microsoft.com/office/powerpoint/2010/main" val="477272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genda with times">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p:txBody>
          <a:bodyPr/>
          <a:lstStyle>
            <a:lvl1pPr>
              <a:defRPr/>
            </a:lvl1pPr>
          </a:lstStyle>
          <a:p>
            <a:r>
              <a:rPr lang="en-US"/>
              <a:t>Agenda with times</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838200" y="1825625"/>
            <a:ext cx="10515600" cy="4351338"/>
          </a:xfrm>
        </p:spPr>
        <p:txBody>
          <a:bodyPr rIns="0"/>
          <a:lstStyle>
            <a:lvl1pPr marL="0" indent="0" algn="l">
              <a:buNone/>
              <a:defRPr/>
            </a:lvl1pPr>
            <a:lvl2pPr marL="457200" indent="0" algn="r">
              <a:buNone/>
              <a:defRPr/>
            </a:lvl2pPr>
            <a:lvl3pPr marL="822960" indent="0" algn="r">
              <a:buNone/>
              <a:defRPr/>
            </a:lvl3pPr>
            <a:lvl4pPr marL="1188720" indent="0" algn="r">
              <a:buNone/>
              <a:defRPr/>
            </a:lvl4pPr>
            <a:lvl5pPr marL="1554480" indent="0" algn="r">
              <a:buNone/>
              <a:defRPr/>
            </a:lvl5pPr>
          </a:lstStyle>
          <a:p>
            <a:pPr lvl="0"/>
            <a:r>
              <a:rPr lang="en-US"/>
              <a:t>9-9:15 a.m. – First item</a:t>
            </a:r>
          </a:p>
        </p:txBody>
      </p:sp>
      <p:pic>
        <p:nvPicPr>
          <p:cNvPr id="11" name="Picture 10" descr="Minnesota State logo.">
            <a:extLst>
              <a:ext uri="{FF2B5EF4-FFF2-40B4-BE49-F238E27FC236}">
                <a16:creationId xmlns:a16="http://schemas.microsoft.com/office/drawing/2014/main" id="{30F5C470-C0F2-E5D7-E1E4-290900FF0C6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10" name="TextBox 9">
            <a:extLst>
              <a:ext uri="{FF2B5EF4-FFF2-40B4-BE49-F238E27FC236}">
                <a16:creationId xmlns:a16="http://schemas.microsoft.com/office/drawing/2014/main" id="{D02CAB31-D831-7945-33C4-67731F97EA71}"/>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0935435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genda with bullets">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p:txBody>
          <a:bodyPr/>
          <a:lstStyle>
            <a:lvl1pPr>
              <a:defRPr/>
            </a:lvl1pPr>
          </a:lstStyle>
          <a:p>
            <a:r>
              <a:rPr lang="en-US"/>
              <a:t>Agenda with bullets</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838200" y="1825625"/>
            <a:ext cx="10515600" cy="4351338"/>
          </a:xfrm>
        </p:spPr>
        <p:txBody>
          <a:bodyPr rIns="0"/>
          <a:lstStyle>
            <a:lvl1pPr marL="457200" indent="-457200" algn="l">
              <a:buFont typeface="Calibri" panose="020F0502020204030204" pitchFamily="34" charset="0"/>
              <a:buChar char="»"/>
              <a:defRPr lang="en-US" dirty="0"/>
            </a:lvl1pPr>
            <a:lvl2pPr marL="457200" indent="0" algn="r">
              <a:buNone/>
              <a:defRPr/>
            </a:lvl2pPr>
            <a:lvl3pPr marL="822960" indent="0" algn="r">
              <a:buNone/>
              <a:defRPr/>
            </a:lvl3pPr>
            <a:lvl4pPr marL="1188720" indent="0" algn="r">
              <a:buNone/>
              <a:defRPr/>
            </a:lvl4pPr>
            <a:lvl5pPr marL="1554480" indent="0" algn="r">
              <a:buNone/>
              <a:defRPr/>
            </a:lvl5pPr>
          </a:lstStyle>
          <a:p>
            <a:pPr lvl="0"/>
            <a:r>
              <a:rPr lang="en-US"/>
              <a:t>First item</a:t>
            </a:r>
          </a:p>
          <a:p>
            <a:pPr lvl="0"/>
            <a:r>
              <a:rPr lang="en-US"/>
              <a:t>Second item</a:t>
            </a:r>
          </a:p>
          <a:p>
            <a:pPr lvl="0"/>
            <a:r>
              <a:rPr lang="en-US"/>
              <a:t>Third item</a:t>
            </a:r>
          </a:p>
        </p:txBody>
      </p:sp>
      <p:pic>
        <p:nvPicPr>
          <p:cNvPr id="11" name="Picture 10" descr="Minnesota State logo.">
            <a:extLst>
              <a:ext uri="{FF2B5EF4-FFF2-40B4-BE49-F238E27FC236}">
                <a16:creationId xmlns:a16="http://schemas.microsoft.com/office/drawing/2014/main" id="{30F5C470-C0F2-E5D7-E1E4-290900FF0C6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10" name="TextBox 9">
            <a:extLst>
              <a:ext uri="{FF2B5EF4-FFF2-40B4-BE49-F238E27FC236}">
                <a16:creationId xmlns:a16="http://schemas.microsoft.com/office/drawing/2014/main" id="{D02CAB31-D831-7945-33C4-67731F97EA71}"/>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5834080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genda with numbers">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p:txBody>
          <a:bodyPr/>
          <a:lstStyle>
            <a:lvl1pPr>
              <a:defRPr/>
            </a:lvl1pPr>
          </a:lstStyle>
          <a:p>
            <a:r>
              <a:rPr lang="en-US"/>
              <a:t>Agenda with numbers</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838200" y="1825625"/>
            <a:ext cx="10515600" cy="4351338"/>
          </a:xfrm>
        </p:spPr>
        <p:txBody>
          <a:bodyPr rIns="0"/>
          <a:lstStyle>
            <a:lvl1pPr marL="514350" indent="-514350" algn="l">
              <a:buFont typeface="+mj-lt"/>
              <a:buAutoNum type="arabicPeriod"/>
              <a:defRPr lang="en-US" dirty="0"/>
            </a:lvl1pPr>
            <a:lvl2pPr marL="457200" indent="0" algn="r">
              <a:buNone/>
              <a:defRPr/>
            </a:lvl2pPr>
            <a:lvl3pPr marL="822960" indent="0" algn="r">
              <a:buNone/>
              <a:defRPr/>
            </a:lvl3pPr>
            <a:lvl4pPr marL="1188720" indent="0" algn="r">
              <a:buNone/>
              <a:defRPr/>
            </a:lvl4pPr>
            <a:lvl5pPr marL="1554480" indent="0" algn="r">
              <a:buNone/>
              <a:defRPr/>
            </a:lvl5pPr>
          </a:lstStyle>
          <a:p>
            <a:pPr lvl="0"/>
            <a:r>
              <a:rPr lang="en-US"/>
              <a:t>First item</a:t>
            </a:r>
          </a:p>
          <a:p>
            <a:pPr lvl="0"/>
            <a:r>
              <a:rPr lang="en-US"/>
              <a:t>Second item</a:t>
            </a:r>
          </a:p>
          <a:p>
            <a:pPr lvl="0"/>
            <a:r>
              <a:rPr lang="en-US"/>
              <a:t>Third item</a:t>
            </a:r>
          </a:p>
        </p:txBody>
      </p:sp>
      <p:pic>
        <p:nvPicPr>
          <p:cNvPr id="11" name="Picture 10" descr="Minnesota State logo.">
            <a:extLst>
              <a:ext uri="{FF2B5EF4-FFF2-40B4-BE49-F238E27FC236}">
                <a16:creationId xmlns:a16="http://schemas.microsoft.com/office/drawing/2014/main" id="{30F5C470-C0F2-E5D7-E1E4-290900FF0C6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10" name="TextBox 9">
            <a:extLst>
              <a:ext uri="{FF2B5EF4-FFF2-40B4-BE49-F238E27FC236}">
                <a16:creationId xmlns:a16="http://schemas.microsoft.com/office/drawing/2014/main" id="{D02CAB31-D831-7945-33C4-67731F97EA71}"/>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0038761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We are Minnesota State">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DBA5EA6-4AA3-C5DF-E1E1-D57652CC3D71}"/>
              </a:ext>
              <a:ext uri="{C183D7F6-B498-43B3-948B-1728B52AA6E4}">
                <adec:decorative xmlns:adec="http://schemas.microsoft.com/office/drawing/2017/decorative" val="1"/>
              </a:ext>
            </a:extLst>
          </p:cNvPr>
          <p:cNvGrpSpPr>
            <a:grpSpLocks noGrp="1" noUngrp="1" noRot="1" noMove="1" noResize="1"/>
          </p:cNvGrpSpPr>
          <p:nvPr userDrawn="1"/>
        </p:nvGrpSpPr>
        <p:grpSpPr>
          <a:xfrm>
            <a:off x="0" y="-91440"/>
            <a:ext cx="12192000" cy="594447"/>
            <a:chOff x="0" y="-15903"/>
            <a:chExt cx="12192000" cy="594447"/>
          </a:xfrm>
        </p:grpSpPr>
        <p:cxnSp>
          <p:nvCxnSpPr>
            <p:cNvPr id="7" name="Straight Connector 6">
              <a:extLst>
                <a:ext uri="{FF2B5EF4-FFF2-40B4-BE49-F238E27FC236}">
                  <a16:creationId xmlns:a16="http://schemas.microsoft.com/office/drawing/2014/main" id="{D1D887A6-464F-EB96-A2EB-9A534C0E935B}"/>
                </a:ext>
              </a:extLst>
            </p:cNvPr>
            <p:cNvCxnSpPr>
              <a:cxnSpLocks noGrp="1" noRot="1" noMove="1" noResize="1" noEditPoints="1" noAdjustHandles="1" noChangeArrowheads="1" noChangeShapeType="1"/>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Isosceles Triangle 7">
              <a:extLst>
                <a:ext uri="{FF2B5EF4-FFF2-40B4-BE49-F238E27FC236}">
                  <a16:creationId xmlns:a16="http://schemas.microsoft.com/office/drawing/2014/main" id="{5FAF9DB5-9F16-94D4-A73C-4B1C63C379EC}"/>
                </a:ext>
              </a:extLst>
            </p:cNvPr>
            <p:cNvSpPr>
              <a:spLocks noGrp="1" noRot="1" noMove="1" noResize="1" noEditPoints="1" noAdjustHandles="1" noChangeArrowheads="1" noChangeShapeType="1"/>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02C3037-D530-E4C7-2AEE-DAA7B8F79FD8}"/>
                </a:ext>
              </a:extLst>
            </p:cNvPr>
            <p:cNvSpPr>
              <a:spLocks noGrp="1" noRot="1" noMove="1" noResize="1" noEditPoints="1" noAdjustHandles="1" noChangeArrowheads="1" noChangeShapeType="1"/>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3" name="Lake Superior" descr="Minnesota State">
            <a:extLst>
              <a:ext uri="{FF2B5EF4-FFF2-40B4-BE49-F238E27FC236}">
                <a16:creationId xmlns:a16="http://schemas.microsoft.com/office/drawing/2014/main" id="{0239304D-1226-6145-00B5-550A7F3612B7}"/>
              </a:ext>
            </a:extLst>
          </p:cNvPr>
          <p:cNvSpPr>
            <a:spLocks noGrp="1"/>
          </p:cNvSpPr>
          <p:nvPr>
            <p:ph type="pic" sz="quarter" idx="44"/>
          </p:nvPr>
        </p:nvSpPr>
        <p:spPr>
          <a:xfrm>
            <a:off x="166265" y="-91440"/>
            <a:ext cx="2121408" cy="3675888"/>
          </a:xfrm>
        </p:spPr>
        <p:txBody>
          <a:bodyPr/>
          <a:lstStyle>
            <a:lvl1pPr marL="0" indent="0">
              <a:buNone/>
              <a:defRPr/>
            </a:lvl1pPr>
          </a:lstStyle>
          <a:p>
            <a:r>
              <a:rPr lang="en-US"/>
              <a:t>Click icon to add picture</a:t>
            </a:r>
          </a:p>
        </p:txBody>
      </p:sp>
      <p:sp>
        <p:nvSpPr>
          <p:cNvPr id="2" name="Title 1">
            <a:extLst>
              <a:ext uri="{FF2B5EF4-FFF2-40B4-BE49-F238E27FC236}">
                <a16:creationId xmlns:a16="http://schemas.microsoft.com/office/drawing/2014/main" id="{401A054B-E5F9-2DEA-30AB-31A500445514}"/>
              </a:ext>
            </a:extLst>
          </p:cNvPr>
          <p:cNvSpPr>
            <a:spLocks noGrp="1"/>
          </p:cNvSpPr>
          <p:nvPr>
            <p:ph type="title" hasCustomPrompt="1"/>
          </p:nvPr>
        </p:nvSpPr>
        <p:spPr>
          <a:xfrm>
            <a:off x="2436933" y="365125"/>
            <a:ext cx="5805196" cy="1325563"/>
          </a:xfrm>
        </p:spPr>
        <p:txBody>
          <a:bodyPr/>
          <a:lstStyle>
            <a:lvl1pPr>
              <a:defRPr/>
            </a:lvl1pPr>
          </a:lstStyle>
          <a:p>
            <a:r>
              <a:rPr lang="en-US"/>
              <a:t>We are Minnesota State</a:t>
            </a:r>
          </a:p>
        </p:txBody>
      </p:sp>
      <p:sp>
        <p:nvSpPr>
          <p:cNvPr id="4" name="Content Placeholder 2">
            <a:extLst>
              <a:ext uri="{FF2B5EF4-FFF2-40B4-BE49-F238E27FC236}">
                <a16:creationId xmlns:a16="http://schemas.microsoft.com/office/drawing/2014/main" id="{703BE456-CD04-D0F0-FBEA-FCB6E99B072C}"/>
              </a:ext>
            </a:extLst>
          </p:cNvPr>
          <p:cNvSpPr>
            <a:spLocks noGrp="1"/>
          </p:cNvSpPr>
          <p:nvPr>
            <p:ph idx="1" hasCustomPrompt="1"/>
          </p:nvPr>
        </p:nvSpPr>
        <p:spPr>
          <a:xfrm>
            <a:off x="2436933" y="1447880"/>
            <a:ext cx="5806440" cy="2564688"/>
          </a:xfrm>
        </p:spPr>
        <p:txBody>
          <a:bodyPr rIns="0">
            <a:normAutofit/>
          </a:bodyPr>
          <a:lstStyle>
            <a:lvl1pPr marL="457200" indent="-457200" algn="l">
              <a:lnSpc>
                <a:spcPts val="3000"/>
              </a:lnSpc>
              <a:spcBef>
                <a:spcPts val="0"/>
              </a:spcBef>
              <a:spcAft>
                <a:spcPts val="0"/>
              </a:spcAft>
              <a:buFont typeface="Arial" panose="020B0604020202020204" pitchFamily="34" charset="0"/>
              <a:buChar char="•"/>
              <a:defRPr lang="en-US" sz="2400" dirty="0"/>
            </a:lvl1pPr>
            <a:lvl2pPr marL="457200" indent="0" algn="r">
              <a:buNone/>
              <a:defRPr/>
            </a:lvl2pPr>
            <a:lvl3pPr marL="822960" indent="0" algn="r">
              <a:buNone/>
              <a:defRPr/>
            </a:lvl3pPr>
            <a:lvl4pPr marL="1188720" indent="0" algn="r">
              <a:buNone/>
              <a:defRPr/>
            </a:lvl4pPr>
            <a:lvl5pPr marL="1554480" indent="0" algn="r">
              <a:buNone/>
              <a:defRPr/>
            </a:lvl5pPr>
          </a:lstStyle>
          <a:p>
            <a:pPr marL="0" marR="0" lvl="0" indent="0" algn="l" defTabSz="914400" rtl="0" eaLnBrk="1" fontAlgn="auto" latinLnBrk="0" hangingPunct="1">
              <a:lnSpc>
                <a:spcPts val="3000"/>
              </a:lnSpc>
              <a:spcBef>
                <a:spcPts val="0"/>
              </a:spcBef>
              <a:spcAft>
                <a:spcPts val="0"/>
              </a:spcAft>
              <a:buClr>
                <a:schemeClr val="accent1"/>
              </a:buClr>
              <a:buSzTx/>
              <a:buFont typeface="Arial" panose="020B0604020202020204" pitchFamily="34" charset="0"/>
              <a:buNone/>
              <a:tabLst/>
              <a:defRPr/>
            </a:pPr>
            <a:r>
              <a:rPr lang="en-US"/>
              <a:t>Enter text</a:t>
            </a:r>
          </a:p>
        </p:txBody>
      </p:sp>
      <p:sp>
        <p:nvSpPr>
          <p:cNvPr id="46" name="Alexandria">
            <a:extLst>
              <a:ext uri="{FF2B5EF4-FFF2-40B4-BE49-F238E27FC236}">
                <a16:creationId xmlns:a16="http://schemas.microsoft.com/office/drawing/2014/main" id="{4FB23F78-D188-2DFB-1FBD-7E17D6765BF2}"/>
              </a:ext>
            </a:extLst>
          </p:cNvPr>
          <p:cNvSpPr>
            <a:spLocks noGrp="1"/>
          </p:cNvSpPr>
          <p:nvPr>
            <p:ph type="pic" sz="quarter" idx="43"/>
          </p:nvPr>
        </p:nvSpPr>
        <p:spPr>
          <a:xfrm>
            <a:off x="9298648" y="1288855"/>
            <a:ext cx="914400" cy="914400"/>
          </a:xfrm>
        </p:spPr>
        <p:txBody>
          <a:bodyPr/>
          <a:lstStyle>
            <a:lvl1pPr marL="0" indent="0">
              <a:buNone/>
              <a:defRPr/>
            </a:lvl1pPr>
          </a:lstStyle>
          <a:p>
            <a:r>
              <a:rPr lang="en-US"/>
              <a:t>Click icon to add picture</a:t>
            </a:r>
          </a:p>
        </p:txBody>
      </p:sp>
      <p:sp>
        <p:nvSpPr>
          <p:cNvPr id="45" name="Anoka Tech">
            <a:extLst>
              <a:ext uri="{FF2B5EF4-FFF2-40B4-BE49-F238E27FC236}">
                <a16:creationId xmlns:a16="http://schemas.microsoft.com/office/drawing/2014/main" id="{E745E7E8-7542-EBC1-4A70-219802A95A4F}"/>
              </a:ext>
            </a:extLst>
          </p:cNvPr>
          <p:cNvSpPr>
            <a:spLocks noGrp="1"/>
          </p:cNvSpPr>
          <p:nvPr>
            <p:ph type="pic" sz="quarter" idx="42"/>
          </p:nvPr>
        </p:nvSpPr>
        <p:spPr>
          <a:xfrm>
            <a:off x="10088647" y="442949"/>
            <a:ext cx="914400" cy="914400"/>
          </a:xfrm>
        </p:spPr>
        <p:txBody>
          <a:bodyPr/>
          <a:lstStyle>
            <a:lvl1pPr marL="0" indent="0">
              <a:buNone/>
              <a:defRPr/>
            </a:lvl1pPr>
          </a:lstStyle>
          <a:p>
            <a:r>
              <a:rPr lang="en-US"/>
              <a:t>Click icon to add picture</a:t>
            </a:r>
          </a:p>
        </p:txBody>
      </p:sp>
      <p:sp>
        <p:nvSpPr>
          <p:cNvPr id="44" name="Anoka-Ramsey">
            <a:extLst>
              <a:ext uri="{FF2B5EF4-FFF2-40B4-BE49-F238E27FC236}">
                <a16:creationId xmlns:a16="http://schemas.microsoft.com/office/drawing/2014/main" id="{7D4DEA53-1E38-A4E5-5B6F-570C8FECBC2F}"/>
              </a:ext>
            </a:extLst>
          </p:cNvPr>
          <p:cNvSpPr>
            <a:spLocks noGrp="1"/>
          </p:cNvSpPr>
          <p:nvPr>
            <p:ph type="pic" sz="quarter" idx="41"/>
          </p:nvPr>
        </p:nvSpPr>
        <p:spPr>
          <a:xfrm>
            <a:off x="8523670" y="442949"/>
            <a:ext cx="914400" cy="914400"/>
          </a:xfrm>
        </p:spPr>
        <p:txBody>
          <a:bodyPr/>
          <a:lstStyle>
            <a:lvl1pPr marL="0" indent="0">
              <a:buNone/>
              <a:defRPr/>
            </a:lvl1pPr>
          </a:lstStyle>
          <a:p>
            <a:r>
              <a:rPr lang="en-US"/>
              <a:t>Click icon to add picture</a:t>
            </a:r>
          </a:p>
        </p:txBody>
      </p:sp>
      <p:sp>
        <p:nvSpPr>
          <p:cNvPr id="41" name="Bemidji State">
            <a:extLst>
              <a:ext uri="{FF2B5EF4-FFF2-40B4-BE49-F238E27FC236}">
                <a16:creationId xmlns:a16="http://schemas.microsoft.com/office/drawing/2014/main" id="{F1EC81EE-FA9A-AD41-3095-A1CBC4E2AF5A}"/>
              </a:ext>
            </a:extLst>
          </p:cNvPr>
          <p:cNvSpPr>
            <a:spLocks noGrp="1"/>
          </p:cNvSpPr>
          <p:nvPr>
            <p:ph type="pic" sz="quarter" idx="38"/>
          </p:nvPr>
        </p:nvSpPr>
        <p:spPr>
          <a:xfrm>
            <a:off x="10862616" y="1279524"/>
            <a:ext cx="914400" cy="914400"/>
          </a:xfrm>
        </p:spPr>
        <p:txBody>
          <a:bodyPr/>
          <a:lstStyle>
            <a:lvl1pPr marL="0" indent="0">
              <a:buNone/>
              <a:defRPr/>
            </a:lvl1pPr>
          </a:lstStyle>
          <a:p>
            <a:r>
              <a:rPr lang="en-US"/>
              <a:t>Click icon to add picture</a:t>
            </a:r>
          </a:p>
        </p:txBody>
      </p:sp>
      <p:sp>
        <p:nvSpPr>
          <p:cNvPr id="42" name="Century College">
            <a:extLst>
              <a:ext uri="{FF2B5EF4-FFF2-40B4-BE49-F238E27FC236}">
                <a16:creationId xmlns:a16="http://schemas.microsoft.com/office/drawing/2014/main" id="{39202918-6A1B-2DE6-2F3C-1CAF43BFCE6F}"/>
              </a:ext>
            </a:extLst>
          </p:cNvPr>
          <p:cNvSpPr>
            <a:spLocks noGrp="1"/>
          </p:cNvSpPr>
          <p:nvPr>
            <p:ph type="pic" sz="quarter" idx="39"/>
          </p:nvPr>
        </p:nvSpPr>
        <p:spPr>
          <a:xfrm>
            <a:off x="8462971" y="2193924"/>
            <a:ext cx="914400" cy="914400"/>
          </a:xfrm>
        </p:spPr>
        <p:txBody>
          <a:bodyPr/>
          <a:lstStyle>
            <a:lvl1pPr marL="0" indent="0">
              <a:buNone/>
              <a:defRPr/>
            </a:lvl1pPr>
          </a:lstStyle>
          <a:p>
            <a:r>
              <a:rPr lang="en-US"/>
              <a:t>Click icon to add picture</a:t>
            </a:r>
          </a:p>
        </p:txBody>
      </p:sp>
      <p:sp>
        <p:nvSpPr>
          <p:cNvPr id="43" name="Central Lakes">
            <a:extLst>
              <a:ext uri="{FF2B5EF4-FFF2-40B4-BE49-F238E27FC236}">
                <a16:creationId xmlns:a16="http://schemas.microsoft.com/office/drawing/2014/main" id="{2B74B782-7D8F-965F-8AEA-05B82EB18F72}"/>
              </a:ext>
            </a:extLst>
          </p:cNvPr>
          <p:cNvSpPr>
            <a:spLocks noGrp="1"/>
          </p:cNvSpPr>
          <p:nvPr>
            <p:ph type="pic" sz="quarter" idx="40"/>
          </p:nvPr>
        </p:nvSpPr>
        <p:spPr>
          <a:xfrm>
            <a:off x="10050631" y="2198692"/>
            <a:ext cx="914400" cy="914400"/>
          </a:xfrm>
        </p:spPr>
        <p:txBody>
          <a:bodyPr/>
          <a:lstStyle>
            <a:lvl1pPr marL="0" indent="0">
              <a:buNone/>
              <a:defRPr/>
            </a:lvl1pPr>
          </a:lstStyle>
          <a:p>
            <a:r>
              <a:rPr lang="en-US"/>
              <a:t>Click icon to add picture</a:t>
            </a:r>
          </a:p>
        </p:txBody>
      </p:sp>
      <p:sp>
        <p:nvSpPr>
          <p:cNvPr id="38" name="Fond du Lac">
            <a:extLst>
              <a:ext uri="{FF2B5EF4-FFF2-40B4-BE49-F238E27FC236}">
                <a16:creationId xmlns:a16="http://schemas.microsoft.com/office/drawing/2014/main" id="{06B2B6B0-914D-3062-4EC7-8D3DFE1DF1EC}"/>
              </a:ext>
            </a:extLst>
          </p:cNvPr>
          <p:cNvSpPr>
            <a:spLocks noGrp="1"/>
          </p:cNvSpPr>
          <p:nvPr>
            <p:ph type="pic" sz="quarter" idx="35"/>
          </p:nvPr>
        </p:nvSpPr>
        <p:spPr>
          <a:xfrm>
            <a:off x="3069637" y="3117860"/>
            <a:ext cx="914400" cy="914400"/>
          </a:xfrm>
        </p:spPr>
        <p:txBody>
          <a:bodyPr/>
          <a:lstStyle>
            <a:lvl1pPr marL="0" indent="0">
              <a:buNone/>
              <a:defRPr/>
            </a:lvl1pPr>
          </a:lstStyle>
          <a:p>
            <a:r>
              <a:rPr lang="en-US"/>
              <a:t>Click icon to add picture</a:t>
            </a:r>
          </a:p>
        </p:txBody>
      </p:sp>
      <p:sp>
        <p:nvSpPr>
          <p:cNvPr id="39" name="Hennepin Tech">
            <a:extLst>
              <a:ext uri="{FF2B5EF4-FFF2-40B4-BE49-F238E27FC236}">
                <a16:creationId xmlns:a16="http://schemas.microsoft.com/office/drawing/2014/main" id="{57F39B7B-0607-517D-4F34-02C6DB00CEDD}"/>
              </a:ext>
            </a:extLst>
          </p:cNvPr>
          <p:cNvSpPr>
            <a:spLocks noGrp="1"/>
          </p:cNvSpPr>
          <p:nvPr>
            <p:ph type="pic" sz="quarter" idx="36"/>
          </p:nvPr>
        </p:nvSpPr>
        <p:spPr>
          <a:xfrm>
            <a:off x="4622140" y="3126205"/>
            <a:ext cx="914400" cy="914400"/>
          </a:xfrm>
        </p:spPr>
        <p:txBody>
          <a:bodyPr/>
          <a:lstStyle>
            <a:lvl1pPr marL="0" indent="0">
              <a:buNone/>
              <a:defRPr/>
            </a:lvl1pPr>
          </a:lstStyle>
          <a:p>
            <a:r>
              <a:rPr lang="en-US"/>
              <a:t>Click icon to add picture</a:t>
            </a:r>
          </a:p>
        </p:txBody>
      </p:sp>
      <p:sp>
        <p:nvSpPr>
          <p:cNvPr id="40" name="DCTC">
            <a:extLst>
              <a:ext uri="{FF2B5EF4-FFF2-40B4-BE49-F238E27FC236}">
                <a16:creationId xmlns:a16="http://schemas.microsoft.com/office/drawing/2014/main" id="{4D1DACED-5FC2-1506-CA55-7D1C227C71CD}"/>
              </a:ext>
            </a:extLst>
          </p:cNvPr>
          <p:cNvSpPr>
            <a:spLocks noGrp="1"/>
          </p:cNvSpPr>
          <p:nvPr>
            <p:ph type="pic" sz="quarter" idx="37"/>
          </p:nvPr>
        </p:nvSpPr>
        <p:spPr>
          <a:xfrm>
            <a:off x="6162170" y="3117860"/>
            <a:ext cx="914400" cy="914400"/>
          </a:xfrm>
        </p:spPr>
        <p:txBody>
          <a:bodyPr/>
          <a:lstStyle>
            <a:lvl1pPr marL="0" indent="0">
              <a:buNone/>
              <a:defRPr/>
            </a:lvl1pPr>
          </a:lstStyle>
          <a:p>
            <a:r>
              <a:rPr lang="en-US"/>
              <a:t>Click icon to add picture</a:t>
            </a:r>
          </a:p>
        </p:txBody>
      </p:sp>
      <p:sp>
        <p:nvSpPr>
          <p:cNvPr id="35" name="Lake Superior">
            <a:extLst>
              <a:ext uri="{FF2B5EF4-FFF2-40B4-BE49-F238E27FC236}">
                <a16:creationId xmlns:a16="http://schemas.microsoft.com/office/drawing/2014/main" id="{A7FFE368-AAA0-CA0C-09FA-99D3DF95279B}"/>
              </a:ext>
            </a:extLst>
          </p:cNvPr>
          <p:cNvSpPr>
            <a:spLocks noGrp="1"/>
          </p:cNvSpPr>
          <p:nvPr>
            <p:ph type="pic" sz="quarter" idx="32"/>
          </p:nvPr>
        </p:nvSpPr>
        <p:spPr>
          <a:xfrm>
            <a:off x="7727147" y="3118067"/>
            <a:ext cx="914400" cy="914400"/>
          </a:xfrm>
        </p:spPr>
        <p:txBody>
          <a:bodyPr/>
          <a:lstStyle>
            <a:lvl1pPr marL="0" indent="0">
              <a:buNone/>
              <a:defRPr/>
            </a:lvl1pPr>
          </a:lstStyle>
          <a:p>
            <a:r>
              <a:rPr lang="en-US"/>
              <a:t>Click icon to add picture</a:t>
            </a:r>
          </a:p>
        </p:txBody>
      </p:sp>
      <p:sp>
        <p:nvSpPr>
          <p:cNvPr id="36" name="Minneapolis College">
            <a:extLst>
              <a:ext uri="{FF2B5EF4-FFF2-40B4-BE49-F238E27FC236}">
                <a16:creationId xmlns:a16="http://schemas.microsoft.com/office/drawing/2014/main" id="{B268ECDD-8F91-55BB-6EE0-C4A3F347302C}"/>
              </a:ext>
            </a:extLst>
          </p:cNvPr>
          <p:cNvSpPr>
            <a:spLocks noGrp="1"/>
          </p:cNvSpPr>
          <p:nvPr>
            <p:ph type="pic" sz="quarter" idx="33"/>
          </p:nvPr>
        </p:nvSpPr>
        <p:spPr>
          <a:xfrm>
            <a:off x="9292124" y="3118067"/>
            <a:ext cx="914400" cy="914400"/>
          </a:xfrm>
        </p:spPr>
        <p:txBody>
          <a:bodyPr/>
          <a:lstStyle>
            <a:lvl1pPr marL="0" indent="0">
              <a:buNone/>
              <a:defRPr/>
            </a:lvl1pPr>
          </a:lstStyle>
          <a:p>
            <a:r>
              <a:rPr lang="en-US"/>
              <a:t>Click icon to add picture</a:t>
            </a:r>
          </a:p>
        </p:txBody>
      </p:sp>
      <p:sp>
        <p:nvSpPr>
          <p:cNvPr id="37" name="Inver Hills">
            <a:extLst>
              <a:ext uri="{FF2B5EF4-FFF2-40B4-BE49-F238E27FC236}">
                <a16:creationId xmlns:a16="http://schemas.microsoft.com/office/drawing/2014/main" id="{076FCC85-903A-13A0-E7F3-3A79D97B914D}"/>
              </a:ext>
            </a:extLst>
          </p:cNvPr>
          <p:cNvSpPr>
            <a:spLocks noGrp="1"/>
          </p:cNvSpPr>
          <p:nvPr>
            <p:ph type="pic" sz="quarter" idx="34"/>
          </p:nvPr>
        </p:nvSpPr>
        <p:spPr>
          <a:xfrm>
            <a:off x="10857101" y="3122629"/>
            <a:ext cx="914400" cy="914400"/>
          </a:xfrm>
        </p:spPr>
        <p:txBody>
          <a:bodyPr/>
          <a:lstStyle>
            <a:lvl1pPr marL="0" indent="0">
              <a:buNone/>
              <a:defRPr/>
            </a:lvl1pPr>
          </a:lstStyle>
          <a:p>
            <a:r>
              <a:rPr lang="en-US"/>
              <a:t>Click icon to add picture</a:t>
            </a:r>
          </a:p>
        </p:txBody>
      </p:sp>
      <p:sp>
        <p:nvSpPr>
          <p:cNvPr id="20" name="Metro State">
            <a:extLst>
              <a:ext uri="{FF2B5EF4-FFF2-40B4-BE49-F238E27FC236}">
                <a16:creationId xmlns:a16="http://schemas.microsoft.com/office/drawing/2014/main" id="{1043A479-86B6-676E-EBE7-D83BE17128C2}"/>
              </a:ext>
            </a:extLst>
          </p:cNvPr>
          <p:cNvSpPr>
            <a:spLocks noGrp="1"/>
          </p:cNvSpPr>
          <p:nvPr>
            <p:ph type="pic" sz="quarter" idx="17"/>
          </p:nvPr>
        </p:nvSpPr>
        <p:spPr>
          <a:xfrm>
            <a:off x="699018" y="4041797"/>
            <a:ext cx="914400" cy="914400"/>
          </a:xfrm>
        </p:spPr>
        <p:txBody>
          <a:bodyPr/>
          <a:lstStyle>
            <a:lvl1pPr marL="0" indent="0">
              <a:buNone/>
              <a:defRPr/>
            </a:lvl1pPr>
          </a:lstStyle>
          <a:p>
            <a:r>
              <a:rPr lang="en-US"/>
              <a:t>Click icon to add picture</a:t>
            </a:r>
          </a:p>
        </p:txBody>
      </p:sp>
      <p:sp>
        <p:nvSpPr>
          <p:cNvPr id="21" name="Minnesota North">
            <a:extLst>
              <a:ext uri="{FF2B5EF4-FFF2-40B4-BE49-F238E27FC236}">
                <a16:creationId xmlns:a16="http://schemas.microsoft.com/office/drawing/2014/main" id="{A4DB2489-B05F-4404-0F8F-682A5CA633A9}"/>
              </a:ext>
            </a:extLst>
          </p:cNvPr>
          <p:cNvSpPr>
            <a:spLocks noGrp="1"/>
          </p:cNvSpPr>
          <p:nvPr>
            <p:ph type="pic" sz="quarter" idx="18"/>
          </p:nvPr>
        </p:nvSpPr>
        <p:spPr>
          <a:xfrm>
            <a:off x="2263762" y="4041797"/>
            <a:ext cx="914400" cy="914400"/>
          </a:xfrm>
        </p:spPr>
        <p:txBody>
          <a:bodyPr/>
          <a:lstStyle>
            <a:lvl1pPr marL="0" indent="0">
              <a:buNone/>
              <a:defRPr/>
            </a:lvl1pPr>
          </a:lstStyle>
          <a:p>
            <a:r>
              <a:rPr lang="en-US"/>
              <a:t>Click icon to add picture</a:t>
            </a:r>
          </a:p>
        </p:txBody>
      </p:sp>
      <p:sp>
        <p:nvSpPr>
          <p:cNvPr id="22" name="MSCS">
            <a:extLst>
              <a:ext uri="{FF2B5EF4-FFF2-40B4-BE49-F238E27FC236}">
                <a16:creationId xmlns:a16="http://schemas.microsoft.com/office/drawing/2014/main" id="{4251DD74-D40A-FEE9-4871-B99B5D86D473}"/>
              </a:ext>
            </a:extLst>
          </p:cNvPr>
          <p:cNvSpPr>
            <a:spLocks noGrp="1"/>
          </p:cNvSpPr>
          <p:nvPr>
            <p:ph type="pic" sz="quarter" idx="19"/>
          </p:nvPr>
        </p:nvSpPr>
        <p:spPr>
          <a:xfrm>
            <a:off x="3828739" y="4041797"/>
            <a:ext cx="914400" cy="914400"/>
          </a:xfrm>
        </p:spPr>
        <p:txBody>
          <a:bodyPr/>
          <a:lstStyle>
            <a:lvl1pPr marL="0" indent="0">
              <a:buNone/>
              <a:defRPr/>
            </a:lvl1pPr>
          </a:lstStyle>
          <a:p>
            <a:r>
              <a:rPr lang="en-US"/>
              <a:t>Click icon to add picture</a:t>
            </a:r>
          </a:p>
        </p:txBody>
      </p:sp>
      <p:sp>
        <p:nvSpPr>
          <p:cNvPr id="23" name="M State">
            <a:extLst>
              <a:ext uri="{FF2B5EF4-FFF2-40B4-BE49-F238E27FC236}">
                <a16:creationId xmlns:a16="http://schemas.microsoft.com/office/drawing/2014/main" id="{C1A19FDE-8D89-2903-2F60-37003C3DFDD0}"/>
              </a:ext>
            </a:extLst>
          </p:cNvPr>
          <p:cNvSpPr>
            <a:spLocks noGrp="1"/>
          </p:cNvSpPr>
          <p:nvPr>
            <p:ph type="pic" sz="quarter" idx="20"/>
          </p:nvPr>
        </p:nvSpPr>
        <p:spPr>
          <a:xfrm>
            <a:off x="5393716" y="4041797"/>
            <a:ext cx="914400" cy="914400"/>
          </a:xfrm>
        </p:spPr>
        <p:txBody>
          <a:bodyPr/>
          <a:lstStyle>
            <a:lvl1pPr marL="0" indent="0">
              <a:buNone/>
              <a:defRPr/>
            </a:lvl1pPr>
          </a:lstStyle>
          <a:p>
            <a:r>
              <a:rPr lang="en-US"/>
              <a:t>Click icon to add picture</a:t>
            </a:r>
          </a:p>
        </p:txBody>
      </p:sp>
      <p:sp>
        <p:nvSpPr>
          <p:cNvPr id="24" name="Mankato">
            <a:extLst>
              <a:ext uri="{FF2B5EF4-FFF2-40B4-BE49-F238E27FC236}">
                <a16:creationId xmlns:a16="http://schemas.microsoft.com/office/drawing/2014/main" id="{A2223B94-7364-9A14-7C41-6FE5D50D8BEA}"/>
              </a:ext>
            </a:extLst>
          </p:cNvPr>
          <p:cNvSpPr>
            <a:spLocks noGrp="1"/>
          </p:cNvSpPr>
          <p:nvPr>
            <p:ph type="pic" sz="quarter" idx="21"/>
          </p:nvPr>
        </p:nvSpPr>
        <p:spPr>
          <a:xfrm>
            <a:off x="6958693" y="4041797"/>
            <a:ext cx="914400" cy="914400"/>
          </a:xfrm>
        </p:spPr>
        <p:txBody>
          <a:bodyPr/>
          <a:lstStyle>
            <a:lvl1pPr marL="0" indent="0">
              <a:buNone/>
              <a:defRPr/>
            </a:lvl1pPr>
          </a:lstStyle>
          <a:p>
            <a:r>
              <a:rPr lang="en-US"/>
              <a:t>Click icon to add picture</a:t>
            </a:r>
          </a:p>
        </p:txBody>
      </p:sp>
      <p:sp>
        <p:nvSpPr>
          <p:cNvPr id="25" name="Moorhead">
            <a:extLst>
              <a:ext uri="{FF2B5EF4-FFF2-40B4-BE49-F238E27FC236}">
                <a16:creationId xmlns:a16="http://schemas.microsoft.com/office/drawing/2014/main" id="{48B9B9F2-E914-2E0F-7294-C8D57EC9069F}"/>
              </a:ext>
            </a:extLst>
          </p:cNvPr>
          <p:cNvSpPr>
            <a:spLocks noGrp="1"/>
          </p:cNvSpPr>
          <p:nvPr>
            <p:ph type="pic" sz="quarter" idx="22"/>
          </p:nvPr>
        </p:nvSpPr>
        <p:spPr>
          <a:xfrm>
            <a:off x="8523670" y="4041797"/>
            <a:ext cx="914400" cy="914400"/>
          </a:xfrm>
        </p:spPr>
        <p:txBody>
          <a:bodyPr/>
          <a:lstStyle>
            <a:lvl1pPr marL="0" indent="0">
              <a:buNone/>
              <a:defRPr/>
            </a:lvl1pPr>
          </a:lstStyle>
          <a:p>
            <a:r>
              <a:rPr lang="en-US"/>
              <a:t>Click icon to add picture</a:t>
            </a:r>
          </a:p>
        </p:txBody>
      </p:sp>
      <p:sp>
        <p:nvSpPr>
          <p:cNvPr id="26" name="MinnWest">
            <a:extLst>
              <a:ext uri="{FF2B5EF4-FFF2-40B4-BE49-F238E27FC236}">
                <a16:creationId xmlns:a16="http://schemas.microsoft.com/office/drawing/2014/main" id="{807D3951-6A18-D444-1C8F-6A6327712403}"/>
              </a:ext>
            </a:extLst>
          </p:cNvPr>
          <p:cNvSpPr>
            <a:spLocks noGrp="1"/>
          </p:cNvSpPr>
          <p:nvPr>
            <p:ph type="pic" sz="quarter" idx="23"/>
          </p:nvPr>
        </p:nvSpPr>
        <p:spPr>
          <a:xfrm>
            <a:off x="10088647" y="4041797"/>
            <a:ext cx="914400" cy="914400"/>
          </a:xfrm>
        </p:spPr>
        <p:txBody>
          <a:bodyPr/>
          <a:lstStyle>
            <a:lvl1pPr marL="0" indent="0">
              <a:buNone/>
              <a:defRPr/>
            </a:lvl1pPr>
          </a:lstStyle>
          <a:p>
            <a:r>
              <a:rPr lang="en-US"/>
              <a:t>Click icon to add picture</a:t>
            </a:r>
          </a:p>
        </p:txBody>
      </p:sp>
      <p:sp>
        <p:nvSpPr>
          <p:cNvPr id="27" name="Normandale">
            <a:extLst>
              <a:ext uri="{FF2B5EF4-FFF2-40B4-BE49-F238E27FC236}">
                <a16:creationId xmlns:a16="http://schemas.microsoft.com/office/drawing/2014/main" id="{60AB0DB6-49F0-0062-60F6-9D12AEE3F4F1}"/>
              </a:ext>
            </a:extLst>
          </p:cNvPr>
          <p:cNvSpPr>
            <a:spLocks noGrp="1"/>
          </p:cNvSpPr>
          <p:nvPr>
            <p:ph type="pic" sz="quarter" idx="24"/>
          </p:nvPr>
        </p:nvSpPr>
        <p:spPr>
          <a:xfrm>
            <a:off x="1467239" y="4963350"/>
            <a:ext cx="914400" cy="914400"/>
          </a:xfrm>
        </p:spPr>
        <p:txBody>
          <a:bodyPr/>
          <a:lstStyle>
            <a:lvl1pPr marL="0" indent="0">
              <a:buNone/>
              <a:defRPr/>
            </a:lvl1pPr>
          </a:lstStyle>
          <a:p>
            <a:r>
              <a:rPr lang="en-US"/>
              <a:t>Click icon to add picture</a:t>
            </a:r>
          </a:p>
        </p:txBody>
      </p:sp>
      <p:sp>
        <p:nvSpPr>
          <p:cNvPr id="28" name="Northland">
            <a:extLst>
              <a:ext uri="{FF2B5EF4-FFF2-40B4-BE49-F238E27FC236}">
                <a16:creationId xmlns:a16="http://schemas.microsoft.com/office/drawing/2014/main" id="{E73CF2E2-1B98-83DD-15FD-7F29A773AB95}"/>
              </a:ext>
            </a:extLst>
          </p:cNvPr>
          <p:cNvSpPr>
            <a:spLocks noGrp="1"/>
          </p:cNvSpPr>
          <p:nvPr>
            <p:ph type="pic" sz="quarter" idx="25"/>
          </p:nvPr>
        </p:nvSpPr>
        <p:spPr>
          <a:xfrm>
            <a:off x="3032216" y="4963350"/>
            <a:ext cx="914400" cy="914400"/>
          </a:xfrm>
        </p:spPr>
        <p:txBody>
          <a:bodyPr/>
          <a:lstStyle>
            <a:lvl1pPr marL="0" indent="0">
              <a:buNone/>
              <a:defRPr/>
            </a:lvl1pPr>
          </a:lstStyle>
          <a:p>
            <a:r>
              <a:rPr lang="en-US"/>
              <a:t>Click icon to add picture</a:t>
            </a:r>
          </a:p>
        </p:txBody>
      </p:sp>
      <p:sp>
        <p:nvSpPr>
          <p:cNvPr id="29" name="North Hennepin">
            <a:extLst>
              <a:ext uri="{FF2B5EF4-FFF2-40B4-BE49-F238E27FC236}">
                <a16:creationId xmlns:a16="http://schemas.microsoft.com/office/drawing/2014/main" id="{61FFDB3C-49B0-4E56-9553-055C32C77522}"/>
              </a:ext>
            </a:extLst>
          </p:cNvPr>
          <p:cNvSpPr>
            <a:spLocks noGrp="1"/>
          </p:cNvSpPr>
          <p:nvPr>
            <p:ph type="pic" sz="quarter" idx="26"/>
          </p:nvPr>
        </p:nvSpPr>
        <p:spPr>
          <a:xfrm>
            <a:off x="4597193" y="4963350"/>
            <a:ext cx="914400" cy="914400"/>
          </a:xfrm>
        </p:spPr>
        <p:txBody>
          <a:bodyPr/>
          <a:lstStyle>
            <a:lvl1pPr marL="0" indent="0">
              <a:buNone/>
              <a:defRPr/>
            </a:lvl1pPr>
          </a:lstStyle>
          <a:p>
            <a:r>
              <a:rPr lang="en-US"/>
              <a:t>Click icon to add picture</a:t>
            </a:r>
          </a:p>
        </p:txBody>
      </p:sp>
      <p:sp>
        <p:nvSpPr>
          <p:cNvPr id="30" name="NTC">
            <a:extLst>
              <a:ext uri="{FF2B5EF4-FFF2-40B4-BE49-F238E27FC236}">
                <a16:creationId xmlns:a16="http://schemas.microsoft.com/office/drawing/2014/main" id="{08BD88C4-804D-56F5-2F01-DE0D7C9E3162}"/>
              </a:ext>
            </a:extLst>
          </p:cNvPr>
          <p:cNvSpPr>
            <a:spLocks noGrp="1"/>
          </p:cNvSpPr>
          <p:nvPr>
            <p:ph type="pic" sz="quarter" idx="27"/>
          </p:nvPr>
        </p:nvSpPr>
        <p:spPr>
          <a:xfrm>
            <a:off x="6162170" y="4963350"/>
            <a:ext cx="914400" cy="914400"/>
          </a:xfrm>
        </p:spPr>
        <p:txBody>
          <a:bodyPr/>
          <a:lstStyle>
            <a:lvl1pPr marL="0" indent="0">
              <a:buNone/>
              <a:defRPr/>
            </a:lvl1pPr>
          </a:lstStyle>
          <a:p>
            <a:r>
              <a:rPr lang="en-US"/>
              <a:t>Click icon to add picture</a:t>
            </a:r>
          </a:p>
        </p:txBody>
      </p:sp>
      <p:sp>
        <p:nvSpPr>
          <p:cNvPr id="31" name="Pine Tech">
            <a:extLst>
              <a:ext uri="{FF2B5EF4-FFF2-40B4-BE49-F238E27FC236}">
                <a16:creationId xmlns:a16="http://schemas.microsoft.com/office/drawing/2014/main" id="{ABF63167-4044-3360-D603-716F12164D00}"/>
              </a:ext>
            </a:extLst>
          </p:cNvPr>
          <p:cNvSpPr>
            <a:spLocks noGrp="1"/>
          </p:cNvSpPr>
          <p:nvPr>
            <p:ph type="pic" sz="quarter" idx="28"/>
          </p:nvPr>
        </p:nvSpPr>
        <p:spPr>
          <a:xfrm>
            <a:off x="7727147" y="4963350"/>
            <a:ext cx="914400" cy="914400"/>
          </a:xfrm>
        </p:spPr>
        <p:txBody>
          <a:bodyPr/>
          <a:lstStyle>
            <a:lvl1pPr marL="0" indent="0">
              <a:buNone/>
              <a:defRPr/>
            </a:lvl1pPr>
          </a:lstStyle>
          <a:p>
            <a:r>
              <a:rPr lang="en-US"/>
              <a:t>Click icon to add picture</a:t>
            </a:r>
          </a:p>
        </p:txBody>
      </p:sp>
      <p:sp>
        <p:nvSpPr>
          <p:cNvPr id="32" name="Ridgewater">
            <a:extLst>
              <a:ext uri="{FF2B5EF4-FFF2-40B4-BE49-F238E27FC236}">
                <a16:creationId xmlns:a16="http://schemas.microsoft.com/office/drawing/2014/main" id="{34B268C2-9035-49E9-CED5-9D3EACC0B0C8}"/>
              </a:ext>
            </a:extLst>
          </p:cNvPr>
          <p:cNvSpPr>
            <a:spLocks noGrp="1"/>
          </p:cNvSpPr>
          <p:nvPr>
            <p:ph type="pic" sz="quarter" idx="29"/>
          </p:nvPr>
        </p:nvSpPr>
        <p:spPr>
          <a:xfrm>
            <a:off x="9292124" y="4963350"/>
            <a:ext cx="914400" cy="914400"/>
          </a:xfrm>
        </p:spPr>
        <p:txBody>
          <a:bodyPr/>
          <a:lstStyle>
            <a:lvl1pPr marL="0" indent="0">
              <a:buNone/>
              <a:defRPr/>
            </a:lvl1pPr>
          </a:lstStyle>
          <a:p>
            <a:r>
              <a:rPr lang="en-US"/>
              <a:t>Click icon to add picture</a:t>
            </a:r>
          </a:p>
        </p:txBody>
      </p:sp>
      <p:sp>
        <p:nvSpPr>
          <p:cNvPr id="33" name="Riverland">
            <a:extLst>
              <a:ext uri="{FF2B5EF4-FFF2-40B4-BE49-F238E27FC236}">
                <a16:creationId xmlns:a16="http://schemas.microsoft.com/office/drawing/2014/main" id="{98A3C0FC-9491-C663-0B53-EACCE79F1324}"/>
              </a:ext>
            </a:extLst>
          </p:cNvPr>
          <p:cNvSpPr>
            <a:spLocks noGrp="1"/>
          </p:cNvSpPr>
          <p:nvPr>
            <p:ph type="pic" sz="quarter" idx="30"/>
          </p:nvPr>
        </p:nvSpPr>
        <p:spPr>
          <a:xfrm>
            <a:off x="10857101" y="4960965"/>
            <a:ext cx="914400" cy="914400"/>
          </a:xfrm>
        </p:spPr>
        <p:txBody>
          <a:bodyPr/>
          <a:lstStyle>
            <a:lvl1pPr marL="0" indent="0">
              <a:buNone/>
              <a:defRPr/>
            </a:lvl1pPr>
          </a:lstStyle>
          <a:p>
            <a:r>
              <a:rPr lang="en-US"/>
              <a:t>Click icon to add picture</a:t>
            </a:r>
          </a:p>
        </p:txBody>
      </p:sp>
      <p:sp>
        <p:nvSpPr>
          <p:cNvPr id="13" name="Rochester">
            <a:extLst>
              <a:ext uri="{FF2B5EF4-FFF2-40B4-BE49-F238E27FC236}">
                <a16:creationId xmlns:a16="http://schemas.microsoft.com/office/drawing/2014/main" id="{239924F3-37B7-D202-1A06-CD0C981DF6DE}"/>
              </a:ext>
            </a:extLst>
          </p:cNvPr>
          <p:cNvSpPr>
            <a:spLocks noGrp="1"/>
          </p:cNvSpPr>
          <p:nvPr>
            <p:ph type="pic" sz="quarter" idx="10"/>
          </p:nvPr>
        </p:nvSpPr>
        <p:spPr>
          <a:xfrm>
            <a:off x="699018" y="5880134"/>
            <a:ext cx="914400" cy="914400"/>
          </a:xfrm>
        </p:spPr>
        <p:txBody>
          <a:bodyPr/>
          <a:lstStyle>
            <a:lvl1pPr marL="0" indent="0">
              <a:buNone/>
              <a:defRPr/>
            </a:lvl1pPr>
          </a:lstStyle>
          <a:p>
            <a:r>
              <a:rPr lang="en-US"/>
              <a:t>Click icon to add picture</a:t>
            </a:r>
          </a:p>
        </p:txBody>
      </p:sp>
      <p:sp>
        <p:nvSpPr>
          <p:cNvPr id="14" name="South Central">
            <a:extLst>
              <a:ext uri="{FF2B5EF4-FFF2-40B4-BE49-F238E27FC236}">
                <a16:creationId xmlns:a16="http://schemas.microsoft.com/office/drawing/2014/main" id="{E7D234D3-1EA9-B269-1127-C277CA252652}"/>
              </a:ext>
            </a:extLst>
          </p:cNvPr>
          <p:cNvSpPr>
            <a:spLocks noGrp="1"/>
          </p:cNvSpPr>
          <p:nvPr>
            <p:ph type="pic" sz="quarter" idx="11"/>
          </p:nvPr>
        </p:nvSpPr>
        <p:spPr>
          <a:xfrm>
            <a:off x="2263995" y="5880134"/>
            <a:ext cx="914400" cy="914400"/>
          </a:xfrm>
        </p:spPr>
        <p:txBody>
          <a:bodyPr/>
          <a:lstStyle>
            <a:lvl1pPr marL="0" indent="0">
              <a:buNone/>
              <a:defRPr/>
            </a:lvl1pPr>
          </a:lstStyle>
          <a:p>
            <a:r>
              <a:rPr lang="en-US"/>
              <a:t>Click icon to add picture</a:t>
            </a:r>
          </a:p>
        </p:txBody>
      </p:sp>
      <p:sp>
        <p:nvSpPr>
          <p:cNvPr id="15" name="SCSU">
            <a:extLst>
              <a:ext uri="{FF2B5EF4-FFF2-40B4-BE49-F238E27FC236}">
                <a16:creationId xmlns:a16="http://schemas.microsoft.com/office/drawing/2014/main" id="{F3DD4E8D-CCE6-2746-13E9-9061524F040A}"/>
              </a:ext>
            </a:extLst>
          </p:cNvPr>
          <p:cNvSpPr>
            <a:spLocks noGrp="1"/>
          </p:cNvSpPr>
          <p:nvPr>
            <p:ph type="pic" sz="quarter" idx="12"/>
          </p:nvPr>
        </p:nvSpPr>
        <p:spPr>
          <a:xfrm>
            <a:off x="3828972" y="5880134"/>
            <a:ext cx="914400" cy="914400"/>
          </a:xfrm>
        </p:spPr>
        <p:txBody>
          <a:bodyPr/>
          <a:lstStyle>
            <a:lvl1pPr marL="0" indent="0">
              <a:buNone/>
              <a:defRPr/>
            </a:lvl1pPr>
          </a:lstStyle>
          <a:p>
            <a:r>
              <a:rPr lang="en-US"/>
              <a:t>Click icon to add picture</a:t>
            </a:r>
          </a:p>
        </p:txBody>
      </p:sp>
      <p:sp>
        <p:nvSpPr>
          <p:cNvPr id="16" name="SCTCC">
            <a:extLst>
              <a:ext uri="{FF2B5EF4-FFF2-40B4-BE49-F238E27FC236}">
                <a16:creationId xmlns:a16="http://schemas.microsoft.com/office/drawing/2014/main" id="{DDDDDE92-3BC5-8A5B-9C1F-F4BF2FE72E9B}"/>
              </a:ext>
            </a:extLst>
          </p:cNvPr>
          <p:cNvSpPr>
            <a:spLocks noGrp="1"/>
          </p:cNvSpPr>
          <p:nvPr>
            <p:ph type="pic" sz="quarter" idx="13"/>
          </p:nvPr>
        </p:nvSpPr>
        <p:spPr>
          <a:xfrm>
            <a:off x="5393949" y="5880134"/>
            <a:ext cx="914400" cy="914400"/>
          </a:xfrm>
        </p:spPr>
        <p:txBody>
          <a:bodyPr/>
          <a:lstStyle>
            <a:lvl1pPr marL="0" indent="0">
              <a:buNone/>
              <a:defRPr/>
            </a:lvl1pPr>
          </a:lstStyle>
          <a:p>
            <a:r>
              <a:rPr lang="en-US"/>
              <a:t>Click icon to add picture</a:t>
            </a:r>
          </a:p>
        </p:txBody>
      </p:sp>
      <p:sp>
        <p:nvSpPr>
          <p:cNvPr id="17" name="Southwest">
            <a:extLst>
              <a:ext uri="{FF2B5EF4-FFF2-40B4-BE49-F238E27FC236}">
                <a16:creationId xmlns:a16="http://schemas.microsoft.com/office/drawing/2014/main" id="{BD40AA57-926B-2625-EDA1-385A3E444480}"/>
              </a:ext>
            </a:extLst>
          </p:cNvPr>
          <p:cNvSpPr>
            <a:spLocks noGrp="1"/>
          </p:cNvSpPr>
          <p:nvPr>
            <p:ph type="pic" sz="quarter" idx="14"/>
          </p:nvPr>
        </p:nvSpPr>
        <p:spPr>
          <a:xfrm>
            <a:off x="6958926" y="5880134"/>
            <a:ext cx="914400" cy="914400"/>
          </a:xfrm>
        </p:spPr>
        <p:txBody>
          <a:bodyPr/>
          <a:lstStyle>
            <a:lvl1pPr marL="0" indent="0">
              <a:buNone/>
              <a:defRPr/>
            </a:lvl1pPr>
          </a:lstStyle>
          <a:p>
            <a:r>
              <a:rPr lang="en-US"/>
              <a:t>Click icon to add picture</a:t>
            </a:r>
          </a:p>
        </p:txBody>
      </p:sp>
      <p:sp>
        <p:nvSpPr>
          <p:cNvPr id="18" name="Saint Paul College">
            <a:extLst>
              <a:ext uri="{FF2B5EF4-FFF2-40B4-BE49-F238E27FC236}">
                <a16:creationId xmlns:a16="http://schemas.microsoft.com/office/drawing/2014/main" id="{E04CA0D8-A3F4-E2DF-09BE-49DE645F75B6}"/>
              </a:ext>
            </a:extLst>
          </p:cNvPr>
          <p:cNvSpPr>
            <a:spLocks noGrp="1"/>
          </p:cNvSpPr>
          <p:nvPr>
            <p:ph type="pic" sz="quarter" idx="15"/>
          </p:nvPr>
        </p:nvSpPr>
        <p:spPr>
          <a:xfrm>
            <a:off x="8523903" y="5880134"/>
            <a:ext cx="914400" cy="914400"/>
          </a:xfrm>
        </p:spPr>
        <p:txBody>
          <a:bodyPr/>
          <a:lstStyle>
            <a:lvl1pPr marL="0" indent="0">
              <a:buNone/>
              <a:defRPr/>
            </a:lvl1pPr>
          </a:lstStyle>
          <a:p>
            <a:r>
              <a:rPr lang="en-US"/>
              <a:t>Click icon to add picture</a:t>
            </a:r>
          </a:p>
        </p:txBody>
      </p:sp>
      <p:sp>
        <p:nvSpPr>
          <p:cNvPr id="19" name="Winona">
            <a:extLst>
              <a:ext uri="{FF2B5EF4-FFF2-40B4-BE49-F238E27FC236}">
                <a16:creationId xmlns:a16="http://schemas.microsoft.com/office/drawing/2014/main" id="{FA2F223A-6800-2311-3202-02C46F6A61A0}"/>
              </a:ext>
            </a:extLst>
          </p:cNvPr>
          <p:cNvSpPr>
            <a:spLocks noGrp="1"/>
          </p:cNvSpPr>
          <p:nvPr>
            <p:ph type="pic" sz="quarter" idx="16"/>
          </p:nvPr>
        </p:nvSpPr>
        <p:spPr>
          <a:xfrm>
            <a:off x="10088880" y="5880134"/>
            <a:ext cx="914400" cy="914400"/>
          </a:xfrm>
        </p:spPr>
        <p:txBody>
          <a:bodyPr/>
          <a:lstStyle>
            <a:lvl1pPr marL="0" indent="0">
              <a:buNone/>
              <a:defRPr/>
            </a:lvl1pPr>
          </a:lstStyle>
          <a:p>
            <a:r>
              <a:rPr lang="en-US"/>
              <a:t>Click icon to add picture</a:t>
            </a:r>
          </a:p>
        </p:txBody>
      </p:sp>
    </p:spTree>
    <p:extLst>
      <p:ext uri="{BB962C8B-B14F-4D97-AF65-F5344CB8AC3E}">
        <p14:creationId xmlns:p14="http://schemas.microsoft.com/office/powerpoint/2010/main" val="566779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End car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0AE98F0E-612C-E663-2EBB-4BCBE22AAF34}"/>
              </a:ext>
            </a:extLst>
          </p:cNvPr>
          <p:cNvSpPr>
            <a:spLocks noGrp="1"/>
          </p:cNvSpPr>
          <p:nvPr>
            <p:ph type="body" sz="quarter" idx="11"/>
          </p:nvPr>
        </p:nvSpPr>
        <p:spPr>
          <a:xfrm>
            <a:off x="4005263" y="3354895"/>
            <a:ext cx="4181475" cy="1548826"/>
          </a:xfrm>
        </p:spPr>
        <p:txBody>
          <a:bodyPr>
            <a:normAutofit/>
          </a:bodyPr>
          <a:lstStyle>
            <a:lvl1pPr marL="0" indent="0" algn="ctr">
              <a:spcBef>
                <a:spcPts val="0"/>
              </a:spcBef>
              <a:spcAft>
                <a:spcPts val="0"/>
              </a:spcAft>
              <a:buNone/>
              <a:defRPr sz="2000"/>
            </a:lvl1pPr>
          </a:lstStyle>
          <a:p>
            <a:pPr lvl="0"/>
            <a:r>
              <a:rPr lang="en-US"/>
              <a:t>Click to edit Master text styles</a:t>
            </a:r>
          </a:p>
        </p:txBody>
      </p:sp>
      <p:sp>
        <p:nvSpPr>
          <p:cNvPr id="5" name="Title 4">
            <a:extLst>
              <a:ext uri="{FF2B5EF4-FFF2-40B4-BE49-F238E27FC236}">
                <a16:creationId xmlns:a16="http://schemas.microsoft.com/office/drawing/2014/main" id="{2AF2FB99-DE2E-3A6C-F3AD-21CB9FC50F95}"/>
              </a:ext>
            </a:extLst>
          </p:cNvPr>
          <p:cNvSpPr>
            <a:spLocks noGrp="1"/>
          </p:cNvSpPr>
          <p:nvPr>
            <p:ph type="title" hasCustomPrompt="1"/>
          </p:nvPr>
        </p:nvSpPr>
        <p:spPr>
          <a:xfrm>
            <a:off x="838200" y="365125"/>
            <a:ext cx="3038475" cy="1325563"/>
          </a:xfrm>
        </p:spPr>
        <p:txBody>
          <a:bodyPr/>
          <a:lstStyle>
            <a:lvl1pPr>
              <a:defRPr/>
            </a:lvl1pPr>
          </a:lstStyle>
          <a:p>
            <a:r>
              <a:rPr lang="en-US"/>
              <a:t>Thank you.</a:t>
            </a:r>
          </a:p>
        </p:txBody>
      </p:sp>
      <p:sp>
        <p:nvSpPr>
          <p:cNvPr id="7" name="Picture Placeholder 6">
            <a:extLst>
              <a:ext uri="{FF2B5EF4-FFF2-40B4-BE49-F238E27FC236}">
                <a16:creationId xmlns:a16="http://schemas.microsoft.com/office/drawing/2014/main" id="{3FD76C84-EEED-28E4-47AC-0470D5848E32}"/>
              </a:ext>
            </a:extLst>
          </p:cNvPr>
          <p:cNvSpPr>
            <a:spLocks noGrp="1"/>
          </p:cNvSpPr>
          <p:nvPr>
            <p:ph type="pic" sz="quarter" idx="10"/>
          </p:nvPr>
        </p:nvSpPr>
        <p:spPr>
          <a:xfrm>
            <a:off x="4413504" y="1398655"/>
            <a:ext cx="3364992" cy="1548826"/>
          </a:xfrm>
        </p:spPr>
        <p:txBody>
          <a:bodyPr/>
          <a:lstStyle>
            <a:lvl1pPr marL="0" indent="0">
              <a:buNone/>
              <a:defRPr/>
            </a:lvl1pPr>
          </a:lstStyle>
          <a:p>
            <a:r>
              <a:rPr lang="en-US"/>
              <a:t>Click icon to add picture</a:t>
            </a:r>
          </a:p>
        </p:txBody>
      </p:sp>
      <p:sp>
        <p:nvSpPr>
          <p:cNvPr id="11" name="Text Placeholder 10">
            <a:extLst>
              <a:ext uri="{FF2B5EF4-FFF2-40B4-BE49-F238E27FC236}">
                <a16:creationId xmlns:a16="http://schemas.microsoft.com/office/drawing/2014/main" id="{619FC632-67B8-C94B-3F08-3E51CA5A0525}"/>
              </a:ext>
            </a:extLst>
          </p:cNvPr>
          <p:cNvSpPr>
            <a:spLocks noGrp="1"/>
          </p:cNvSpPr>
          <p:nvPr>
            <p:ph type="body" sz="quarter" idx="12" hasCustomPrompt="1"/>
          </p:nvPr>
        </p:nvSpPr>
        <p:spPr>
          <a:xfrm>
            <a:off x="0" y="6049963"/>
            <a:ext cx="12192000" cy="661987"/>
          </a:xfrm>
        </p:spPr>
        <p:txBody>
          <a:bodyPr>
            <a:noAutofit/>
          </a:bodyPr>
          <a:lstStyle>
            <a:lvl1pPr marL="0" indent="0" algn="ctr">
              <a:spcBef>
                <a:spcPts val="0"/>
              </a:spcBef>
              <a:spcAft>
                <a:spcPts val="0"/>
              </a:spcAft>
              <a:buNone/>
              <a:defRPr sz="1200"/>
            </a:lvl1pPr>
            <a:lvl2pPr marL="457200" indent="0" algn="ctr">
              <a:buNone/>
              <a:defRPr sz="1200"/>
            </a:lvl2pPr>
            <a:lvl3pPr marL="822960" indent="0" algn="ctr">
              <a:buNone/>
              <a:defRPr sz="1200"/>
            </a:lvl3pPr>
            <a:lvl4pPr marL="1188720" indent="0" algn="ctr">
              <a:buNone/>
              <a:defRPr sz="1200"/>
            </a:lvl4pPr>
            <a:lvl5pPr marL="1554480" indent="0" algn="ctr">
              <a:buNone/>
              <a:defRPr sz="1200"/>
            </a:lvl5pPr>
          </a:lstStyle>
          <a:p>
            <a:pPr lvl="0"/>
            <a:r>
              <a:rPr lang="en-US"/>
              <a:t>Click to edit text</a:t>
            </a:r>
          </a:p>
        </p:txBody>
      </p:sp>
      <p:sp>
        <p:nvSpPr>
          <p:cNvPr id="13" name="Text Placeholder 12">
            <a:extLst>
              <a:ext uri="{FF2B5EF4-FFF2-40B4-BE49-F238E27FC236}">
                <a16:creationId xmlns:a16="http://schemas.microsoft.com/office/drawing/2014/main" id="{481ECFDE-1DE7-69A7-53C5-35814B813E3C}"/>
              </a:ext>
            </a:extLst>
          </p:cNvPr>
          <p:cNvSpPr>
            <a:spLocks noGrp="1"/>
          </p:cNvSpPr>
          <p:nvPr>
            <p:ph type="body" sz="quarter" idx="13"/>
          </p:nvPr>
        </p:nvSpPr>
        <p:spPr>
          <a:xfrm>
            <a:off x="4017963" y="4903721"/>
            <a:ext cx="4202112" cy="555692"/>
          </a:xfrm>
        </p:spPr>
        <p:txBody>
          <a:bodyPr>
            <a:normAutofit/>
          </a:bodyPr>
          <a:lstStyle>
            <a:lvl1pPr marL="0" indent="0" algn="ctr">
              <a:buNone/>
              <a:defRPr sz="2000" b="1">
                <a:solidFill>
                  <a:schemeClr val="accent1"/>
                </a:solidFill>
              </a:defRPr>
            </a:lvl1pPr>
            <a:lvl2pPr marL="457200" indent="0">
              <a:buNone/>
              <a:defRPr/>
            </a:lvl2pPr>
            <a:lvl3pPr marL="822960" indent="0">
              <a:buNone/>
              <a:defRPr/>
            </a:lvl3pPr>
            <a:lvl4pPr marL="1188720" indent="0">
              <a:buNone/>
              <a:defRPr/>
            </a:lvl4pPr>
            <a:lvl5pPr marL="1554480" indent="0">
              <a:buNone/>
              <a:defRPr/>
            </a:lvl5pPr>
          </a:lstStyle>
          <a:p>
            <a:pPr lvl="0"/>
            <a:r>
              <a:rPr lang="en-US"/>
              <a:t>Click to edit Master text styles</a:t>
            </a:r>
          </a:p>
        </p:txBody>
      </p:sp>
    </p:spTree>
    <p:extLst>
      <p:ext uri="{BB962C8B-B14F-4D97-AF65-F5344CB8AC3E}">
        <p14:creationId xmlns:p14="http://schemas.microsoft.com/office/powerpoint/2010/main" val="3779711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
            <a:ext cx="12192000" cy="3361113"/>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8136"/>
            <a:ext cx="12192000" cy="108065"/>
          </a:xfrm>
          <a:prstGeom prst="rect">
            <a:avLst/>
          </a:prstGeom>
        </p:spPr>
      </p:pic>
      <p:sp>
        <p:nvSpPr>
          <p:cNvPr id="8" name="Text Placeholder 7"/>
          <p:cNvSpPr>
            <a:spLocks noGrp="1"/>
          </p:cNvSpPr>
          <p:nvPr>
            <p:ph type="body" sz="quarter" idx="10" hasCustomPrompt="1"/>
          </p:nvPr>
        </p:nvSpPr>
        <p:spPr>
          <a:xfrm>
            <a:off x="7213600" y="3124200"/>
            <a:ext cx="3556000" cy="457200"/>
          </a:xfrm>
          <a:prstGeom prst="rect">
            <a:avLst/>
          </a:prstGeom>
        </p:spPr>
        <p:txBody>
          <a:bodyPr>
            <a:normAutofit/>
          </a:bodyPr>
          <a:lstStyle>
            <a:lvl1pPr marL="0" indent="0" algn="r">
              <a:buNone/>
              <a:defRPr sz="1800" b="1">
                <a:solidFill>
                  <a:srgbClr val="009F4D"/>
                </a:solidFill>
              </a:defRPr>
            </a:lvl1pPr>
          </a:lstStyle>
          <a:p>
            <a:pPr lvl="0"/>
            <a:r>
              <a:rPr lang="en-US"/>
              <a:t>Click to edit Date</a:t>
            </a:r>
          </a:p>
        </p:txBody>
      </p:sp>
      <p:sp>
        <p:nvSpPr>
          <p:cNvPr id="10" name="Text Placeholder 9"/>
          <p:cNvSpPr>
            <a:spLocks noGrp="1"/>
          </p:cNvSpPr>
          <p:nvPr>
            <p:ph type="body" sz="quarter" idx="11" hasCustomPrompt="1"/>
          </p:nvPr>
        </p:nvSpPr>
        <p:spPr>
          <a:xfrm>
            <a:off x="6299200" y="3468688"/>
            <a:ext cx="4470400" cy="417512"/>
          </a:xfrm>
          <a:prstGeom prst="rect">
            <a:avLst/>
          </a:prstGeom>
        </p:spPr>
        <p:txBody>
          <a:bodyPr>
            <a:noAutofit/>
          </a:bodyPr>
          <a:lstStyle>
            <a:lvl1pPr marL="0" indent="0" algn="r">
              <a:buNone/>
              <a:defRPr sz="1600" b="1">
                <a:solidFill>
                  <a:srgbClr val="009F4D"/>
                </a:solidFill>
              </a:defRPr>
            </a:lvl1pPr>
          </a:lstStyle>
          <a:p>
            <a:pPr lvl="0"/>
            <a:r>
              <a:rPr lang="en-US"/>
              <a:t>Click to edit DEPARMENT NAME</a:t>
            </a:r>
          </a:p>
        </p:txBody>
      </p:sp>
      <p:sp>
        <p:nvSpPr>
          <p:cNvPr id="12" name="Content Placeholder 11"/>
          <p:cNvSpPr>
            <a:spLocks noGrp="1"/>
          </p:cNvSpPr>
          <p:nvPr>
            <p:ph sz="quarter" idx="12" hasCustomPrompt="1"/>
          </p:nvPr>
        </p:nvSpPr>
        <p:spPr>
          <a:xfrm>
            <a:off x="1320800" y="3886200"/>
            <a:ext cx="7924800" cy="1143000"/>
          </a:xfrm>
          <a:prstGeom prst="rect">
            <a:avLst/>
          </a:prstGeom>
        </p:spPr>
        <p:txBody>
          <a:bodyPr>
            <a:noAutofit/>
          </a:bodyPr>
          <a:lstStyle>
            <a:lvl1pPr marL="0" indent="0">
              <a:buNone/>
              <a:defRPr sz="4000" b="1" baseline="0">
                <a:solidFill>
                  <a:srgbClr val="0C2340"/>
                </a:solidFill>
              </a:defRPr>
            </a:lvl1pPr>
          </a:lstStyle>
          <a:p>
            <a:pPr lvl="0"/>
            <a:r>
              <a:rPr lang="en-US"/>
              <a:t>Click to edit POWERPOINT PRESENTATION title</a:t>
            </a:r>
          </a:p>
        </p:txBody>
      </p:sp>
      <p:sp>
        <p:nvSpPr>
          <p:cNvPr id="14" name="Text Placeholder 13"/>
          <p:cNvSpPr>
            <a:spLocks noGrp="1"/>
          </p:cNvSpPr>
          <p:nvPr>
            <p:ph type="body" sz="quarter" idx="13" hasCustomPrompt="1"/>
          </p:nvPr>
        </p:nvSpPr>
        <p:spPr>
          <a:xfrm>
            <a:off x="1320800" y="5105400"/>
            <a:ext cx="3556000" cy="533400"/>
          </a:xfrm>
          <a:prstGeom prst="rect">
            <a:avLst/>
          </a:prstGeom>
        </p:spPr>
        <p:txBody>
          <a:bodyPr>
            <a:normAutofit/>
          </a:bodyPr>
          <a:lstStyle>
            <a:lvl1pPr marL="0" indent="0">
              <a:buNone/>
              <a:defRPr sz="2000" b="1">
                <a:solidFill>
                  <a:srgbClr val="009F4D"/>
                </a:solidFill>
              </a:defRPr>
            </a:lvl1pPr>
          </a:lstStyle>
          <a:p>
            <a:pPr lvl="0"/>
            <a:r>
              <a:rPr lang="en-US"/>
              <a:t>Click to edit Subhead</a:t>
            </a:r>
          </a:p>
        </p:txBody>
      </p:sp>
      <p:sp>
        <p:nvSpPr>
          <p:cNvPr id="5" name="Text Placeholder 4"/>
          <p:cNvSpPr>
            <a:spLocks noGrp="1"/>
          </p:cNvSpPr>
          <p:nvPr>
            <p:ph type="body" sz="quarter" idx="14" hasCustomPrompt="1"/>
          </p:nvPr>
        </p:nvSpPr>
        <p:spPr>
          <a:xfrm>
            <a:off x="1320800" y="5715000"/>
            <a:ext cx="3759200" cy="381000"/>
          </a:xfrm>
          <a:prstGeom prst="rect">
            <a:avLst/>
          </a:prstGeom>
        </p:spPr>
        <p:txBody>
          <a:bodyPr>
            <a:normAutofit/>
          </a:bodyPr>
          <a:lstStyle>
            <a:lvl1pPr marL="0" indent="0">
              <a:buNone/>
              <a:defRPr sz="1400" b="1">
                <a:solidFill>
                  <a:srgbClr val="ACA39A"/>
                </a:solidFill>
                <a:latin typeface="+mn-lt"/>
              </a:defRPr>
            </a:lvl1pPr>
          </a:lstStyle>
          <a:p>
            <a:pPr lvl="0"/>
            <a:r>
              <a:rPr lang="en-US"/>
              <a:t>MINNESOTA STATE</a:t>
            </a:r>
          </a:p>
        </p:txBody>
      </p:sp>
    </p:spTree>
    <p:extLst>
      <p:ext uri="{BB962C8B-B14F-4D97-AF65-F5344CB8AC3E}">
        <p14:creationId xmlns:p14="http://schemas.microsoft.com/office/powerpoint/2010/main" val="3296200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chemeClr val="tx2"/>
                </a:solidFill>
              </a:defRPr>
            </a:lvl1pPr>
            <a:lvl2pPr>
              <a:buClr>
                <a:srgbClr val="009F4D"/>
              </a:buClr>
              <a:defRPr sz="2400">
                <a:solidFill>
                  <a:schemeClr val="tx2"/>
                </a:solidFill>
              </a:defRPr>
            </a:lvl2pPr>
            <a:lvl3pPr>
              <a:buClr>
                <a:srgbClr val="009F4D"/>
              </a:buClr>
              <a:defRPr sz="2200">
                <a:solidFill>
                  <a:schemeClr val="tx2"/>
                </a:solidFill>
              </a:defRPr>
            </a:lvl3pPr>
            <a:lvl4pPr>
              <a:buClr>
                <a:srgbClr val="009F4D"/>
              </a:buClr>
              <a:defRPr>
                <a:solidFill>
                  <a:schemeClr val="tx2"/>
                </a:solidFill>
              </a:defRPr>
            </a:lvl4pPr>
            <a:lvl5pPr marL="2057400" indent="-228600">
              <a:buClr>
                <a:srgbClr val="009F4D"/>
              </a:buClr>
              <a:buFont typeface="Courier New" panose="02070309020205020404" pitchFamily="49" charset="0"/>
              <a:buChar char="o"/>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0007" y="6096001"/>
            <a:ext cx="2622387" cy="665683"/>
          </a:xfrm>
          <a:prstGeom prst="rect">
            <a:avLst/>
          </a:prstGeom>
        </p:spPr>
      </p:pic>
      <p:sp>
        <p:nvSpPr>
          <p:cNvPr id="10" name="Text Placeholder 4"/>
          <p:cNvSpPr>
            <a:spLocks noGrp="1"/>
          </p:cNvSpPr>
          <p:nvPr>
            <p:ph type="body" sz="quarter" idx="15" hasCustomPrompt="1"/>
          </p:nvPr>
        </p:nvSpPr>
        <p:spPr>
          <a:xfrm>
            <a:off x="609600" y="381000"/>
            <a:ext cx="10871200" cy="1066800"/>
          </a:xfrm>
        </p:spPr>
        <p:txBody>
          <a:bodyPr>
            <a:normAutofit/>
          </a:bodyPr>
          <a:lstStyle>
            <a:lvl1pPr marL="0" indent="0">
              <a:buNone/>
              <a:defRPr sz="3600" b="1">
                <a:solidFill>
                  <a:schemeClr val="tx2"/>
                </a:solidFill>
              </a:defRPr>
            </a:lvl1pPr>
          </a:lstStyle>
          <a:p>
            <a:pPr lvl="0"/>
            <a:r>
              <a:rPr lang="en-US"/>
              <a:t>Click to edit header</a:t>
            </a:r>
          </a:p>
        </p:txBody>
      </p:sp>
    </p:spTree>
    <p:extLst>
      <p:ext uri="{BB962C8B-B14F-4D97-AF65-F5344CB8AC3E}">
        <p14:creationId xmlns:p14="http://schemas.microsoft.com/office/powerpoint/2010/main" val="33110845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800">
                <a:solidFill>
                  <a:srgbClr val="0C2340"/>
                </a:solidFill>
              </a:defRPr>
            </a:lvl1pPr>
            <a:lvl2pPr>
              <a:buClr>
                <a:srgbClr val="009F4D"/>
              </a:buClr>
              <a:defRPr sz="2400">
                <a:solidFill>
                  <a:srgbClr val="0C2340"/>
                </a:solidFill>
              </a:defRPr>
            </a:lvl2pPr>
            <a:lvl3pPr>
              <a:buClr>
                <a:srgbClr val="009F4D"/>
              </a:buClr>
              <a:defRPr sz="2200">
                <a:solidFill>
                  <a:srgbClr val="0C2340"/>
                </a:solidFill>
              </a:defRPr>
            </a:lvl3pPr>
            <a:lvl4pPr>
              <a:buClr>
                <a:srgbClr val="009F4D"/>
              </a:buClr>
              <a:defRPr>
                <a:solidFill>
                  <a:srgbClr val="0C2340"/>
                </a:solidFill>
              </a:defRPr>
            </a:lvl4pPr>
            <a:lvl5pPr marL="2057400" indent="-228600">
              <a:buClr>
                <a:srgbClr val="009F4D"/>
              </a:buClr>
              <a:buFont typeface="Courier New" panose="02070309020205020404" pitchFamily="49" charset="0"/>
              <a:buChar char="o"/>
              <a:defRPr>
                <a:solidFill>
                  <a:srgbClr val="0C23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2"/>
          <p:cNvSpPr>
            <a:spLocks noGrp="1"/>
          </p:cNvSpPr>
          <p:nvPr>
            <p:ph type="body" idx="13" hasCustomPrompt="1"/>
          </p:nvPr>
        </p:nvSpPr>
        <p:spPr>
          <a:xfrm>
            <a:off x="609600" y="533402"/>
            <a:ext cx="4876800" cy="609599"/>
          </a:xfrm>
        </p:spPr>
        <p:txBody>
          <a:bodyPr anchor="b">
            <a:normAutofit/>
          </a:bodyPr>
          <a:lstStyle>
            <a:lvl1pPr marL="0" indent="0" algn="l">
              <a:buNone/>
              <a:defRPr sz="1400" b="1" cap="all" baseline="0">
                <a:solidFill>
                  <a:srgbClr val="0C23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SECTION TITLE </a:t>
            </a:r>
          </a:p>
          <a:p>
            <a:pPr lvl="0"/>
            <a:r>
              <a:rPr lang="en-US"/>
              <a:t>(WHICH can RUN OVER two lines)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096001"/>
            <a:ext cx="2641600" cy="665683"/>
          </a:xfrm>
          <a:prstGeom prst="rect">
            <a:avLst/>
          </a:prstGeom>
        </p:spPr>
      </p:pic>
    </p:spTree>
    <p:extLst>
      <p:ext uri="{BB962C8B-B14F-4D97-AF65-F5344CB8AC3E}">
        <p14:creationId xmlns:p14="http://schemas.microsoft.com/office/powerpoint/2010/main" val="253034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4 image">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7738534" cy="1325563"/>
          </a:xfrm>
        </p:spPr>
        <p:txBody>
          <a:bodyPr/>
          <a:lstStyle>
            <a:lvl1pPr>
              <a:defRPr/>
            </a:lvl1pPr>
          </a:lstStyle>
          <a:p>
            <a:r>
              <a:rPr lang="en-US"/>
              <a:t>Click to edit Master title style</a:t>
            </a:r>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0" y="1825624"/>
            <a:ext cx="7738533"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Content Placeholder 3">
            <a:extLst>
              <a:ext uri="{FF2B5EF4-FFF2-40B4-BE49-F238E27FC236}">
                <a16:creationId xmlns:a16="http://schemas.microsoft.com/office/drawing/2014/main" id="{229081CC-8041-1C40-2BD2-5DAA8E6ED366}"/>
              </a:ext>
            </a:extLst>
          </p:cNvPr>
          <p:cNvSpPr>
            <a:spLocks noGrp="1"/>
          </p:cNvSpPr>
          <p:nvPr>
            <p:ph sz="quarter" idx="31" hasCustomPrompt="1"/>
          </p:nvPr>
        </p:nvSpPr>
        <p:spPr>
          <a:xfrm>
            <a:off x="9333059" y="118923"/>
            <a:ext cx="2415009" cy="1828799"/>
          </a:xfrm>
          <a:effectLst/>
        </p:spPr>
        <p:txBody>
          <a:bodyPr/>
          <a:lstStyle>
            <a:lvl1pPr marL="0" indent="0" algn="ctr">
              <a:buNone/>
              <a:defRPr/>
            </a:lvl1pPr>
          </a:lstStyle>
          <a:p>
            <a:pPr lvl="0"/>
            <a:r>
              <a:rPr lang="en-US"/>
              <a:t>Add text or image</a:t>
            </a:r>
          </a:p>
        </p:txBody>
      </p:sp>
      <p:sp>
        <p:nvSpPr>
          <p:cNvPr id="4" name="Content Placeholder 3">
            <a:extLst>
              <a:ext uri="{FF2B5EF4-FFF2-40B4-BE49-F238E27FC236}">
                <a16:creationId xmlns:a16="http://schemas.microsoft.com/office/drawing/2014/main" id="{ABB43F8F-4DA7-9D07-1B0B-168CCFC607E8}"/>
              </a:ext>
            </a:extLst>
          </p:cNvPr>
          <p:cNvSpPr>
            <a:spLocks noGrp="1"/>
          </p:cNvSpPr>
          <p:nvPr>
            <p:ph sz="quarter" idx="39" hasCustomPrompt="1"/>
          </p:nvPr>
        </p:nvSpPr>
        <p:spPr>
          <a:xfrm>
            <a:off x="9137334" y="1753009"/>
            <a:ext cx="2415009" cy="1828799"/>
          </a:xfrm>
          <a:effectLst/>
        </p:spPr>
        <p:txBody>
          <a:bodyPr/>
          <a:lstStyle>
            <a:lvl1pPr marL="0" indent="0" algn="ctr">
              <a:buNone/>
              <a:defRPr/>
            </a:lvl1pPr>
          </a:lstStyle>
          <a:p>
            <a:pPr lvl="0"/>
            <a:r>
              <a:rPr lang="en-US"/>
              <a:t>Add text or image</a:t>
            </a:r>
          </a:p>
        </p:txBody>
      </p:sp>
      <p:sp>
        <p:nvSpPr>
          <p:cNvPr id="5" name="Content Placeholder 3">
            <a:extLst>
              <a:ext uri="{FF2B5EF4-FFF2-40B4-BE49-F238E27FC236}">
                <a16:creationId xmlns:a16="http://schemas.microsoft.com/office/drawing/2014/main" id="{3FC9350E-624F-75D8-B5C8-DB13054E8888}"/>
              </a:ext>
            </a:extLst>
          </p:cNvPr>
          <p:cNvSpPr>
            <a:spLocks noGrp="1"/>
          </p:cNvSpPr>
          <p:nvPr>
            <p:ph sz="quarter" idx="41" hasCustomPrompt="1"/>
          </p:nvPr>
        </p:nvSpPr>
        <p:spPr>
          <a:xfrm>
            <a:off x="9730141" y="3387095"/>
            <a:ext cx="2415009" cy="1828799"/>
          </a:xfrm>
          <a:effectLst/>
        </p:spPr>
        <p:txBody>
          <a:bodyPr/>
          <a:lstStyle>
            <a:lvl1pPr marL="0" indent="0" algn="ctr">
              <a:buNone/>
              <a:defRPr/>
            </a:lvl1pPr>
          </a:lstStyle>
          <a:p>
            <a:pPr lvl="0"/>
            <a:r>
              <a:rPr lang="en-US"/>
              <a:t>Add text or image</a:t>
            </a:r>
          </a:p>
        </p:txBody>
      </p:sp>
      <p:sp>
        <p:nvSpPr>
          <p:cNvPr id="9" name="Content Placeholder 3">
            <a:extLst>
              <a:ext uri="{FF2B5EF4-FFF2-40B4-BE49-F238E27FC236}">
                <a16:creationId xmlns:a16="http://schemas.microsoft.com/office/drawing/2014/main" id="{7D69E843-95E1-3844-F4E1-A1ACBDECDECB}"/>
              </a:ext>
            </a:extLst>
          </p:cNvPr>
          <p:cNvSpPr>
            <a:spLocks noGrp="1"/>
          </p:cNvSpPr>
          <p:nvPr>
            <p:ph sz="quarter" idx="43" hasCustomPrompt="1"/>
          </p:nvPr>
        </p:nvSpPr>
        <p:spPr>
          <a:xfrm>
            <a:off x="8686355" y="5021181"/>
            <a:ext cx="2415009" cy="1828799"/>
          </a:xfrm>
          <a:effectLst/>
        </p:spPr>
        <p:txBody>
          <a:bodyPr/>
          <a:lstStyle>
            <a:lvl1pPr marL="0" indent="0" algn="ctr">
              <a:buNone/>
              <a:defRPr/>
            </a:lvl1pPr>
          </a:lstStyle>
          <a:p>
            <a:pPr lvl="0"/>
            <a:r>
              <a:rPr lang="en-US"/>
              <a:t>Add text or image</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a:effectLst/>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a:effectLst/>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18391669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971800"/>
            <a:ext cx="8534400" cy="1447800"/>
          </a:xfrm>
        </p:spPr>
        <p:txBody>
          <a:bodyPr anchor="t"/>
          <a:lstStyle>
            <a:lvl1pPr algn="l">
              <a:defRPr sz="4000" b="1" cap="all">
                <a:solidFill>
                  <a:srgbClr val="0C2340"/>
                </a:solidFill>
              </a:defRPr>
            </a:lvl1pPr>
          </a:lstStyle>
          <a:p>
            <a:r>
              <a:rPr lang="en-US"/>
              <a:t>Click to edit SECTION title PAGE</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296" y="304800"/>
            <a:ext cx="4673035" cy="1981200"/>
          </a:xfrm>
          <a:prstGeom prst="rect">
            <a:avLst/>
          </a:prstGeom>
        </p:spPr>
      </p:pic>
    </p:spTree>
    <p:extLst>
      <p:ext uri="{BB962C8B-B14F-4D97-AF65-F5344CB8AC3E}">
        <p14:creationId xmlns:p14="http://schemas.microsoft.com/office/powerpoint/2010/main" val="35125944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3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2F780A3-8C0C-4F21-AD78-0DBE366A5FC8}" type="datetimeFigureOut">
              <a:rPr lang="en-US" smtClean="0"/>
              <a:t>8/11/25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77828-9959-41D3-9E74-797D0B282C81}" type="slidenum">
              <a:rPr lang="en-US" smtClean="0"/>
              <a:t>‹#›</a:t>
            </a:fld>
            <a:endParaRPr lang="en-US"/>
          </a:p>
        </p:txBody>
      </p:sp>
    </p:spTree>
    <p:extLst>
      <p:ext uri="{BB962C8B-B14F-4D97-AF65-F5344CB8AC3E}">
        <p14:creationId xmlns:p14="http://schemas.microsoft.com/office/powerpoint/2010/main" val="27323714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3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100">
                <a:solidFill>
                  <a:schemeClr val="tx2"/>
                </a:solidFill>
              </a:defRPr>
            </a:lvl1pPr>
            <a:lvl2pPr>
              <a:buClr>
                <a:srgbClr val="009F4D"/>
              </a:buClr>
              <a:defRPr sz="1800">
                <a:solidFill>
                  <a:schemeClr val="tx2"/>
                </a:solidFill>
              </a:defRPr>
            </a:lvl2pPr>
            <a:lvl3pPr>
              <a:buClr>
                <a:srgbClr val="009F4D"/>
              </a:buClr>
              <a:defRPr sz="1650">
                <a:solidFill>
                  <a:schemeClr val="tx2"/>
                </a:solidFill>
              </a:defRPr>
            </a:lvl3pPr>
            <a:lvl4pPr>
              <a:buClr>
                <a:srgbClr val="009F4D"/>
              </a:buClr>
              <a:defRPr>
                <a:solidFill>
                  <a:schemeClr val="tx2"/>
                </a:solidFill>
              </a:defRPr>
            </a:lvl4pPr>
            <a:lvl5pPr marL="1543050" indent="-171450">
              <a:buClr>
                <a:srgbClr val="009F4D"/>
              </a:buClr>
              <a:buFont typeface="Courier New" panose="02070309020205020404" pitchFamily="49" charset="0"/>
              <a:buChar char="o"/>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0008" y="6096003"/>
            <a:ext cx="2622387" cy="665683"/>
          </a:xfrm>
          <a:prstGeom prst="rect">
            <a:avLst/>
          </a:prstGeom>
        </p:spPr>
      </p:pic>
      <p:sp>
        <p:nvSpPr>
          <p:cNvPr id="10" name="Text Placeholder 4"/>
          <p:cNvSpPr>
            <a:spLocks noGrp="1"/>
          </p:cNvSpPr>
          <p:nvPr>
            <p:ph type="body" sz="quarter" idx="15" hasCustomPrompt="1"/>
          </p:nvPr>
        </p:nvSpPr>
        <p:spPr>
          <a:xfrm>
            <a:off x="609600" y="381000"/>
            <a:ext cx="10871200" cy="1066800"/>
          </a:xfrm>
        </p:spPr>
        <p:txBody>
          <a:bodyPr>
            <a:normAutofit/>
          </a:bodyPr>
          <a:lstStyle>
            <a:lvl1pPr marL="0" indent="0">
              <a:buNone/>
              <a:defRPr sz="2700" b="1">
                <a:solidFill>
                  <a:schemeClr val="tx2"/>
                </a:solidFill>
              </a:defRPr>
            </a:lvl1pPr>
          </a:lstStyle>
          <a:p>
            <a:pPr lvl="0"/>
            <a:r>
              <a:rPr lang="en-US"/>
              <a:t>Click to edit header</a:t>
            </a:r>
          </a:p>
        </p:txBody>
      </p:sp>
    </p:spTree>
    <p:extLst>
      <p:ext uri="{BB962C8B-B14F-4D97-AF65-F5344CB8AC3E}">
        <p14:creationId xmlns:p14="http://schemas.microsoft.com/office/powerpoint/2010/main" val="5472040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711200" y="1752600"/>
            <a:ext cx="5283200" cy="3657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0" name="Content Placeholder 9"/>
          <p:cNvSpPr>
            <a:spLocks noGrp="1"/>
          </p:cNvSpPr>
          <p:nvPr>
            <p:ph sz="quarter" idx="14" hasCustomPrompt="1"/>
          </p:nvPr>
        </p:nvSpPr>
        <p:spPr>
          <a:xfrm>
            <a:off x="6604000" y="2133600"/>
            <a:ext cx="4470400" cy="2895600"/>
          </a:xfrm>
        </p:spPr>
        <p:txBody>
          <a:bodyPr>
            <a:normAutofit/>
          </a:bodyPr>
          <a:lstStyle>
            <a:lvl1pPr marL="0" indent="0">
              <a:buNone/>
              <a:defRPr sz="1500" baseline="0">
                <a:solidFill>
                  <a:schemeClr val="tx2"/>
                </a:solidFill>
              </a:defRPr>
            </a:lvl1pPr>
          </a:lstStyle>
          <a:p>
            <a:pPr lvl="0"/>
            <a:r>
              <a:rPr lang="en-US"/>
              <a:t>Click to edit single column copy layout text</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0008" y="6096003"/>
            <a:ext cx="2622387" cy="665683"/>
          </a:xfrm>
          <a:prstGeom prst="rect">
            <a:avLst/>
          </a:prstGeom>
        </p:spPr>
      </p:pic>
      <p:sp>
        <p:nvSpPr>
          <p:cNvPr id="9" name="Text Placeholder 4"/>
          <p:cNvSpPr>
            <a:spLocks noGrp="1"/>
          </p:cNvSpPr>
          <p:nvPr>
            <p:ph type="body" sz="quarter" idx="15" hasCustomPrompt="1"/>
          </p:nvPr>
        </p:nvSpPr>
        <p:spPr>
          <a:xfrm>
            <a:off x="609600" y="381000"/>
            <a:ext cx="10871200" cy="1066800"/>
          </a:xfrm>
        </p:spPr>
        <p:txBody>
          <a:bodyPr>
            <a:normAutofit/>
          </a:bodyPr>
          <a:lstStyle>
            <a:lvl1pPr marL="0" indent="0">
              <a:buNone/>
              <a:defRPr sz="2700" b="1">
                <a:solidFill>
                  <a:schemeClr val="tx2"/>
                </a:solidFill>
              </a:defRPr>
            </a:lvl1pPr>
          </a:lstStyle>
          <a:p>
            <a:pPr lvl="0"/>
            <a:r>
              <a:rPr lang="en-US"/>
              <a:t>Click to edit header</a:t>
            </a:r>
          </a:p>
        </p:txBody>
      </p:sp>
    </p:spTree>
    <p:extLst>
      <p:ext uri="{BB962C8B-B14F-4D97-AF65-F5344CB8AC3E}">
        <p14:creationId xmlns:p14="http://schemas.microsoft.com/office/powerpoint/2010/main" val="14200365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0008" y="6096003"/>
            <a:ext cx="2622387" cy="665683"/>
          </a:xfrm>
          <a:prstGeom prst="rect">
            <a:avLst/>
          </a:prstGeom>
        </p:spPr>
      </p:pic>
      <p:sp>
        <p:nvSpPr>
          <p:cNvPr id="6" name="Text Placeholder 4"/>
          <p:cNvSpPr>
            <a:spLocks noGrp="1"/>
          </p:cNvSpPr>
          <p:nvPr>
            <p:ph type="body" sz="quarter" idx="15" hasCustomPrompt="1"/>
          </p:nvPr>
        </p:nvSpPr>
        <p:spPr>
          <a:xfrm>
            <a:off x="609600" y="381000"/>
            <a:ext cx="10871200" cy="1066800"/>
          </a:xfrm>
        </p:spPr>
        <p:txBody>
          <a:bodyPr>
            <a:normAutofit/>
          </a:bodyPr>
          <a:lstStyle>
            <a:lvl1pPr marL="0" indent="0">
              <a:buNone/>
              <a:defRPr sz="2700" b="1">
                <a:solidFill>
                  <a:schemeClr val="tx2"/>
                </a:solidFill>
              </a:defRPr>
            </a:lvl1pPr>
          </a:lstStyle>
          <a:p>
            <a:pPr lvl="0"/>
            <a:r>
              <a:rPr lang="en-US"/>
              <a:t>Click to edit header</a:t>
            </a:r>
          </a:p>
        </p:txBody>
      </p:sp>
    </p:spTree>
    <p:extLst>
      <p:ext uri="{BB962C8B-B14F-4D97-AF65-F5344CB8AC3E}">
        <p14:creationId xmlns:p14="http://schemas.microsoft.com/office/powerpoint/2010/main" val="22128575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wo 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3"/>
            <a:ext cx="5384800" cy="4525963"/>
          </a:xfrm>
        </p:spPr>
        <p:txBody>
          <a:bodyPr/>
          <a:lstStyle>
            <a:lvl1pPr>
              <a:defRPr sz="2100">
                <a:solidFill>
                  <a:schemeClr val="tx2"/>
                </a:solidFill>
              </a:defRPr>
            </a:lvl1pPr>
            <a:lvl2pPr>
              <a:defRPr sz="1800">
                <a:solidFill>
                  <a:schemeClr val="tx2"/>
                </a:solidFill>
              </a:defRPr>
            </a:lvl2pPr>
            <a:lvl3pPr>
              <a:defRPr sz="1500">
                <a:solidFill>
                  <a:schemeClr val="tx2"/>
                </a:solidFill>
              </a:defRPr>
            </a:lvl3pPr>
            <a:lvl4pPr>
              <a:defRPr sz="1350">
                <a:solidFill>
                  <a:schemeClr val="tx2"/>
                </a:solidFill>
              </a:defRPr>
            </a:lvl4pPr>
            <a:lvl5pPr>
              <a:defRPr sz="1350">
                <a:solidFill>
                  <a:schemeClr val="tx2"/>
                </a:solidFill>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100">
                <a:solidFill>
                  <a:schemeClr val="tx2"/>
                </a:solidFill>
              </a:defRPr>
            </a:lvl1pPr>
            <a:lvl2pPr>
              <a:defRPr sz="1800">
                <a:solidFill>
                  <a:schemeClr val="tx2"/>
                </a:solidFill>
              </a:defRPr>
            </a:lvl2pPr>
            <a:lvl3pPr>
              <a:defRPr sz="1500">
                <a:solidFill>
                  <a:schemeClr val="tx2"/>
                </a:solidFill>
              </a:defRPr>
            </a:lvl3pPr>
            <a:lvl4pPr>
              <a:defRPr sz="1350">
                <a:solidFill>
                  <a:schemeClr val="tx2"/>
                </a:solidFill>
              </a:defRPr>
            </a:lvl4pPr>
            <a:lvl5pPr>
              <a:defRPr sz="1350">
                <a:solidFill>
                  <a:schemeClr val="tx2"/>
                </a:solidFill>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0008" y="6096003"/>
            <a:ext cx="2622387" cy="665683"/>
          </a:xfrm>
          <a:prstGeom prst="rect">
            <a:avLst/>
          </a:prstGeom>
        </p:spPr>
      </p:pic>
      <p:sp>
        <p:nvSpPr>
          <p:cNvPr id="8" name="Text Placeholder 4"/>
          <p:cNvSpPr>
            <a:spLocks noGrp="1"/>
          </p:cNvSpPr>
          <p:nvPr>
            <p:ph type="body" sz="quarter" idx="15" hasCustomPrompt="1"/>
          </p:nvPr>
        </p:nvSpPr>
        <p:spPr>
          <a:xfrm>
            <a:off x="609600" y="381000"/>
            <a:ext cx="10871200" cy="1066800"/>
          </a:xfrm>
        </p:spPr>
        <p:txBody>
          <a:bodyPr>
            <a:normAutofit/>
          </a:bodyPr>
          <a:lstStyle>
            <a:lvl1pPr marL="0" indent="0">
              <a:buNone/>
              <a:defRPr sz="2700" b="1">
                <a:solidFill>
                  <a:schemeClr val="tx2"/>
                </a:solidFill>
              </a:defRPr>
            </a:lvl1pPr>
          </a:lstStyle>
          <a:p>
            <a:pPr lvl="0"/>
            <a:r>
              <a:rPr lang="en-US"/>
              <a:t>Click to edit header</a:t>
            </a:r>
          </a:p>
        </p:txBody>
      </p:sp>
    </p:spTree>
    <p:extLst>
      <p:ext uri="{BB962C8B-B14F-4D97-AF65-F5344CB8AC3E}">
        <p14:creationId xmlns:p14="http://schemas.microsoft.com/office/powerpoint/2010/main" val="1495968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4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009F4D"/>
              </a:buClr>
              <a:defRPr sz="2100">
                <a:solidFill>
                  <a:srgbClr val="0C2340"/>
                </a:solidFill>
              </a:defRPr>
            </a:lvl1pPr>
            <a:lvl2pPr>
              <a:buClr>
                <a:srgbClr val="009F4D"/>
              </a:buClr>
              <a:defRPr sz="1800">
                <a:solidFill>
                  <a:srgbClr val="0C2340"/>
                </a:solidFill>
              </a:defRPr>
            </a:lvl2pPr>
            <a:lvl3pPr>
              <a:buClr>
                <a:srgbClr val="009F4D"/>
              </a:buClr>
              <a:defRPr sz="1650">
                <a:solidFill>
                  <a:srgbClr val="0C2340"/>
                </a:solidFill>
              </a:defRPr>
            </a:lvl3pPr>
            <a:lvl4pPr>
              <a:buClr>
                <a:srgbClr val="009F4D"/>
              </a:buClr>
              <a:defRPr>
                <a:solidFill>
                  <a:srgbClr val="0C2340"/>
                </a:solidFill>
              </a:defRPr>
            </a:lvl4pPr>
            <a:lvl5pPr marL="1543050" indent="-171450">
              <a:buClr>
                <a:srgbClr val="009F4D"/>
              </a:buClr>
              <a:buFont typeface="Courier New" panose="02070309020205020404" pitchFamily="49" charset="0"/>
              <a:buChar char="o"/>
              <a:defRPr>
                <a:solidFill>
                  <a:srgbClr val="0C23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2"/>
          <p:cNvSpPr>
            <a:spLocks noGrp="1"/>
          </p:cNvSpPr>
          <p:nvPr>
            <p:ph type="body" idx="13" hasCustomPrompt="1"/>
          </p:nvPr>
        </p:nvSpPr>
        <p:spPr>
          <a:xfrm>
            <a:off x="609600" y="533404"/>
            <a:ext cx="4876800" cy="609599"/>
          </a:xfrm>
        </p:spPr>
        <p:txBody>
          <a:bodyPr anchor="b">
            <a:normAutofit/>
          </a:bodyPr>
          <a:lstStyle>
            <a:lvl1pPr marL="0" indent="0" algn="l">
              <a:buNone/>
              <a:defRPr sz="1050" b="1" cap="all" baseline="0">
                <a:solidFill>
                  <a:srgbClr val="0C2340"/>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SECTION TITLE </a:t>
            </a:r>
          </a:p>
          <a:p>
            <a:pPr lvl="0"/>
            <a:r>
              <a:rPr lang="en-US"/>
              <a:t>(WHICH can RUN OVER two lines)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096003"/>
            <a:ext cx="2641600" cy="665683"/>
          </a:xfrm>
          <a:prstGeom prst="rect">
            <a:avLst/>
          </a:prstGeom>
        </p:spPr>
      </p:pic>
    </p:spTree>
    <p:extLst>
      <p:ext uri="{BB962C8B-B14F-4D97-AF65-F5344CB8AC3E}">
        <p14:creationId xmlns:p14="http://schemas.microsoft.com/office/powerpoint/2010/main" val="30131130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8000" y="2819400"/>
            <a:ext cx="10972800" cy="1143000"/>
          </a:xfrm>
        </p:spPr>
        <p:txBody>
          <a:bodyPr/>
          <a:lstStyle>
            <a:lvl1pPr algn="l">
              <a:defRPr/>
            </a:lvl1pPr>
          </a:lstStyle>
          <a:p>
            <a:r>
              <a:rPr lang="en-US"/>
              <a:t>Click to edit Section Title Page</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096003"/>
            <a:ext cx="2641600" cy="665683"/>
          </a:xfrm>
          <a:prstGeom prst="rect">
            <a:avLst/>
          </a:prstGeom>
        </p:spPr>
      </p:pic>
    </p:spTree>
    <p:extLst>
      <p:ext uri="{BB962C8B-B14F-4D97-AF65-F5344CB8AC3E}">
        <p14:creationId xmlns:p14="http://schemas.microsoft.com/office/powerpoint/2010/main" val="940832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3 image">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7738534" cy="1325563"/>
          </a:xfrm>
        </p:spPr>
        <p:txBody>
          <a:bodyPr/>
          <a:lstStyle>
            <a:lvl1pPr>
              <a:defRPr/>
            </a:lvl1pPr>
          </a:lstStyle>
          <a:p>
            <a:r>
              <a:rPr lang="en-US"/>
              <a:t>Click to edit Master title style</a:t>
            </a:r>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0" y="1825624"/>
            <a:ext cx="7738533"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Content Placeholder 3">
            <a:extLst>
              <a:ext uri="{FF2B5EF4-FFF2-40B4-BE49-F238E27FC236}">
                <a16:creationId xmlns:a16="http://schemas.microsoft.com/office/drawing/2014/main" id="{229081CC-8041-1C40-2BD2-5DAA8E6ED366}"/>
              </a:ext>
            </a:extLst>
          </p:cNvPr>
          <p:cNvSpPr>
            <a:spLocks noGrp="1"/>
          </p:cNvSpPr>
          <p:nvPr>
            <p:ph sz="quarter" idx="31" hasCustomPrompt="1"/>
          </p:nvPr>
        </p:nvSpPr>
        <p:spPr>
          <a:xfrm>
            <a:off x="9380595" y="-91440"/>
            <a:ext cx="2415009" cy="2610263"/>
          </a:xfrm>
          <a:effectLst/>
        </p:spPr>
        <p:txBody>
          <a:bodyPr/>
          <a:lstStyle>
            <a:lvl1pPr marL="0" indent="0" algn="ctr">
              <a:buNone/>
              <a:defRPr/>
            </a:lvl1pPr>
          </a:lstStyle>
          <a:p>
            <a:pPr lvl="0"/>
            <a:r>
              <a:rPr lang="en-US"/>
              <a:t>Add text or image</a:t>
            </a:r>
          </a:p>
        </p:txBody>
      </p:sp>
      <p:sp>
        <p:nvSpPr>
          <p:cNvPr id="4" name="Content Placeholder 3">
            <a:extLst>
              <a:ext uri="{FF2B5EF4-FFF2-40B4-BE49-F238E27FC236}">
                <a16:creationId xmlns:a16="http://schemas.microsoft.com/office/drawing/2014/main" id="{ABB43F8F-4DA7-9D07-1B0B-168CCFC607E8}"/>
              </a:ext>
            </a:extLst>
          </p:cNvPr>
          <p:cNvSpPr>
            <a:spLocks noGrp="1"/>
          </p:cNvSpPr>
          <p:nvPr>
            <p:ph sz="quarter" idx="39" hasCustomPrompt="1"/>
          </p:nvPr>
        </p:nvSpPr>
        <p:spPr>
          <a:xfrm>
            <a:off x="9774051" y="2182452"/>
            <a:ext cx="2415009" cy="2610263"/>
          </a:xfrm>
          <a:effectLst/>
        </p:spPr>
        <p:txBody>
          <a:bodyPr/>
          <a:lstStyle>
            <a:lvl1pPr marL="0" indent="0" algn="ctr">
              <a:buNone/>
              <a:defRPr/>
            </a:lvl1pPr>
          </a:lstStyle>
          <a:p>
            <a:pPr lvl="0"/>
            <a:r>
              <a:rPr lang="en-US"/>
              <a:t>Add text or image</a:t>
            </a:r>
          </a:p>
        </p:txBody>
      </p:sp>
      <p:sp>
        <p:nvSpPr>
          <p:cNvPr id="5" name="Content Placeholder 3">
            <a:extLst>
              <a:ext uri="{FF2B5EF4-FFF2-40B4-BE49-F238E27FC236}">
                <a16:creationId xmlns:a16="http://schemas.microsoft.com/office/drawing/2014/main" id="{3FC9350E-624F-75D8-B5C8-DB13054E8888}"/>
              </a:ext>
            </a:extLst>
          </p:cNvPr>
          <p:cNvSpPr>
            <a:spLocks noGrp="1"/>
          </p:cNvSpPr>
          <p:nvPr>
            <p:ph sz="quarter" idx="41" hasCustomPrompt="1"/>
          </p:nvPr>
        </p:nvSpPr>
        <p:spPr>
          <a:xfrm>
            <a:off x="8733051" y="4247737"/>
            <a:ext cx="2415009" cy="2610263"/>
          </a:xfrm>
          <a:effectLst/>
        </p:spPr>
        <p:txBody>
          <a:bodyPr/>
          <a:lstStyle>
            <a:lvl1pPr marL="0" indent="0" algn="ctr">
              <a:buNone/>
              <a:defRPr/>
            </a:lvl1pPr>
          </a:lstStyle>
          <a:p>
            <a:pPr lvl="0"/>
            <a:r>
              <a:rPr lang="en-US"/>
              <a:t>Add text or image</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a:effectLst/>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a:effectLst/>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3161684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AA9C5A9-0532-2BD8-2455-ED3C2514CA1E}"/>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12" name="Straight Connector 11">
              <a:extLst>
                <a:ext uri="{FF2B5EF4-FFF2-40B4-BE49-F238E27FC236}">
                  <a16:creationId xmlns:a16="http://schemas.microsoft.com/office/drawing/2014/main" id="{377B1C61-0CC6-49DA-E6C5-C5B3DCD0FC46}"/>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13" name="Isosceles Triangle 12">
              <a:extLst>
                <a:ext uri="{FF2B5EF4-FFF2-40B4-BE49-F238E27FC236}">
                  <a16:creationId xmlns:a16="http://schemas.microsoft.com/office/drawing/2014/main" id="{93E4A401-CF80-A0A9-B1FE-E9A6A43DD6A0}"/>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2103DA-661E-B11D-5DB7-C2E311CD9B7E}"/>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6" name="Title 5">
            <a:extLst>
              <a:ext uri="{FF2B5EF4-FFF2-40B4-BE49-F238E27FC236}">
                <a16:creationId xmlns:a16="http://schemas.microsoft.com/office/drawing/2014/main" id="{B5CC2FE6-28BF-C922-4565-4FBCE4137602}"/>
              </a:ext>
            </a:extLst>
          </p:cNvPr>
          <p:cNvSpPr>
            <a:spLocks noGrp="1"/>
          </p:cNvSpPr>
          <p:nvPr>
            <p:ph type="title"/>
          </p:nvPr>
        </p:nvSpPr>
        <p:spPr>
          <a:xfrm>
            <a:off x="838200" y="457200"/>
            <a:ext cx="10660380" cy="1325563"/>
          </a:xfrm>
        </p:spPr>
        <p:txBody>
          <a:bodyPr/>
          <a:lstStyle>
            <a:lvl1pPr>
              <a:defRPr/>
            </a:lvl1pPr>
          </a:lstStyle>
          <a:p>
            <a:r>
              <a:rPr lang="en-US"/>
              <a:t>Click to edit Master title style</a:t>
            </a:r>
          </a:p>
        </p:txBody>
      </p:sp>
      <p:sp>
        <p:nvSpPr>
          <p:cNvPr id="3" name="Content Placeholder 2">
            <a:extLst>
              <a:ext uri="{FF2B5EF4-FFF2-40B4-BE49-F238E27FC236}">
                <a16:creationId xmlns:a16="http://schemas.microsoft.com/office/drawing/2014/main" id="{208986E0-3737-64D0-72D3-C45D4AB962D0}"/>
              </a:ext>
            </a:extLst>
          </p:cNvPr>
          <p:cNvSpPr>
            <a:spLocks noGrp="1"/>
          </p:cNvSpPr>
          <p:nvPr>
            <p:ph idx="1" hasCustomPrompt="1"/>
          </p:nvPr>
        </p:nvSpPr>
        <p:spPr>
          <a:xfrm>
            <a:off x="838201" y="1825624"/>
            <a:ext cx="5257800"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CA5884CD-8A41-0884-222A-744D96352C4F}"/>
              </a:ext>
            </a:extLst>
          </p:cNvPr>
          <p:cNvSpPr>
            <a:spLocks noGrp="1"/>
          </p:cNvSpPr>
          <p:nvPr>
            <p:ph idx="10" hasCustomPrompt="1"/>
          </p:nvPr>
        </p:nvSpPr>
        <p:spPr>
          <a:xfrm>
            <a:off x="6240780" y="1825624"/>
            <a:ext cx="5257800" cy="4806181"/>
          </a:xfrm>
        </p:spPr>
        <p:txBody>
          <a:bodyPr/>
          <a:lstStyle>
            <a:lvl1pPr>
              <a:defRPr/>
            </a:lvl1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pic>
        <p:nvPicPr>
          <p:cNvPr id="8" name="Picture 7" descr="Minnesota State logo.">
            <a:extLst>
              <a:ext uri="{FF2B5EF4-FFF2-40B4-BE49-F238E27FC236}">
                <a16:creationId xmlns:a16="http://schemas.microsoft.com/office/drawing/2014/main" id="{8C630977-DF08-B0C4-C064-474AC598B7B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8A6614E7-DF3A-B926-BCB9-76AF58489ADE}"/>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658090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team">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10" name="Text Placeholder 18">
            <a:extLst>
              <a:ext uri="{FF2B5EF4-FFF2-40B4-BE49-F238E27FC236}">
                <a16:creationId xmlns:a16="http://schemas.microsoft.com/office/drawing/2014/main" id="{03F91B86-A73A-E17F-84E8-FA8B744D84BD}"/>
              </a:ext>
            </a:extLst>
          </p:cNvPr>
          <p:cNvSpPr>
            <a:spLocks noGrp="1"/>
          </p:cNvSpPr>
          <p:nvPr>
            <p:ph type="body" sz="quarter" idx="18"/>
          </p:nvPr>
        </p:nvSpPr>
        <p:spPr>
          <a:xfrm>
            <a:off x="838200" y="1828517"/>
            <a:ext cx="10515600" cy="1217163"/>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AB3BBEF8-0765-A86B-080A-6AAC85474BB3}"/>
              </a:ext>
            </a:extLst>
          </p:cNvPr>
          <p:cNvSpPr>
            <a:spLocks noGrp="1"/>
          </p:cNvSpPr>
          <p:nvPr>
            <p:ph sz="quarter" idx="37" hasCustomPrompt="1"/>
          </p:nvPr>
        </p:nvSpPr>
        <p:spPr>
          <a:xfrm>
            <a:off x="376465" y="3062100"/>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a:t>Add text or image</a:t>
            </a:r>
          </a:p>
        </p:txBody>
      </p:sp>
      <p:sp>
        <p:nvSpPr>
          <p:cNvPr id="4" name="Content Placeholder 3">
            <a:extLst>
              <a:ext uri="{FF2B5EF4-FFF2-40B4-BE49-F238E27FC236}">
                <a16:creationId xmlns:a16="http://schemas.microsoft.com/office/drawing/2014/main" id="{74D9B8A7-6B1A-F18A-B96E-0DE084BB2B1A}"/>
              </a:ext>
            </a:extLst>
          </p:cNvPr>
          <p:cNvSpPr>
            <a:spLocks noGrp="1"/>
          </p:cNvSpPr>
          <p:nvPr>
            <p:ph sz="quarter" idx="38" hasCustomPrompt="1"/>
          </p:nvPr>
        </p:nvSpPr>
        <p:spPr>
          <a:xfrm>
            <a:off x="376465" y="4660765"/>
            <a:ext cx="2728722" cy="445110"/>
          </a:xfrm>
          <a:effectLst/>
        </p:spPr>
        <p:txBody>
          <a:bodyPr anchor="ctr">
            <a:normAutofit/>
          </a:bodyPr>
          <a:lstStyle>
            <a:lvl1pPr marL="0" indent="0" algn="ctr">
              <a:buNone/>
              <a:defRPr sz="2000" b="1"/>
            </a:lvl1pPr>
          </a:lstStyle>
          <a:p>
            <a:pPr lvl="0"/>
            <a:r>
              <a:rPr lang="en-US"/>
              <a:t>Add text or image</a:t>
            </a:r>
          </a:p>
        </p:txBody>
      </p:sp>
      <p:sp>
        <p:nvSpPr>
          <p:cNvPr id="5" name="Content Placeholder 3">
            <a:extLst>
              <a:ext uri="{FF2B5EF4-FFF2-40B4-BE49-F238E27FC236}">
                <a16:creationId xmlns:a16="http://schemas.microsoft.com/office/drawing/2014/main" id="{303CA68F-A0AE-517D-BA8C-A2B4B5628413}"/>
              </a:ext>
            </a:extLst>
          </p:cNvPr>
          <p:cNvSpPr>
            <a:spLocks noGrp="1"/>
          </p:cNvSpPr>
          <p:nvPr>
            <p:ph sz="quarter" idx="39" hasCustomPrompt="1"/>
          </p:nvPr>
        </p:nvSpPr>
        <p:spPr>
          <a:xfrm>
            <a:off x="376465" y="5105875"/>
            <a:ext cx="2728722" cy="1515072"/>
          </a:xfrm>
        </p:spPr>
        <p:txBody>
          <a:bodyPr>
            <a:normAutofit/>
          </a:bodyPr>
          <a:lstStyle>
            <a:lvl1pPr marL="0" indent="0" algn="ctr">
              <a:buNone/>
              <a:defRPr sz="1800"/>
            </a:lvl1pPr>
          </a:lstStyle>
          <a:p>
            <a:pPr lvl="0"/>
            <a:r>
              <a:rPr lang="en-US"/>
              <a:t>Add text or image</a:t>
            </a:r>
          </a:p>
        </p:txBody>
      </p:sp>
      <p:sp>
        <p:nvSpPr>
          <p:cNvPr id="11" name="Content Placeholder 4">
            <a:extLst>
              <a:ext uri="{FF2B5EF4-FFF2-40B4-BE49-F238E27FC236}">
                <a16:creationId xmlns:a16="http://schemas.microsoft.com/office/drawing/2014/main" id="{388765D8-11A8-DF06-563B-228EF9AF58A4}"/>
              </a:ext>
            </a:extLst>
          </p:cNvPr>
          <p:cNvSpPr>
            <a:spLocks noGrp="1"/>
          </p:cNvSpPr>
          <p:nvPr>
            <p:ph sz="quarter" idx="49" hasCustomPrompt="1"/>
          </p:nvPr>
        </p:nvSpPr>
        <p:spPr>
          <a:xfrm>
            <a:off x="3279914" y="3062100"/>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a:t>Add text or image</a:t>
            </a:r>
          </a:p>
        </p:txBody>
      </p:sp>
      <p:sp>
        <p:nvSpPr>
          <p:cNvPr id="9" name="Content Placeholder 3">
            <a:extLst>
              <a:ext uri="{FF2B5EF4-FFF2-40B4-BE49-F238E27FC236}">
                <a16:creationId xmlns:a16="http://schemas.microsoft.com/office/drawing/2014/main" id="{B22EE432-F176-2D22-4989-227AA21B761C}"/>
              </a:ext>
            </a:extLst>
          </p:cNvPr>
          <p:cNvSpPr>
            <a:spLocks noGrp="1"/>
          </p:cNvSpPr>
          <p:nvPr>
            <p:ph sz="quarter" idx="41" hasCustomPrompt="1"/>
          </p:nvPr>
        </p:nvSpPr>
        <p:spPr>
          <a:xfrm>
            <a:off x="3279914" y="4660765"/>
            <a:ext cx="2728722" cy="445110"/>
          </a:xfrm>
          <a:effectLst/>
        </p:spPr>
        <p:txBody>
          <a:bodyPr anchor="ctr">
            <a:normAutofit/>
          </a:bodyPr>
          <a:lstStyle>
            <a:lvl1pPr marL="0" indent="0" algn="ctr">
              <a:buNone/>
              <a:defRPr sz="2000" b="1"/>
            </a:lvl1pPr>
          </a:lstStyle>
          <a:p>
            <a:pPr lvl="0"/>
            <a:r>
              <a:rPr lang="en-US"/>
              <a:t>Add text or image</a:t>
            </a:r>
          </a:p>
        </p:txBody>
      </p:sp>
      <p:sp>
        <p:nvSpPr>
          <p:cNvPr id="12" name="Content Placeholder 3">
            <a:extLst>
              <a:ext uri="{FF2B5EF4-FFF2-40B4-BE49-F238E27FC236}">
                <a16:creationId xmlns:a16="http://schemas.microsoft.com/office/drawing/2014/main" id="{6B702F83-B9A9-EE22-F428-323332C9C386}"/>
              </a:ext>
            </a:extLst>
          </p:cNvPr>
          <p:cNvSpPr>
            <a:spLocks noGrp="1"/>
          </p:cNvSpPr>
          <p:nvPr>
            <p:ph sz="quarter" idx="42" hasCustomPrompt="1"/>
          </p:nvPr>
        </p:nvSpPr>
        <p:spPr>
          <a:xfrm>
            <a:off x="3279914" y="5105875"/>
            <a:ext cx="2728722" cy="1515072"/>
          </a:xfrm>
        </p:spPr>
        <p:txBody>
          <a:bodyPr>
            <a:normAutofit/>
          </a:bodyPr>
          <a:lstStyle>
            <a:lvl1pPr marL="0" indent="0" algn="ctr">
              <a:buNone/>
              <a:defRPr sz="1800"/>
            </a:lvl1pPr>
          </a:lstStyle>
          <a:p>
            <a:pPr lvl="0"/>
            <a:r>
              <a:rPr lang="en-US"/>
              <a:t>Add text or image</a:t>
            </a:r>
          </a:p>
        </p:txBody>
      </p:sp>
      <p:sp>
        <p:nvSpPr>
          <p:cNvPr id="15" name="Content Placeholder 4">
            <a:extLst>
              <a:ext uri="{FF2B5EF4-FFF2-40B4-BE49-F238E27FC236}">
                <a16:creationId xmlns:a16="http://schemas.microsoft.com/office/drawing/2014/main" id="{43D73686-E773-751D-EA01-AE5050B4D3DF}"/>
              </a:ext>
            </a:extLst>
          </p:cNvPr>
          <p:cNvSpPr>
            <a:spLocks noGrp="1"/>
          </p:cNvSpPr>
          <p:nvPr>
            <p:ph sz="quarter" idx="50" hasCustomPrompt="1"/>
          </p:nvPr>
        </p:nvSpPr>
        <p:spPr>
          <a:xfrm>
            <a:off x="6181586" y="3064868"/>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a:t>Add text or image</a:t>
            </a:r>
          </a:p>
        </p:txBody>
      </p:sp>
      <p:sp>
        <p:nvSpPr>
          <p:cNvPr id="14" name="Content Placeholder 3">
            <a:extLst>
              <a:ext uri="{FF2B5EF4-FFF2-40B4-BE49-F238E27FC236}">
                <a16:creationId xmlns:a16="http://schemas.microsoft.com/office/drawing/2014/main" id="{B6690EC2-CB9E-D57A-3C10-F88AD96B4CED}"/>
              </a:ext>
            </a:extLst>
          </p:cNvPr>
          <p:cNvSpPr>
            <a:spLocks noGrp="1"/>
          </p:cNvSpPr>
          <p:nvPr>
            <p:ph sz="quarter" idx="44" hasCustomPrompt="1"/>
          </p:nvPr>
        </p:nvSpPr>
        <p:spPr>
          <a:xfrm>
            <a:off x="6183363" y="4660765"/>
            <a:ext cx="2728722" cy="445110"/>
          </a:xfrm>
          <a:effectLst/>
        </p:spPr>
        <p:txBody>
          <a:bodyPr anchor="ctr">
            <a:normAutofit/>
          </a:bodyPr>
          <a:lstStyle>
            <a:lvl1pPr marL="0" indent="0" algn="ctr">
              <a:buNone/>
              <a:defRPr sz="2000" b="1"/>
            </a:lvl1pPr>
          </a:lstStyle>
          <a:p>
            <a:pPr lvl="0"/>
            <a:r>
              <a:rPr lang="en-US"/>
              <a:t>Add text or image</a:t>
            </a:r>
          </a:p>
        </p:txBody>
      </p:sp>
      <p:sp>
        <p:nvSpPr>
          <p:cNvPr id="16" name="Content Placeholder 3">
            <a:extLst>
              <a:ext uri="{FF2B5EF4-FFF2-40B4-BE49-F238E27FC236}">
                <a16:creationId xmlns:a16="http://schemas.microsoft.com/office/drawing/2014/main" id="{354A88B5-A6D9-D806-B4C6-64F178569666}"/>
              </a:ext>
            </a:extLst>
          </p:cNvPr>
          <p:cNvSpPr>
            <a:spLocks noGrp="1"/>
          </p:cNvSpPr>
          <p:nvPr>
            <p:ph sz="quarter" idx="45" hasCustomPrompt="1"/>
          </p:nvPr>
        </p:nvSpPr>
        <p:spPr>
          <a:xfrm>
            <a:off x="6183363" y="5105875"/>
            <a:ext cx="2728722" cy="1515072"/>
          </a:xfrm>
        </p:spPr>
        <p:txBody>
          <a:bodyPr>
            <a:normAutofit/>
          </a:bodyPr>
          <a:lstStyle>
            <a:lvl1pPr marL="0" indent="0" algn="ctr">
              <a:buNone/>
              <a:defRPr sz="1800"/>
            </a:lvl1pPr>
          </a:lstStyle>
          <a:p>
            <a:pPr lvl="0"/>
            <a:r>
              <a:rPr lang="en-US"/>
              <a:t>Add text or image</a:t>
            </a:r>
          </a:p>
        </p:txBody>
      </p:sp>
      <p:sp>
        <p:nvSpPr>
          <p:cNvPr id="20" name="Content Placeholder 4">
            <a:extLst>
              <a:ext uri="{FF2B5EF4-FFF2-40B4-BE49-F238E27FC236}">
                <a16:creationId xmlns:a16="http://schemas.microsoft.com/office/drawing/2014/main" id="{07F4C3FE-2C54-9B7D-E22E-AADE71FAC58B}"/>
              </a:ext>
            </a:extLst>
          </p:cNvPr>
          <p:cNvSpPr>
            <a:spLocks noGrp="1"/>
          </p:cNvSpPr>
          <p:nvPr>
            <p:ph sz="quarter" idx="51" hasCustomPrompt="1"/>
          </p:nvPr>
        </p:nvSpPr>
        <p:spPr>
          <a:xfrm>
            <a:off x="9084679" y="3064868"/>
            <a:ext cx="2728722" cy="1500441"/>
          </a:xfrm>
          <a:prstGeom prst="rect">
            <a:avLst/>
          </a:prstGeom>
          <a:effectLst/>
        </p:spPr>
        <p:txBody>
          <a:bodyPr anchor="ctr">
            <a:noAutofit/>
          </a:bodyPr>
          <a:lstStyle>
            <a:lvl1pPr marL="0" indent="0" algn="ctr">
              <a:spcBef>
                <a:spcPts val="0"/>
              </a:spcBef>
              <a:spcAft>
                <a:spcPts val="0"/>
              </a:spcAft>
              <a:buNone/>
              <a:defRPr sz="2000"/>
            </a:lvl1pPr>
          </a:lstStyle>
          <a:p>
            <a:pPr lvl="0"/>
            <a:r>
              <a:rPr lang="en-US"/>
              <a:t>Add text or image</a:t>
            </a:r>
          </a:p>
        </p:txBody>
      </p:sp>
      <p:sp>
        <p:nvSpPr>
          <p:cNvPr id="18" name="Content Placeholder 3">
            <a:extLst>
              <a:ext uri="{FF2B5EF4-FFF2-40B4-BE49-F238E27FC236}">
                <a16:creationId xmlns:a16="http://schemas.microsoft.com/office/drawing/2014/main" id="{A7DA9719-5EE4-ED4E-5401-9A5F097D8B77}"/>
              </a:ext>
            </a:extLst>
          </p:cNvPr>
          <p:cNvSpPr>
            <a:spLocks noGrp="1"/>
          </p:cNvSpPr>
          <p:nvPr>
            <p:ph sz="quarter" idx="47" hasCustomPrompt="1"/>
          </p:nvPr>
        </p:nvSpPr>
        <p:spPr>
          <a:xfrm>
            <a:off x="9086813" y="4660765"/>
            <a:ext cx="2728722" cy="445110"/>
          </a:xfrm>
          <a:effectLst/>
        </p:spPr>
        <p:txBody>
          <a:bodyPr anchor="ctr">
            <a:normAutofit/>
          </a:bodyPr>
          <a:lstStyle>
            <a:lvl1pPr marL="0" indent="0" algn="ctr">
              <a:buNone/>
              <a:defRPr sz="2000" b="1"/>
            </a:lvl1pPr>
          </a:lstStyle>
          <a:p>
            <a:pPr lvl="0"/>
            <a:r>
              <a:rPr lang="en-US"/>
              <a:t>Add text or image</a:t>
            </a:r>
          </a:p>
        </p:txBody>
      </p:sp>
      <p:sp>
        <p:nvSpPr>
          <p:cNvPr id="19" name="Content Placeholder 3">
            <a:extLst>
              <a:ext uri="{FF2B5EF4-FFF2-40B4-BE49-F238E27FC236}">
                <a16:creationId xmlns:a16="http://schemas.microsoft.com/office/drawing/2014/main" id="{6180BC9B-830D-B9C3-E9A7-EE636DC1FD59}"/>
              </a:ext>
            </a:extLst>
          </p:cNvPr>
          <p:cNvSpPr>
            <a:spLocks noGrp="1"/>
          </p:cNvSpPr>
          <p:nvPr>
            <p:ph sz="quarter" idx="48" hasCustomPrompt="1"/>
          </p:nvPr>
        </p:nvSpPr>
        <p:spPr>
          <a:xfrm>
            <a:off x="9086813" y="5105875"/>
            <a:ext cx="2728722" cy="1515072"/>
          </a:xfrm>
        </p:spPr>
        <p:txBody>
          <a:bodyPr>
            <a:normAutofit/>
          </a:bodyPr>
          <a:lstStyle>
            <a:lvl1pPr marL="0" indent="0" algn="ctr">
              <a:buNone/>
              <a:defRPr sz="1800"/>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418763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team">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10" name="Text Placeholder 18">
            <a:extLst>
              <a:ext uri="{FF2B5EF4-FFF2-40B4-BE49-F238E27FC236}">
                <a16:creationId xmlns:a16="http://schemas.microsoft.com/office/drawing/2014/main" id="{6A3D1C8A-22FA-FD61-C7EA-38B154BEB8BC}"/>
              </a:ext>
            </a:extLst>
          </p:cNvPr>
          <p:cNvSpPr>
            <a:spLocks noGrp="1"/>
          </p:cNvSpPr>
          <p:nvPr>
            <p:ph type="body" sz="quarter" idx="18"/>
          </p:nvPr>
        </p:nvSpPr>
        <p:spPr>
          <a:xfrm>
            <a:off x="838200" y="1828517"/>
            <a:ext cx="10515600" cy="1217163"/>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56F2CFF0-C3F1-BF62-B5E5-B7F4280A0F20}"/>
              </a:ext>
            </a:extLst>
          </p:cNvPr>
          <p:cNvSpPr>
            <a:spLocks noGrp="1"/>
          </p:cNvSpPr>
          <p:nvPr>
            <p:ph sz="quarter" idx="37" hasCustomPrompt="1"/>
          </p:nvPr>
        </p:nvSpPr>
        <p:spPr>
          <a:xfrm>
            <a:off x="1319814" y="3226302"/>
            <a:ext cx="2683886" cy="1980442"/>
          </a:xfrm>
          <a:prstGeom prst="rect">
            <a:avLst/>
          </a:prstGeom>
        </p:spPr>
        <p:txBody>
          <a:bodyPr anchor="ctr"/>
          <a:lstStyle>
            <a:lvl1pPr marL="0" indent="0" algn="ctr">
              <a:buNone/>
              <a:defRPr/>
            </a:lvl1pPr>
          </a:lstStyle>
          <a:p>
            <a:pPr lvl="0"/>
            <a:r>
              <a:rPr lang="en-US"/>
              <a:t>Add text or image</a:t>
            </a:r>
          </a:p>
        </p:txBody>
      </p:sp>
      <p:sp>
        <p:nvSpPr>
          <p:cNvPr id="4" name="Content Placeholder 3">
            <a:extLst>
              <a:ext uri="{FF2B5EF4-FFF2-40B4-BE49-F238E27FC236}">
                <a16:creationId xmlns:a16="http://schemas.microsoft.com/office/drawing/2014/main" id="{0F44A73F-A59B-B0A4-6EA3-F46012DDBD27}"/>
              </a:ext>
            </a:extLst>
          </p:cNvPr>
          <p:cNvSpPr>
            <a:spLocks noGrp="1"/>
          </p:cNvSpPr>
          <p:nvPr>
            <p:ph sz="quarter" idx="38" hasCustomPrompt="1"/>
          </p:nvPr>
        </p:nvSpPr>
        <p:spPr>
          <a:xfrm>
            <a:off x="1274978" y="5361626"/>
            <a:ext cx="2728722" cy="445110"/>
          </a:xfrm>
        </p:spPr>
        <p:txBody>
          <a:bodyPr anchor="ctr">
            <a:normAutofit/>
          </a:bodyPr>
          <a:lstStyle>
            <a:lvl1pPr marL="0" indent="0" algn="ctr">
              <a:buNone/>
              <a:defRPr sz="2000" b="1"/>
            </a:lvl1pPr>
          </a:lstStyle>
          <a:p>
            <a:pPr lvl="0"/>
            <a:r>
              <a:rPr lang="en-US"/>
              <a:t>Add text or image</a:t>
            </a:r>
          </a:p>
        </p:txBody>
      </p:sp>
      <p:sp>
        <p:nvSpPr>
          <p:cNvPr id="5" name="Content Placeholder 3">
            <a:extLst>
              <a:ext uri="{FF2B5EF4-FFF2-40B4-BE49-F238E27FC236}">
                <a16:creationId xmlns:a16="http://schemas.microsoft.com/office/drawing/2014/main" id="{C3A77B60-98C1-27A9-96BE-AD266101C609}"/>
              </a:ext>
            </a:extLst>
          </p:cNvPr>
          <p:cNvSpPr>
            <a:spLocks noGrp="1"/>
          </p:cNvSpPr>
          <p:nvPr>
            <p:ph sz="quarter" idx="39" hasCustomPrompt="1"/>
          </p:nvPr>
        </p:nvSpPr>
        <p:spPr>
          <a:xfrm>
            <a:off x="1274978" y="5806736"/>
            <a:ext cx="2728722" cy="913382"/>
          </a:xfrm>
        </p:spPr>
        <p:txBody>
          <a:bodyPr>
            <a:normAutofit/>
          </a:bodyPr>
          <a:lstStyle>
            <a:lvl1pPr marL="0" indent="0" algn="ctr">
              <a:buNone/>
              <a:defRPr sz="1800"/>
            </a:lvl1pPr>
          </a:lstStyle>
          <a:p>
            <a:pPr lvl="0"/>
            <a:r>
              <a:rPr lang="en-US"/>
              <a:t>Add text or image</a:t>
            </a:r>
          </a:p>
        </p:txBody>
      </p:sp>
      <p:sp>
        <p:nvSpPr>
          <p:cNvPr id="6" name="Content Placeholder 4">
            <a:extLst>
              <a:ext uri="{FF2B5EF4-FFF2-40B4-BE49-F238E27FC236}">
                <a16:creationId xmlns:a16="http://schemas.microsoft.com/office/drawing/2014/main" id="{4D35CFB6-5062-6955-5AEA-A38CBC8AA488}"/>
              </a:ext>
            </a:extLst>
          </p:cNvPr>
          <p:cNvSpPr>
            <a:spLocks noGrp="1"/>
          </p:cNvSpPr>
          <p:nvPr>
            <p:ph sz="quarter" idx="40" hasCustomPrompt="1"/>
          </p:nvPr>
        </p:nvSpPr>
        <p:spPr>
          <a:xfrm>
            <a:off x="4731638" y="3226302"/>
            <a:ext cx="2728721" cy="1980442"/>
          </a:xfrm>
          <a:prstGeom prst="rect">
            <a:avLst/>
          </a:prstGeom>
        </p:spPr>
        <p:txBody>
          <a:bodyPr anchor="ctr"/>
          <a:lstStyle>
            <a:lvl1pPr marL="0" indent="0" algn="ctr">
              <a:buNone/>
              <a:defRPr/>
            </a:lvl1pPr>
          </a:lstStyle>
          <a:p>
            <a:pPr lvl="0"/>
            <a:r>
              <a:rPr lang="en-US"/>
              <a:t>Add text or image</a:t>
            </a:r>
          </a:p>
        </p:txBody>
      </p:sp>
      <p:sp>
        <p:nvSpPr>
          <p:cNvPr id="9" name="Content Placeholder 3">
            <a:extLst>
              <a:ext uri="{FF2B5EF4-FFF2-40B4-BE49-F238E27FC236}">
                <a16:creationId xmlns:a16="http://schemas.microsoft.com/office/drawing/2014/main" id="{6B2034EA-4060-A7CA-98C2-88E084E6D7C4}"/>
              </a:ext>
            </a:extLst>
          </p:cNvPr>
          <p:cNvSpPr>
            <a:spLocks noGrp="1"/>
          </p:cNvSpPr>
          <p:nvPr>
            <p:ph sz="quarter" idx="41" hasCustomPrompt="1"/>
          </p:nvPr>
        </p:nvSpPr>
        <p:spPr>
          <a:xfrm>
            <a:off x="4731639" y="5361626"/>
            <a:ext cx="2728722" cy="445110"/>
          </a:xfrm>
        </p:spPr>
        <p:txBody>
          <a:bodyPr anchor="ctr">
            <a:normAutofit/>
          </a:bodyPr>
          <a:lstStyle>
            <a:lvl1pPr marL="0" indent="0" algn="ctr">
              <a:buNone/>
              <a:defRPr sz="2000" b="1"/>
            </a:lvl1pPr>
          </a:lstStyle>
          <a:p>
            <a:pPr lvl="0"/>
            <a:r>
              <a:rPr lang="en-US"/>
              <a:t>Add text or image</a:t>
            </a:r>
          </a:p>
        </p:txBody>
      </p:sp>
      <p:sp>
        <p:nvSpPr>
          <p:cNvPr id="12" name="Content Placeholder 3">
            <a:extLst>
              <a:ext uri="{FF2B5EF4-FFF2-40B4-BE49-F238E27FC236}">
                <a16:creationId xmlns:a16="http://schemas.microsoft.com/office/drawing/2014/main" id="{D2ED9687-D91A-9C93-5624-266CFB4CA175}"/>
              </a:ext>
            </a:extLst>
          </p:cNvPr>
          <p:cNvSpPr>
            <a:spLocks noGrp="1"/>
          </p:cNvSpPr>
          <p:nvPr>
            <p:ph sz="quarter" idx="42" hasCustomPrompt="1"/>
          </p:nvPr>
        </p:nvSpPr>
        <p:spPr>
          <a:xfrm>
            <a:off x="4731639" y="5806736"/>
            <a:ext cx="2728722" cy="913382"/>
          </a:xfrm>
        </p:spPr>
        <p:txBody>
          <a:bodyPr>
            <a:normAutofit/>
          </a:bodyPr>
          <a:lstStyle>
            <a:lvl1pPr marL="0" indent="0" algn="ctr">
              <a:buNone/>
              <a:defRPr sz="1800"/>
            </a:lvl1pPr>
          </a:lstStyle>
          <a:p>
            <a:pPr lvl="0"/>
            <a:r>
              <a:rPr lang="en-US"/>
              <a:t>Add text or image</a:t>
            </a:r>
          </a:p>
        </p:txBody>
      </p:sp>
      <p:sp>
        <p:nvSpPr>
          <p:cNvPr id="13" name="Content Placeholder 4">
            <a:extLst>
              <a:ext uri="{FF2B5EF4-FFF2-40B4-BE49-F238E27FC236}">
                <a16:creationId xmlns:a16="http://schemas.microsoft.com/office/drawing/2014/main" id="{440D8A25-280D-54E5-045D-00BBA4114058}"/>
              </a:ext>
            </a:extLst>
          </p:cNvPr>
          <p:cNvSpPr>
            <a:spLocks noGrp="1"/>
          </p:cNvSpPr>
          <p:nvPr>
            <p:ph sz="quarter" idx="43" hasCustomPrompt="1"/>
          </p:nvPr>
        </p:nvSpPr>
        <p:spPr>
          <a:xfrm>
            <a:off x="8188297" y="3226302"/>
            <a:ext cx="2728721" cy="1980442"/>
          </a:xfrm>
          <a:prstGeom prst="rect">
            <a:avLst/>
          </a:prstGeom>
        </p:spPr>
        <p:txBody>
          <a:bodyPr anchor="ctr"/>
          <a:lstStyle>
            <a:lvl1pPr marL="0" indent="0" algn="ctr">
              <a:buNone/>
              <a:defRPr/>
            </a:lvl1pPr>
          </a:lstStyle>
          <a:p>
            <a:pPr lvl="0"/>
            <a:r>
              <a:rPr lang="en-US"/>
              <a:t>Add text or image</a:t>
            </a:r>
          </a:p>
        </p:txBody>
      </p:sp>
      <p:sp>
        <p:nvSpPr>
          <p:cNvPr id="14" name="Content Placeholder 3">
            <a:extLst>
              <a:ext uri="{FF2B5EF4-FFF2-40B4-BE49-F238E27FC236}">
                <a16:creationId xmlns:a16="http://schemas.microsoft.com/office/drawing/2014/main" id="{8A64B1FB-B97E-7BC7-5EA4-757C5015A8BD}"/>
              </a:ext>
            </a:extLst>
          </p:cNvPr>
          <p:cNvSpPr>
            <a:spLocks noGrp="1"/>
          </p:cNvSpPr>
          <p:nvPr>
            <p:ph sz="quarter" idx="44" hasCustomPrompt="1"/>
          </p:nvPr>
        </p:nvSpPr>
        <p:spPr>
          <a:xfrm>
            <a:off x="8188300" y="5361626"/>
            <a:ext cx="2728722" cy="445110"/>
          </a:xfrm>
        </p:spPr>
        <p:txBody>
          <a:bodyPr anchor="ctr">
            <a:normAutofit/>
          </a:bodyPr>
          <a:lstStyle>
            <a:lvl1pPr marL="0" indent="0" algn="ctr">
              <a:buNone/>
              <a:defRPr sz="2000" b="1"/>
            </a:lvl1pPr>
          </a:lstStyle>
          <a:p>
            <a:pPr lvl="0"/>
            <a:r>
              <a:rPr lang="en-US"/>
              <a:t>Add text or image</a:t>
            </a:r>
          </a:p>
        </p:txBody>
      </p:sp>
      <p:sp>
        <p:nvSpPr>
          <p:cNvPr id="16" name="Content Placeholder 3">
            <a:extLst>
              <a:ext uri="{FF2B5EF4-FFF2-40B4-BE49-F238E27FC236}">
                <a16:creationId xmlns:a16="http://schemas.microsoft.com/office/drawing/2014/main" id="{3B224095-F8EA-7AB9-3C71-9C12FACBCC05}"/>
              </a:ext>
            </a:extLst>
          </p:cNvPr>
          <p:cNvSpPr>
            <a:spLocks noGrp="1"/>
          </p:cNvSpPr>
          <p:nvPr>
            <p:ph sz="quarter" idx="45" hasCustomPrompt="1"/>
          </p:nvPr>
        </p:nvSpPr>
        <p:spPr>
          <a:xfrm>
            <a:off x="8188300" y="5806736"/>
            <a:ext cx="2728722" cy="913382"/>
          </a:xfrm>
        </p:spPr>
        <p:txBody>
          <a:bodyPr>
            <a:normAutofit/>
          </a:bodyPr>
          <a:lstStyle>
            <a:lvl1pPr marL="0" indent="0" algn="ctr">
              <a:buNone/>
              <a:defRPr sz="1800"/>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571476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image">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
        <p:nvSpPr>
          <p:cNvPr id="3" name="Text Placeholder 18">
            <a:extLst>
              <a:ext uri="{FF2B5EF4-FFF2-40B4-BE49-F238E27FC236}">
                <a16:creationId xmlns:a16="http://schemas.microsoft.com/office/drawing/2014/main" id="{2D2438D1-CD5E-B884-EFC3-D79800F4108D}"/>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6" name="Content Placeholder 4">
            <a:extLst>
              <a:ext uri="{FF2B5EF4-FFF2-40B4-BE49-F238E27FC236}">
                <a16:creationId xmlns:a16="http://schemas.microsoft.com/office/drawing/2014/main" id="{E8AE1B30-FDBF-70CA-C90D-683CF98040FC}"/>
              </a:ext>
            </a:extLst>
          </p:cNvPr>
          <p:cNvSpPr>
            <a:spLocks noGrp="1"/>
          </p:cNvSpPr>
          <p:nvPr>
            <p:ph sz="quarter" idx="37" hasCustomPrompt="1"/>
          </p:nvPr>
        </p:nvSpPr>
        <p:spPr>
          <a:xfrm>
            <a:off x="838201" y="2813459"/>
            <a:ext cx="1888210" cy="1856789"/>
          </a:xfrm>
          <a:prstGeom prst="rect">
            <a:avLst/>
          </a:prstGeom>
        </p:spPr>
        <p:txBody>
          <a:bodyPr anchor="ctr"/>
          <a:lstStyle>
            <a:lvl1pPr marL="0" indent="0" algn="ctr">
              <a:buNone/>
              <a:defRPr/>
            </a:lvl1pPr>
          </a:lstStyle>
          <a:p>
            <a:pPr lvl="0"/>
            <a:r>
              <a:rPr lang="en-US"/>
              <a:t>Add text or image</a:t>
            </a:r>
          </a:p>
        </p:txBody>
      </p:sp>
      <p:sp>
        <p:nvSpPr>
          <p:cNvPr id="9" name="Content Placeholder 3">
            <a:extLst>
              <a:ext uri="{FF2B5EF4-FFF2-40B4-BE49-F238E27FC236}">
                <a16:creationId xmlns:a16="http://schemas.microsoft.com/office/drawing/2014/main" id="{697E54BE-F7FB-0FD1-DFCC-82D93EF7C345}"/>
              </a:ext>
            </a:extLst>
          </p:cNvPr>
          <p:cNvSpPr>
            <a:spLocks noGrp="1"/>
          </p:cNvSpPr>
          <p:nvPr>
            <p:ph sz="quarter" idx="38" hasCustomPrompt="1"/>
          </p:nvPr>
        </p:nvSpPr>
        <p:spPr>
          <a:xfrm>
            <a:off x="2937210" y="2813459"/>
            <a:ext cx="3001217" cy="608377"/>
          </a:xfrm>
        </p:spPr>
        <p:txBody>
          <a:bodyPr anchor="ctr">
            <a:normAutofit/>
          </a:bodyPr>
          <a:lstStyle>
            <a:lvl1pPr marL="0" indent="0" algn="ctr">
              <a:buNone/>
              <a:defRPr sz="2000" b="1"/>
            </a:lvl1pPr>
          </a:lstStyle>
          <a:p>
            <a:pPr lvl="0"/>
            <a:r>
              <a:rPr lang="en-US"/>
              <a:t>Add text or image</a:t>
            </a:r>
          </a:p>
        </p:txBody>
      </p:sp>
      <p:sp>
        <p:nvSpPr>
          <p:cNvPr id="12" name="Content Placeholder 3">
            <a:extLst>
              <a:ext uri="{FF2B5EF4-FFF2-40B4-BE49-F238E27FC236}">
                <a16:creationId xmlns:a16="http://schemas.microsoft.com/office/drawing/2014/main" id="{C568F627-C9C0-C392-5EFB-2193D4305083}"/>
              </a:ext>
            </a:extLst>
          </p:cNvPr>
          <p:cNvSpPr>
            <a:spLocks noGrp="1"/>
          </p:cNvSpPr>
          <p:nvPr>
            <p:ph sz="quarter" idx="39" hasCustomPrompt="1"/>
          </p:nvPr>
        </p:nvSpPr>
        <p:spPr>
          <a:xfrm>
            <a:off x="2937209" y="3417345"/>
            <a:ext cx="3001217" cy="1248411"/>
          </a:xfrm>
        </p:spPr>
        <p:txBody>
          <a:bodyPr>
            <a:normAutofit/>
          </a:bodyPr>
          <a:lstStyle>
            <a:lvl1pPr marL="0" indent="0" algn="ctr">
              <a:buNone/>
              <a:defRPr sz="1800"/>
            </a:lvl1pPr>
          </a:lstStyle>
          <a:p>
            <a:pPr lvl="0"/>
            <a:r>
              <a:rPr lang="en-US"/>
              <a:t>Add text or image</a:t>
            </a:r>
          </a:p>
        </p:txBody>
      </p:sp>
      <p:sp>
        <p:nvSpPr>
          <p:cNvPr id="13" name="Content Placeholder 4">
            <a:extLst>
              <a:ext uri="{FF2B5EF4-FFF2-40B4-BE49-F238E27FC236}">
                <a16:creationId xmlns:a16="http://schemas.microsoft.com/office/drawing/2014/main" id="{B375BB83-7A57-DD03-5486-C19FC2B6DC9D}"/>
              </a:ext>
            </a:extLst>
          </p:cNvPr>
          <p:cNvSpPr>
            <a:spLocks noGrp="1"/>
          </p:cNvSpPr>
          <p:nvPr>
            <p:ph sz="quarter" idx="40" hasCustomPrompt="1"/>
          </p:nvPr>
        </p:nvSpPr>
        <p:spPr>
          <a:xfrm>
            <a:off x="6295054" y="2813459"/>
            <a:ext cx="1888210" cy="1856789"/>
          </a:xfrm>
          <a:prstGeom prst="rect">
            <a:avLst/>
          </a:prstGeom>
        </p:spPr>
        <p:txBody>
          <a:bodyPr anchor="ctr"/>
          <a:lstStyle>
            <a:lvl1pPr marL="0" indent="0" algn="ctr">
              <a:buNone/>
              <a:defRPr/>
            </a:lvl1pPr>
          </a:lstStyle>
          <a:p>
            <a:pPr lvl="0"/>
            <a:r>
              <a:rPr lang="en-US"/>
              <a:t>Add text or image</a:t>
            </a:r>
          </a:p>
        </p:txBody>
      </p:sp>
      <p:sp>
        <p:nvSpPr>
          <p:cNvPr id="14" name="Content Placeholder 3">
            <a:extLst>
              <a:ext uri="{FF2B5EF4-FFF2-40B4-BE49-F238E27FC236}">
                <a16:creationId xmlns:a16="http://schemas.microsoft.com/office/drawing/2014/main" id="{474D0581-BC40-9CD2-5E6F-F61BE391A422}"/>
              </a:ext>
            </a:extLst>
          </p:cNvPr>
          <p:cNvSpPr>
            <a:spLocks noGrp="1"/>
          </p:cNvSpPr>
          <p:nvPr>
            <p:ph sz="quarter" idx="41" hasCustomPrompt="1"/>
          </p:nvPr>
        </p:nvSpPr>
        <p:spPr>
          <a:xfrm>
            <a:off x="8394063" y="2813459"/>
            <a:ext cx="3001217" cy="608377"/>
          </a:xfrm>
        </p:spPr>
        <p:txBody>
          <a:bodyPr anchor="ctr">
            <a:normAutofit/>
          </a:bodyPr>
          <a:lstStyle>
            <a:lvl1pPr marL="0" indent="0" algn="ctr">
              <a:buNone/>
              <a:defRPr sz="2000" b="1"/>
            </a:lvl1pPr>
          </a:lstStyle>
          <a:p>
            <a:pPr lvl="0"/>
            <a:r>
              <a:rPr lang="en-US"/>
              <a:t>Add text or image</a:t>
            </a:r>
          </a:p>
        </p:txBody>
      </p:sp>
      <p:sp>
        <p:nvSpPr>
          <p:cNvPr id="16" name="Content Placeholder 3">
            <a:extLst>
              <a:ext uri="{FF2B5EF4-FFF2-40B4-BE49-F238E27FC236}">
                <a16:creationId xmlns:a16="http://schemas.microsoft.com/office/drawing/2014/main" id="{B2C0630A-B631-7D95-7A4F-E5B6A1610A19}"/>
              </a:ext>
            </a:extLst>
          </p:cNvPr>
          <p:cNvSpPr>
            <a:spLocks noGrp="1"/>
          </p:cNvSpPr>
          <p:nvPr>
            <p:ph sz="quarter" idx="42" hasCustomPrompt="1"/>
          </p:nvPr>
        </p:nvSpPr>
        <p:spPr>
          <a:xfrm>
            <a:off x="8394062" y="3427020"/>
            <a:ext cx="3001217" cy="1248411"/>
          </a:xfrm>
        </p:spPr>
        <p:txBody>
          <a:bodyPr>
            <a:normAutofit/>
          </a:bodyPr>
          <a:lstStyle>
            <a:lvl1pPr marL="0" indent="0" algn="ctr">
              <a:buNone/>
              <a:defRPr sz="1800"/>
            </a:lvl1pPr>
          </a:lstStyle>
          <a:p>
            <a:pPr lvl="0"/>
            <a:r>
              <a:rPr lang="en-US"/>
              <a:t>Add text or image</a:t>
            </a:r>
          </a:p>
        </p:txBody>
      </p:sp>
      <p:sp>
        <p:nvSpPr>
          <p:cNvPr id="23" name="Content Placeholder 4">
            <a:extLst>
              <a:ext uri="{FF2B5EF4-FFF2-40B4-BE49-F238E27FC236}">
                <a16:creationId xmlns:a16="http://schemas.microsoft.com/office/drawing/2014/main" id="{D9EFAD20-28A5-1B78-B8B7-EB1D0B2071D9}"/>
              </a:ext>
            </a:extLst>
          </p:cNvPr>
          <p:cNvSpPr>
            <a:spLocks noGrp="1"/>
          </p:cNvSpPr>
          <p:nvPr>
            <p:ph sz="quarter" idx="43" hasCustomPrompt="1"/>
          </p:nvPr>
        </p:nvSpPr>
        <p:spPr>
          <a:xfrm>
            <a:off x="838200" y="4863329"/>
            <a:ext cx="1888210" cy="1856789"/>
          </a:xfrm>
          <a:prstGeom prst="rect">
            <a:avLst/>
          </a:prstGeom>
        </p:spPr>
        <p:txBody>
          <a:bodyPr anchor="ctr"/>
          <a:lstStyle>
            <a:lvl1pPr marL="0" indent="0" algn="ctr">
              <a:buNone/>
              <a:defRPr/>
            </a:lvl1pPr>
          </a:lstStyle>
          <a:p>
            <a:pPr lvl="0"/>
            <a:r>
              <a:rPr lang="en-US"/>
              <a:t>Add text or image</a:t>
            </a:r>
          </a:p>
        </p:txBody>
      </p:sp>
      <p:sp>
        <p:nvSpPr>
          <p:cNvPr id="24" name="Content Placeholder 3">
            <a:extLst>
              <a:ext uri="{FF2B5EF4-FFF2-40B4-BE49-F238E27FC236}">
                <a16:creationId xmlns:a16="http://schemas.microsoft.com/office/drawing/2014/main" id="{E507F341-A03E-B28A-95BA-C2220F5AF911}"/>
              </a:ext>
            </a:extLst>
          </p:cNvPr>
          <p:cNvSpPr>
            <a:spLocks noGrp="1"/>
          </p:cNvSpPr>
          <p:nvPr>
            <p:ph sz="quarter" idx="44" hasCustomPrompt="1"/>
          </p:nvPr>
        </p:nvSpPr>
        <p:spPr>
          <a:xfrm>
            <a:off x="2937209" y="4863329"/>
            <a:ext cx="3001217" cy="608377"/>
          </a:xfrm>
        </p:spPr>
        <p:txBody>
          <a:bodyPr anchor="ctr">
            <a:normAutofit/>
          </a:bodyPr>
          <a:lstStyle>
            <a:lvl1pPr marL="0" indent="0" algn="ctr">
              <a:buNone/>
              <a:defRPr sz="2000" b="1"/>
            </a:lvl1pPr>
          </a:lstStyle>
          <a:p>
            <a:pPr lvl="0"/>
            <a:r>
              <a:rPr lang="en-US"/>
              <a:t>Add text or image</a:t>
            </a:r>
          </a:p>
        </p:txBody>
      </p:sp>
      <p:sp>
        <p:nvSpPr>
          <p:cNvPr id="29" name="Content Placeholder 3">
            <a:extLst>
              <a:ext uri="{FF2B5EF4-FFF2-40B4-BE49-F238E27FC236}">
                <a16:creationId xmlns:a16="http://schemas.microsoft.com/office/drawing/2014/main" id="{55F0328B-1E58-5373-D5A0-C779B587DAAD}"/>
              </a:ext>
            </a:extLst>
          </p:cNvPr>
          <p:cNvSpPr>
            <a:spLocks noGrp="1"/>
          </p:cNvSpPr>
          <p:nvPr>
            <p:ph sz="quarter" idx="45" hasCustomPrompt="1"/>
          </p:nvPr>
        </p:nvSpPr>
        <p:spPr>
          <a:xfrm>
            <a:off x="2937208" y="5471707"/>
            <a:ext cx="3001217" cy="1248411"/>
          </a:xfrm>
        </p:spPr>
        <p:txBody>
          <a:bodyPr>
            <a:normAutofit/>
          </a:bodyPr>
          <a:lstStyle>
            <a:lvl1pPr marL="0" indent="0" algn="ctr">
              <a:buNone/>
              <a:defRPr sz="1800"/>
            </a:lvl1pPr>
          </a:lstStyle>
          <a:p>
            <a:pPr lvl="0"/>
            <a:r>
              <a:rPr lang="en-US"/>
              <a:t>Add text or image</a:t>
            </a:r>
          </a:p>
        </p:txBody>
      </p:sp>
      <p:sp>
        <p:nvSpPr>
          <p:cNvPr id="30" name="Content Placeholder 4">
            <a:extLst>
              <a:ext uri="{FF2B5EF4-FFF2-40B4-BE49-F238E27FC236}">
                <a16:creationId xmlns:a16="http://schemas.microsoft.com/office/drawing/2014/main" id="{1DDC7677-82C9-9181-F76E-05FA9348B739}"/>
              </a:ext>
            </a:extLst>
          </p:cNvPr>
          <p:cNvSpPr>
            <a:spLocks noGrp="1"/>
          </p:cNvSpPr>
          <p:nvPr>
            <p:ph sz="quarter" idx="46" hasCustomPrompt="1"/>
          </p:nvPr>
        </p:nvSpPr>
        <p:spPr>
          <a:xfrm>
            <a:off x="6295053" y="4863329"/>
            <a:ext cx="1888210" cy="1856789"/>
          </a:xfrm>
          <a:prstGeom prst="rect">
            <a:avLst/>
          </a:prstGeom>
        </p:spPr>
        <p:txBody>
          <a:bodyPr anchor="ctr"/>
          <a:lstStyle>
            <a:lvl1pPr marL="0" indent="0" algn="ctr">
              <a:buNone/>
              <a:defRPr/>
            </a:lvl1pPr>
          </a:lstStyle>
          <a:p>
            <a:pPr lvl="0"/>
            <a:r>
              <a:rPr lang="en-US"/>
              <a:t>Add text or image</a:t>
            </a:r>
          </a:p>
        </p:txBody>
      </p:sp>
      <p:sp>
        <p:nvSpPr>
          <p:cNvPr id="31" name="Content Placeholder 3">
            <a:extLst>
              <a:ext uri="{FF2B5EF4-FFF2-40B4-BE49-F238E27FC236}">
                <a16:creationId xmlns:a16="http://schemas.microsoft.com/office/drawing/2014/main" id="{7FF05C69-835A-547F-94B7-C4731685145E}"/>
              </a:ext>
            </a:extLst>
          </p:cNvPr>
          <p:cNvSpPr>
            <a:spLocks noGrp="1"/>
          </p:cNvSpPr>
          <p:nvPr>
            <p:ph sz="quarter" idx="47" hasCustomPrompt="1"/>
          </p:nvPr>
        </p:nvSpPr>
        <p:spPr>
          <a:xfrm>
            <a:off x="8394062" y="4863329"/>
            <a:ext cx="3001217" cy="608377"/>
          </a:xfrm>
        </p:spPr>
        <p:txBody>
          <a:bodyPr anchor="ctr">
            <a:normAutofit/>
          </a:bodyPr>
          <a:lstStyle>
            <a:lvl1pPr marL="0" indent="0" algn="ctr">
              <a:buNone/>
              <a:defRPr sz="2000" b="1"/>
            </a:lvl1pPr>
          </a:lstStyle>
          <a:p>
            <a:pPr lvl="0"/>
            <a:r>
              <a:rPr lang="en-US"/>
              <a:t>Add text or image</a:t>
            </a:r>
          </a:p>
        </p:txBody>
      </p:sp>
      <p:sp>
        <p:nvSpPr>
          <p:cNvPr id="32" name="Content Placeholder 3">
            <a:extLst>
              <a:ext uri="{FF2B5EF4-FFF2-40B4-BE49-F238E27FC236}">
                <a16:creationId xmlns:a16="http://schemas.microsoft.com/office/drawing/2014/main" id="{68782345-0089-F5AF-F2E2-184CA5F85AD9}"/>
              </a:ext>
            </a:extLst>
          </p:cNvPr>
          <p:cNvSpPr>
            <a:spLocks noGrp="1"/>
          </p:cNvSpPr>
          <p:nvPr>
            <p:ph sz="quarter" idx="48" hasCustomPrompt="1"/>
          </p:nvPr>
        </p:nvSpPr>
        <p:spPr>
          <a:xfrm>
            <a:off x="8394061" y="5464928"/>
            <a:ext cx="3001217" cy="1248411"/>
          </a:xfrm>
        </p:spPr>
        <p:txBody>
          <a:bodyPr>
            <a:normAutofit/>
          </a:bodyPr>
          <a:lstStyle>
            <a:lvl1pPr marL="0" indent="0" algn="ctr">
              <a:buNone/>
              <a:defRPr sz="1800"/>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Tree>
    <p:extLst>
      <p:ext uri="{BB962C8B-B14F-4D97-AF65-F5344CB8AC3E}">
        <p14:creationId xmlns:p14="http://schemas.microsoft.com/office/powerpoint/2010/main" val="833465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image">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C07A582-CD87-A189-D6AD-EAAC5B7FF44A}"/>
              </a:ext>
              <a:ext uri="{C183D7F6-B498-43B3-948B-1728B52AA6E4}">
                <adec:decorative xmlns:adec="http://schemas.microsoft.com/office/drawing/2017/decorative" val="1"/>
              </a:ext>
            </a:extLst>
          </p:cNvPr>
          <p:cNvGrpSpPr/>
          <p:nvPr userDrawn="1"/>
        </p:nvGrpSpPr>
        <p:grpSpPr>
          <a:xfrm>
            <a:off x="0" y="-91440"/>
            <a:ext cx="12192000" cy="594447"/>
            <a:chOff x="0" y="-15903"/>
            <a:chExt cx="12192000" cy="594447"/>
          </a:xfrm>
        </p:grpSpPr>
        <p:cxnSp>
          <p:nvCxnSpPr>
            <p:cNvPr id="26" name="Straight Connector 25">
              <a:extLst>
                <a:ext uri="{FF2B5EF4-FFF2-40B4-BE49-F238E27FC236}">
                  <a16:creationId xmlns:a16="http://schemas.microsoft.com/office/drawing/2014/main" id="{CB4A0F5F-4D38-BB3A-74C0-03CCE408CBDC}"/>
                </a:ext>
              </a:extLst>
            </p:cNvPr>
            <p:cNvCxnSpPr>
              <a:cxnSpLocks/>
            </p:cNvCxnSpPr>
            <p:nvPr userDrawn="1"/>
          </p:nvCxnSpPr>
          <p:spPr>
            <a:xfrm>
              <a:off x="0" y="365125"/>
              <a:ext cx="12192000"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27" name="Isosceles Triangle 26">
              <a:extLst>
                <a:ext uri="{FF2B5EF4-FFF2-40B4-BE49-F238E27FC236}">
                  <a16:creationId xmlns:a16="http://schemas.microsoft.com/office/drawing/2014/main" id="{A86DD342-6504-D3DC-D577-E0DE1D299CE3}"/>
                </a:ext>
              </a:extLst>
            </p:cNvPr>
            <p:cNvSpPr/>
            <p:nvPr userDrawn="1"/>
          </p:nvSpPr>
          <p:spPr>
            <a:xfrm rot="10800000">
              <a:off x="356586" y="213420"/>
              <a:ext cx="963228" cy="365124"/>
            </a:xfrm>
            <a:prstGeom prst="triangle">
              <a:avLst/>
            </a:prstGeom>
            <a:solidFill>
              <a:schemeClr val="tx2"/>
            </a:solid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42093FC-D776-EBE4-5D5F-632B50086F5F}"/>
                </a:ext>
              </a:extLst>
            </p:cNvPr>
            <p:cNvSpPr/>
            <p:nvPr userDrawn="1"/>
          </p:nvSpPr>
          <p:spPr>
            <a:xfrm>
              <a:off x="0" y="-15903"/>
              <a:ext cx="12192000" cy="3651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 </a:t>
              </a:r>
            </a:p>
          </p:txBody>
        </p:sp>
      </p:grpSp>
      <p:sp>
        <p:nvSpPr>
          <p:cNvPr id="2" name="Title 1">
            <a:extLst>
              <a:ext uri="{FF2B5EF4-FFF2-40B4-BE49-F238E27FC236}">
                <a16:creationId xmlns:a16="http://schemas.microsoft.com/office/drawing/2014/main" id="{A921798E-2B93-3458-8E93-29F46FAB2E0C}"/>
              </a:ext>
            </a:extLst>
          </p:cNvPr>
          <p:cNvSpPr>
            <a:spLocks noGrp="1"/>
          </p:cNvSpPr>
          <p:nvPr>
            <p:ph type="title"/>
          </p:nvPr>
        </p:nvSpPr>
        <p:spPr/>
        <p:txBody>
          <a:bodyPr/>
          <a:lstStyle/>
          <a:p>
            <a:r>
              <a:rPr lang="en-US"/>
              <a:t>Click to edit Master title style</a:t>
            </a:r>
          </a:p>
        </p:txBody>
      </p:sp>
      <p:sp>
        <p:nvSpPr>
          <p:cNvPr id="6" name="Text Placeholder 18">
            <a:extLst>
              <a:ext uri="{FF2B5EF4-FFF2-40B4-BE49-F238E27FC236}">
                <a16:creationId xmlns:a16="http://schemas.microsoft.com/office/drawing/2014/main" id="{1DAF53D0-AA48-073E-513F-773038B3FB95}"/>
              </a:ext>
            </a:extLst>
          </p:cNvPr>
          <p:cNvSpPr>
            <a:spLocks noGrp="1"/>
          </p:cNvSpPr>
          <p:nvPr>
            <p:ph type="body" sz="quarter" idx="18"/>
          </p:nvPr>
        </p:nvSpPr>
        <p:spPr>
          <a:xfrm>
            <a:off x="838200" y="1828518"/>
            <a:ext cx="10515600" cy="838488"/>
          </a:xfrm>
        </p:spPr>
        <p:txBody>
          <a:bodyPr>
            <a:normAutofit/>
          </a:bodyPr>
          <a:lstStyle>
            <a:lvl1pPr marL="0" indent="0">
              <a:spcBef>
                <a:spcPts val="0"/>
              </a:spcBef>
              <a:spcAft>
                <a:spcPts val="0"/>
              </a:spcAft>
              <a:buNone/>
              <a:defRPr sz="1800"/>
            </a:lvl1pPr>
          </a:lstStyle>
          <a:p>
            <a:pPr lvl="0"/>
            <a:r>
              <a:rPr lang="en-US"/>
              <a:t>Click to edit Master text styles</a:t>
            </a:r>
          </a:p>
        </p:txBody>
      </p:sp>
      <p:sp>
        <p:nvSpPr>
          <p:cNvPr id="3" name="Content Placeholder 4">
            <a:extLst>
              <a:ext uri="{FF2B5EF4-FFF2-40B4-BE49-F238E27FC236}">
                <a16:creationId xmlns:a16="http://schemas.microsoft.com/office/drawing/2014/main" id="{05E7FE8E-998F-010C-D5BF-0490B4E07E2D}"/>
              </a:ext>
            </a:extLst>
          </p:cNvPr>
          <p:cNvSpPr>
            <a:spLocks noGrp="1"/>
          </p:cNvSpPr>
          <p:nvPr>
            <p:ph sz="quarter" idx="37" hasCustomPrompt="1"/>
          </p:nvPr>
        </p:nvSpPr>
        <p:spPr>
          <a:xfrm>
            <a:off x="838200" y="2796357"/>
            <a:ext cx="1888210" cy="1980442"/>
          </a:xfrm>
          <a:prstGeom prst="rect">
            <a:avLst/>
          </a:prstGeom>
        </p:spPr>
        <p:txBody>
          <a:bodyPr anchor="ctr"/>
          <a:lstStyle>
            <a:lvl1pPr marL="0" indent="0" algn="ctr">
              <a:buNone/>
              <a:defRPr/>
            </a:lvl1pPr>
          </a:lstStyle>
          <a:p>
            <a:pPr lvl="0"/>
            <a:r>
              <a:rPr lang="en-US"/>
              <a:t>Add text or image</a:t>
            </a:r>
          </a:p>
        </p:txBody>
      </p:sp>
      <p:sp>
        <p:nvSpPr>
          <p:cNvPr id="4" name="Content Placeholder 3">
            <a:extLst>
              <a:ext uri="{FF2B5EF4-FFF2-40B4-BE49-F238E27FC236}">
                <a16:creationId xmlns:a16="http://schemas.microsoft.com/office/drawing/2014/main" id="{B7549C65-213E-DA8B-A104-3D88D8CFCC8C}"/>
              </a:ext>
            </a:extLst>
          </p:cNvPr>
          <p:cNvSpPr>
            <a:spLocks noGrp="1"/>
          </p:cNvSpPr>
          <p:nvPr>
            <p:ph sz="quarter" idx="38" hasCustomPrompt="1"/>
          </p:nvPr>
        </p:nvSpPr>
        <p:spPr>
          <a:xfrm>
            <a:off x="2877722" y="2796357"/>
            <a:ext cx="3001217" cy="1023517"/>
          </a:xfrm>
        </p:spPr>
        <p:txBody>
          <a:bodyPr anchor="ctr">
            <a:normAutofit/>
          </a:bodyPr>
          <a:lstStyle>
            <a:lvl1pPr marL="0" indent="0" algn="ctr">
              <a:buNone/>
              <a:defRPr sz="2000" b="1"/>
            </a:lvl1pPr>
          </a:lstStyle>
          <a:p>
            <a:pPr lvl="0"/>
            <a:r>
              <a:rPr lang="en-US"/>
              <a:t>Add text or image</a:t>
            </a:r>
          </a:p>
        </p:txBody>
      </p:sp>
      <p:sp>
        <p:nvSpPr>
          <p:cNvPr id="5" name="Content Placeholder 3">
            <a:extLst>
              <a:ext uri="{FF2B5EF4-FFF2-40B4-BE49-F238E27FC236}">
                <a16:creationId xmlns:a16="http://schemas.microsoft.com/office/drawing/2014/main" id="{DC6BC399-4675-CD39-C5F5-8FBE3601F79A}"/>
              </a:ext>
            </a:extLst>
          </p:cNvPr>
          <p:cNvSpPr>
            <a:spLocks noGrp="1"/>
          </p:cNvSpPr>
          <p:nvPr>
            <p:ph sz="quarter" idx="39" hasCustomPrompt="1"/>
          </p:nvPr>
        </p:nvSpPr>
        <p:spPr>
          <a:xfrm>
            <a:off x="2877722" y="3819874"/>
            <a:ext cx="3001217" cy="2854674"/>
          </a:xfrm>
        </p:spPr>
        <p:txBody>
          <a:bodyPr>
            <a:normAutofit/>
          </a:bodyPr>
          <a:lstStyle>
            <a:lvl1pPr marL="0" indent="0" algn="ctr">
              <a:buNone/>
              <a:defRPr sz="1800"/>
            </a:lvl1pPr>
          </a:lstStyle>
          <a:p>
            <a:pPr lvl="0"/>
            <a:r>
              <a:rPr lang="en-US"/>
              <a:t>Add text or image</a:t>
            </a:r>
          </a:p>
        </p:txBody>
      </p:sp>
      <p:sp>
        <p:nvSpPr>
          <p:cNvPr id="17" name="Content Placeholder 4">
            <a:extLst>
              <a:ext uri="{FF2B5EF4-FFF2-40B4-BE49-F238E27FC236}">
                <a16:creationId xmlns:a16="http://schemas.microsoft.com/office/drawing/2014/main" id="{C5B17DAA-0F35-67D4-29ED-4E9BF6B62963}"/>
              </a:ext>
            </a:extLst>
          </p:cNvPr>
          <p:cNvSpPr>
            <a:spLocks noGrp="1"/>
          </p:cNvSpPr>
          <p:nvPr>
            <p:ph sz="quarter" idx="40" hasCustomPrompt="1"/>
          </p:nvPr>
        </p:nvSpPr>
        <p:spPr>
          <a:xfrm>
            <a:off x="6313061" y="2796357"/>
            <a:ext cx="1888210" cy="1980442"/>
          </a:xfrm>
          <a:prstGeom prst="rect">
            <a:avLst/>
          </a:prstGeom>
        </p:spPr>
        <p:txBody>
          <a:bodyPr anchor="ctr"/>
          <a:lstStyle>
            <a:lvl1pPr marL="0" indent="0" algn="ctr">
              <a:buNone/>
              <a:defRPr/>
            </a:lvl1pPr>
          </a:lstStyle>
          <a:p>
            <a:pPr lvl="0"/>
            <a:r>
              <a:rPr lang="en-US"/>
              <a:t>Add text or image</a:t>
            </a:r>
          </a:p>
        </p:txBody>
      </p:sp>
      <p:sp>
        <p:nvSpPr>
          <p:cNvPr id="18" name="Content Placeholder 3">
            <a:extLst>
              <a:ext uri="{FF2B5EF4-FFF2-40B4-BE49-F238E27FC236}">
                <a16:creationId xmlns:a16="http://schemas.microsoft.com/office/drawing/2014/main" id="{98F7E755-9E13-1005-1B1E-9B09B7876FA4}"/>
              </a:ext>
            </a:extLst>
          </p:cNvPr>
          <p:cNvSpPr>
            <a:spLocks noGrp="1"/>
          </p:cNvSpPr>
          <p:nvPr>
            <p:ph sz="quarter" idx="41" hasCustomPrompt="1"/>
          </p:nvPr>
        </p:nvSpPr>
        <p:spPr>
          <a:xfrm>
            <a:off x="8352583" y="2796357"/>
            <a:ext cx="3001217" cy="1023517"/>
          </a:xfrm>
        </p:spPr>
        <p:txBody>
          <a:bodyPr anchor="ctr">
            <a:normAutofit/>
          </a:bodyPr>
          <a:lstStyle>
            <a:lvl1pPr marL="0" indent="0" algn="ctr">
              <a:buNone/>
              <a:defRPr sz="2000" b="1"/>
            </a:lvl1pPr>
          </a:lstStyle>
          <a:p>
            <a:pPr lvl="0"/>
            <a:r>
              <a:rPr lang="en-US"/>
              <a:t>Add text or image</a:t>
            </a:r>
          </a:p>
        </p:txBody>
      </p:sp>
      <p:sp>
        <p:nvSpPr>
          <p:cNvPr id="19" name="Content Placeholder 3">
            <a:extLst>
              <a:ext uri="{FF2B5EF4-FFF2-40B4-BE49-F238E27FC236}">
                <a16:creationId xmlns:a16="http://schemas.microsoft.com/office/drawing/2014/main" id="{71BD2EC3-A75E-BFED-68E0-00B69CBBF209}"/>
              </a:ext>
            </a:extLst>
          </p:cNvPr>
          <p:cNvSpPr>
            <a:spLocks noGrp="1"/>
          </p:cNvSpPr>
          <p:nvPr>
            <p:ph sz="quarter" idx="42" hasCustomPrompt="1"/>
          </p:nvPr>
        </p:nvSpPr>
        <p:spPr>
          <a:xfrm>
            <a:off x="8352583" y="3819874"/>
            <a:ext cx="3001217" cy="2854674"/>
          </a:xfrm>
        </p:spPr>
        <p:txBody>
          <a:bodyPr>
            <a:normAutofit/>
          </a:bodyPr>
          <a:lstStyle>
            <a:lvl1pPr marL="0" indent="0" algn="ctr">
              <a:buNone/>
              <a:defRPr sz="1800"/>
            </a:lvl1pPr>
          </a:lstStyle>
          <a:p>
            <a:pPr lvl="0"/>
            <a:r>
              <a:rPr lang="en-US"/>
              <a:t>Add text or image</a:t>
            </a:r>
          </a:p>
        </p:txBody>
      </p:sp>
      <p:pic>
        <p:nvPicPr>
          <p:cNvPr id="8" name="Picture 7" descr="Minnesota State logo.">
            <a:extLst>
              <a:ext uri="{FF2B5EF4-FFF2-40B4-BE49-F238E27FC236}">
                <a16:creationId xmlns:a16="http://schemas.microsoft.com/office/drawing/2014/main" id="{24F6401E-E9D4-01F4-FA60-52E40AC7EB6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580" y="6272213"/>
            <a:ext cx="1188720" cy="402335"/>
          </a:xfrm>
          <a:prstGeom prst="rect">
            <a:avLst/>
          </a:prstGeom>
        </p:spPr>
      </p:pic>
      <p:sp>
        <p:nvSpPr>
          <p:cNvPr id="7" name="TextBox 6">
            <a:extLst>
              <a:ext uri="{FF2B5EF4-FFF2-40B4-BE49-F238E27FC236}">
                <a16:creationId xmlns:a16="http://schemas.microsoft.com/office/drawing/2014/main" id="{0C4ED0D2-716A-E12B-035E-26A8BD9AAF35}"/>
              </a:ext>
            </a:extLst>
          </p:cNvPr>
          <p:cNvSpPr txBox="1"/>
          <p:nvPr userDrawn="1"/>
        </p:nvSpPr>
        <p:spPr>
          <a:xfrm>
            <a:off x="11498580" y="6620947"/>
            <a:ext cx="457200" cy="200055"/>
          </a:xfrm>
          <a:prstGeom prst="rect">
            <a:avLst/>
          </a:prstGeom>
          <a:noFill/>
        </p:spPr>
        <p:txBody>
          <a:bodyPr wrap="square" rtlCol="0">
            <a:spAutoFit/>
          </a:bodyPr>
          <a:lstStyle/>
          <a:p>
            <a:pPr algn="ctr"/>
            <a:fld id="{D83FE643-7C41-44D2-A7F3-B4EB1EC4DD70}" type="slidenum">
              <a:rPr lang="en-US" sz="700" b="1" smtClean="0">
                <a:solidFill>
                  <a:srgbClr val="003C66"/>
                </a:solidFill>
              </a:rPr>
              <a:t>‹#›</a:t>
            </a:fld>
            <a:endParaRPr lang="en-US" sz="700" b="1">
              <a:solidFill>
                <a:srgbClr val="003C66"/>
              </a:solidFill>
            </a:endParaRPr>
          </a:p>
        </p:txBody>
      </p:sp>
    </p:spTree>
    <p:extLst>
      <p:ext uri="{BB962C8B-B14F-4D97-AF65-F5344CB8AC3E}">
        <p14:creationId xmlns:p14="http://schemas.microsoft.com/office/powerpoint/2010/main" val="207518637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119BA3-639D-4B83-FA13-50424E4F3BF7}"/>
              </a:ext>
            </a:extLst>
          </p:cNvPr>
          <p:cNvSpPr>
            <a:spLocks noGrp="1"/>
          </p:cNvSpPr>
          <p:nvPr>
            <p:ph type="title"/>
          </p:nvPr>
        </p:nvSpPr>
        <p:spPr>
          <a:xfrm>
            <a:off x="838200" y="457200"/>
            <a:ext cx="10515600" cy="1325563"/>
          </a:xfrm>
          <a:prstGeom prst="rect">
            <a:avLst/>
          </a:prstGeom>
        </p:spPr>
        <p:txBody>
          <a:bodyPr vert="horz" lIns="91440" tIns="45720" rIns="91440" bIns="45720" rtlCol="0" anchor="ctr">
            <a:normAutofit/>
          </a:bodyPr>
          <a:lstStyle/>
          <a:p>
            <a:r>
              <a:rPr lang="en-US"/>
              <a:t>Click to edit slide title</a:t>
            </a:r>
          </a:p>
        </p:txBody>
      </p:sp>
      <p:sp>
        <p:nvSpPr>
          <p:cNvPr id="3" name="Text Placeholder 2">
            <a:extLst>
              <a:ext uri="{FF2B5EF4-FFF2-40B4-BE49-F238E27FC236}">
                <a16:creationId xmlns:a16="http://schemas.microsoft.com/office/drawing/2014/main" id="{B0BB06FC-0CFC-E80D-08DA-4CACE6DC8F38}"/>
              </a:ext>
            </a:extLst>
          </p:cNvPr>
          <p:cNvSpPr>
            <a:spLocks noGrp="1"/>
          </p:cNvSpPr>
          <p:nvPr>
            <p:ph type="body" idx="1"/>
          </p:nvPr>
        </p:nvSpPr>
        <p:spPr>
          <a:xfrm>
            <a:off x="838200" y="1825624"/>
            <a:ext cx="10515600" cy="4806181"/>
          </a:xfrm>
          <a:prstGeom prst="rect">
            <a:avLst/>
          </a:prstGeom>
        </p:spPr>
        <p:txBody>
          <a:bodyPr vert="horz" lIns="91440" tIns="45720" rIns="91440" bIns="45720" rtlCol="0">
            <a:normAutofit/>
          </a:bodyPr>
          <a:lstStyle/>
          <a:p>
            <a:pPr lvl="0"/>
            <a:r>
              <a:rPr lang="en-US"/>
              <a:t>First level</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08241043"/>
      </p:ext>
    </p:extLst>
  </p:cSld>
  <p:clrMap bg1="lt1" tx1="dk1" bg2="lt2" tx2="dk2" accent1="accent1" accent2="accent2" accent3="accent3" accent4="accent4" accent5="accent5" accent6="accent6" hlink="hlink" folHlink="folHlink"/>
  <p:sldLayoutIdLst>
    <p:sldLayoutId id="2147483716" r:id="rId1"/>
    <p:sldLayoutId id="2147483715" r:id="rId2"/>
    <p:sldLayoutId id="2147483747" r:id="rId3"/>
    <p:sldLayoutId id="2147483748" r:id="rId4"/>
    <p:sldLayoutId id="2147483728" r:id="rId5"/>
    <p:sldLayoutId id="2147483729" r:id="rId6"/>
    <p:sldLayoutId id="2147483731" r:id="rId7"/>
    <p:sldLayoutId id="2147483732" r:id="rId8"/>
    <p:sldLayoutId id="2147483734" r:id="rId9"/>
    <p:sldLayoutId id="2147483733" r:id="rId10"/>
    <p:sldLayoutId id="2147483735" r:id="rId11"/>
    <p:sldLayoutId id="2147483740" r:id="rId12"/>
    <p:sldLayoutId id="2147483736" r:id="rId13"/>
    <p:sldLayoutId id="2147483742" r:id="rId14"/>
    <p:sldLayoutId id="2147483741" r:id="rId15"/>
    <p:sldLayoutId id="2147483743" r:id="rId16"/>
    <p:sldLayoutId id="2147483746" r:id="rId17"/>
    <p:sldLayoutId id="2147483744" r:id="rId18"/>
    <p:sldLayoutId id="2147483749" r:id="rId19"/>
    <p:sldLayoutId id="2147483737" r:id="rId20"/>
    <p:sldLayoutId id="2147483754" r:id="rId21"/>
    <p:sldLayoutId id="2147483752" r:id="rId22"/>
    <p:sldLayoutId id="2147483725" r:id="rId23"/>
    <p:sldLayoutId id="2147483726" r:id="rId24"/>
    <p:sldLayoutId id="2147483727" r:id="rId25"/>
    <p:sldLayoutId id="2147483724" r:id="rId26"/>
    <p:sldLayoutId id="2147483755" r:id="rId27"/>
    <p:sldLayoutId id="2147483756" r:id="rId28"/>
    <p:sldLayoutId id="2147483758" r:id="rId29"/>
    <p:sldLayoutId id="2147483771" r:id="rId30"/>
    <p:sldLayoutId id="2147483788" r:id="rId31"/>
    <p:sldLayoutId id="2147483789" r:id="rId32"/>
    <p:sldLayoutId id="2147483791" r:id="rId33"/>
    <p:sldLayoutId id="2147483792" r:id="rId34"/>
    <p:sldLayoutId id="2147483793" r:id="rId35"/>
    <p:sldLayoutId id="2147483802" r:id="rId36"/>
    <p:sldLayoutId id="2147483810" r:id="rId37"/>
  </p:sldLayoutIdLst>
  <p:txStyles>
    <p:title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457200" algn="l" defTabSz="914400" rtl="0" eaLnBrk="1" latinLnBrk="0" hangingPunct="1">
        <a:lnSpc>
          <a:spcPct val="100000"/>
        </a:lnSpc>
        <a:spcBef>
          <a:spcPts val="600"/>
        </a:spcBef>
        <a:spcAft>
          <a:spcPts val="600"/>
        </a:spcAft>
        <a:buClr>
          <a:schemeClr val="accent1"/>
        </a:buClr>
        <a:buFont typeface="Calibri" panose="020F0502020204030204" pitchFamily="34" charset="0"/>
        <a:buChar char="»"/>
        <a:defRPr sz="2800" kern="1200">
          <a:solidFill>
            <a:schemeClr val="tx1"/>
          </a:solidFill>
          <a:latin typeface="+mn-lt"/>
          <a:ea typeface="+mn-ea"/>
          <a:cs typeface="+mn-cs"/>
        </a:defRPr>
      </a:lvl1pPr>
      <a:lvl2pPr marL="731520" indent="-27432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2400" kern="1200">
          <a:solidFill>
            <a:schemeClr val="tx1"/>
          </a:solidFill>
          <a:latin typeface="+mn-lt"/>
          <a:ea typeface="+mn-ea"/>
          <a:cs typeface="+mn-cs"/>
        </a:defRPr>
      </a:lvl2pPr>
      <a:lvl3pPr marL="1097280" indent="-27432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solidFill>
          <a:latin typeface="+mn-lt"/>
          <a:ea typeface="+mn-ea"/>
          <a:cs typeface="+mn-cs"/>
        </a:defRPr>
      </a:lvl3pPr>
      <a:lvl4pPr marL="1463040" indent="-27432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4pPr>
      <a:lvl5pPr marL="1828800" indent="-274320" algn="l" defTabSz="914400" rtl="0" eaLnBrk="1" latinLnBrk="0" hangingPunct="1">
        <a:lnSpc>
          <a:spcPct val="100000"/>
        </a:lnSpc>
        <a:spcBef>
          <a:spcPts val="0"/>
        </a:spcBef>
        <a:buClr>
          <a:schemeClr val="tx2"/>
        </a:buClr>
        <a:buFont typeface="Calibri" panose="020F0502020204030204" pitchFamily="34" charset="0"/>
        <a:buChar char="-"/>
        <a:defRPr sz="1800" 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8.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8.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8.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8.xml"/></Relationships>
</file>

<file path=ppt/slides/_rels/slide10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4.xml"/><Relationship Id="rId1" Type="http://schemas.openxmlformats.org/officeDocument/2006/relationships/slideLayout" Target="../slideLayouts/slideLayout28.xml"/></Relationships>
</file>

<file path=ppt/slides/_rels/slide5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5.xml"/><Relationship Id="rId1" Type="http://schemas.openxmlformats.org/officeDocument/2006/relationships/slideLayout" Target="../slideLayouts/slideLayout34.xml"/></Relationships>
</file>

<file path=ppt/slides/_rels/slide5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6.xml"/><Relationship Id="rId1" Type="http://schemas.openxmlformats.org/officeDocument/2006/relationships/slideLayout" Target="../slideLayouts/slideLayout31.xml"/></Relationships>
</file>

<file path=ppt/slides/_rels/slide5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7.xml"/><Relationship Id="rId1" Type="http://schemas.openxmlformats.org/officeDocument/2006/relationships/slideLayout" Target="../slideLayouts/slideLayout3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8.xml"/></Relationships>
</file>

<file path=ppt/slides/_rels/slide5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1.xml"/><Relationship Id="rId1" Type="http://schemas.openxmlformats.org/officeDocument/2006/relationships/slideLayout" Target="../slideLayouts/slideLayout3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8.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6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4.xml"/><Relationship Id="rId1" Type="http://schemas.openxmlformats.org/officeDocument/2006/relationships/slideLayout" Target="../slideLayouts/slideLayout2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8.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8.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8.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8.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8.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8.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8.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8.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8.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8.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8.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8.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8.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8.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3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8.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8.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8.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8.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8.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8.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8.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8.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8.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8.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8.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8.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F06BC108-12BF-FF80-BA69-F825A7DF8623}"/>
              </a:ext>
            </a:extLst>
          </p:cNvPr>
          <p:cNvSpPr>
            <a:spLocks noGrp="1"/>
          </p:cNvSpPr>
          <p:nvPr>
            <p:ph type="ctrTitle"/>
          </p:nvPr>
        </p:nvSpPr>
        <p:spPr>
          <a:xfrm>
            <a:off x="3480217" y="1998522"/>
            <a:ext cx="5600222" cy="1724297"/>
          </a:xfrm>
        </p:spPr>
        <p:txBody>
          <a:bodyPr/>
          <a:lstStyle/>
          <a:p>
            <a:r>
              <a:rPr lang="en-US" dirty="0"/>
              <a:t>Equal Opportunity &amp; Nondiscrimination</a:t>
            </a:r>
          </a:p>
        </p:txBody>
      </p:sp>
      <p:sp>
        <p:nvSpPr>
          <p:cNvPr id="19" name="Subtitle 18">
            <a:extLst>
              <a:ext uri="{FF2B5EF4-FFF2-40B4-BE49-F238E27FC236}">
                <a16:creationId xmlns:a16="http://schemas.microsoft.com/office/drawing/2014/main" id="{63A7B734-EACB-6D41-1636-EF78631A07D6}"/>
              </a:ext>
            </a:extLst>
          </p:cNvPr>
          <p:cNvSpPr>
            <a:spLocks noGrp="1"/>
          </p:cNvSpPr>
          <p:nvPr>
            <p:ph type="subTitle" idx="1"/>
          </p:nvPr>
        </p:nvSpPr>
        <p:spPr>
          <a:xfrm>
            <a:off x="3480217" y="4007803"/>
            <a:ext cx="7075139" cy="658903"/>
          </a:xfrm>
        </p:spPr>
        <p:txBody>
          <a:bodyPr/>
          <a:lstStyle/>
          <a:p>
            <a:r>
              <a:rPr lang="en-US" dirty="0"/>
              <a:t>Investigator Training</a:t>
            </a:r>
          </a:p>
          <a:p>
            <a:endParaRPr lang="en-US" dirty="0"/>
          </a:p>
        </p:txBody>
      </p:sp>
      <p:sp>
        <p:nvSpPr>
          <p:cNvPr id="21" name="Text Placeholder 20">
            <a:extLst>
              <a:ext uri="{FF2B5EF4-FFF2-40B4-BE49-F238E27FC236}">
                <a16:creationId xmlns:a16="http://schemas.microsoft.com/office/drawing/2014/main" id="{6DB01E0B-14BE-0CEE-EFCC-F9B44BC2026D}"/>
              </a:ext>
            </a:extLst>
          </p:cNvPr>
          <p:cNvSpPr>
            <a:spLocks noGrp="1"/>
          </p:cNvSpPr>
          <p:nvPr>
            <p:ph type="body" sz="quarter" idx="13"/>
          </p:nvPr>
        </p:nvSpPr>
        <p:spPr>
          <a:xfrm>
            <a:off x="3479242" y="4732428"/>
            <a:ext cx="5600222" cy="412701"/>
          </a:xfrm>
        </p:spPr>
        <p:txBody>
          <a:bodyPr/>
          <a:lstStyle/>
          <a:p>
            <a:r>
              <a:rPr lang="en-US" dirty="0"/>
              <a:t>Human Resources Division</a:t>
            </a:r>
          </a:p>
        </p:txBody>
      </p:sp>
      <p:sp>
        <p:nvSpPr>
          <p:cNvPr id="22" name="Text Placeholder 21">
            <a:extLst>
              <a:ext uri="{FF2B5EF4-FFF2-40B4-BE49-F238E27FC236}">
                <a16:creationId xmlns:a16="http://schemas.microsoft.com/office/drawing/2014/main" id="{6821F354-ECEF-32DE-2B56-4AE0FCE60446}"/>
              </a:ext>
            </a:extLst>
          </p:cNvPr>
          <p:cNvSpPr>
            <a:spLocks noGrp="1"/>
          </p:cNvSpPr>
          <p:nvPr>
            <p:ph type="body" sz="quarter" idx="15"/>
          </p:nvPr>
        </p:nvSpPr>
        <p:spPr>
          <a:xfrm>
            <a:off x="3624263" y="5145129"/>
            <a:ext cx="5455201" cy="294202"/>
          </a:xfrm>
        </p:spPr>
        <p:txBody>
          <a:bodyPr/>
          <a:lstStyle/>
          <a:p>
            <a:r>
              <a:rPr lang="en-US" dirty="0"/>
              <a:t>August 6-7, 2025</a:t>
            </a:r>
          </a:p>
        </p:txBody>
      </p:sp>
      <p:pic>
        <p:nvPicPr>
          <p:cNvPr id="30" name="Picture Placeholder 29" descr="Minnesota State logo.">
            <a:extLst>
              <a:ext uri="{FF2B5EF4-FFF2-40B4-BE49-F238E27FC236}">
                <a16:creationId xmlns:a16="http://schemas.microsoft.com/office/drawing/2014/main" id="{E4CCBBB7-BA22-C436-1AF0-C247777D3001}"/>
              </a:ext>
            </a:extLst>
          </p:cNvPr>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4287" r="4287"/>
          <a:stretch/>
        </p:blipFill>
        <p:spPr>
          <a:xfrm>
            <a:off x="326466" y="0"/>
            <a:ext cx="3152776" cy="5974722"/>
          </a:xfrm>
        </p:spPr>
      </p:pic>
      <p:sp>
        <p:nvSpPr>
          <p:cNvPr id="32" name="Text Placeholder 31">
            <a:extLst>
              <a:ext uri="{FF2B5EF4-FFF2-40B4-BE49-F238E27FC236}">
                <a16:creationId xmlns:a16="http://schemas.microsoft.com/office/drawing/2014/main" id="{8F35917A-AC72-A617-F59C-8B4AB8931B27}"/>
              </a:ext>
            </a:extLst>
          </p:cNvPr>
          <p:cNvSpPr>
            <a:spLocks noGrp="1"/>
          </p:cNvSpPr>
          <p:nvPr>
            <p:ph type="body" sz="quarter" idx="17"/>
          </p:nvPr>
        </p:nvSpPr>
        <p:spPr/>
        <p:txBody>
          <a:bodyPr>
            <a:normAutofit/>
          </a:bodyPr>
          <a:lstStyle/>
          <a:p>
            <a:r>
              <a:rPr lang="en-US" dirty="0" err="1"/>
              <a:t>MinnState.edu</a:t>
            </a:r>
            <a:endParaRPr lang="en-US" dirty="0"/>
          </a:p>
        </p:txBody>
      </p:sp>
    </p:spTree>
    <p:extLst>
      <p:ext uri="{BB962C8B-B14F-4D97-AF65-F5344CB8AC3E}">
        <p14:creationId xmlns:p14="http://schemas.microsoft.com/office/powerpoint/2010/main" val="1750157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457200">
              <a:tabLst>
                <a:tab pos="635000" algn="l"/>
              </a:tabLst>
              <a:defRPr/>
            </a:pPr>
            <a:r>
              <a:rPr lang="en-US" sz="3000">
                <a:solidFill>
                  <a:srgbClr val="000000"/>
                </a:solidFill>
              </a:rPr>
              <a:t>Conducts a fact-finding inquiry or investigation of the complaint, including scheduling and holding interviews and requesting record information; may delegate this to another trained investigator</a:t>
            </a:r>
          </a:p>
          <a:p>
            <a:pPr marL="457200">
              <a:tabLst>
                <a:tab pos="635000" algn="l"/>
              </a:tabLst>
              <a:defRPr/>
            </a:pPr>
            <a:r>
              <a:rPr lang="en-US" sz="3000">
                <a:solidFill>
                  <a:srgbClr val="000000"/>
                </a:solidFill>
              </a:rPr>
              <a:t>Informs involved parties of right a union representative or support person to accompany them during investigative interviews, as appropriate</a:t>
            </a:r>
          </a:p>
          <a:p>
            <a:pPr marL="457200">
              <a:tabLst>
                <a:tab pos="635000" algn="l"/>
              </a:tabLst>
              <a:defRPr/>
            </a:pPr>
            <a:r>
              <a:rPr lang="en-US" sz="3000">
                <a:solidFill>
                  <a:srgbClr val="000000"/>
                </a:solidFill>
              </a:rPr>
              <a:t>Informs involved parties of the protection and prohibition of retaliation per policy</a:t>
            </a:r>
          </a:p>
          <a:p>
            <a:pPr marL="457200">
              <a:tabLst>
                <a:tab pos="635000" algn="l"/>
              </a:tabLst>
              <a:defRPr/>
            </a:pPr>
            <a:r>
              <a:rPr lang="en-US" sz="3000">
                <a:solidFill>
                  <a:srgbClr val="000000"/>
                </a:solidFill>
              </a:rPr>
              <a:t>Creates, gathers, and maintains investigative documents as appropriate </a:t>
            </a:r>
          </a:p>
        </p:txBody>
      </p:sp>
      <p:sp>
        <p:nvSpPr>
          <p:cNvPr id="4" name="Text Placeholder 3">
            <a:extLst>
              <a:ext uri="{FF2B5EF4-FFF2-40B4-BE49-F238E27FC236}">
                <a16:creationId xmlns:a16="http://schemas.microsoft.com/office/drawing/2014/main" id="{A1FE6FB1-5DCB-6A1C-5BFB-BDA5AF6234A8}"/>
              </a:ext>
            </a:extLst>
          </p:cNvPr>
          <p:cNvSpPr>
            <a:spLocks noGrp="1"/>
          </p:cNvSpPr>
          <p:nvPr>
            <p:ph type="body" sz="quarter" idx="15"/>
          </p:nvPr>
        </p:nvSpPr>
        <p:spPr/>
        <p:txBody>
          <a:bodyPr anchor="ctr"/>
          <a:lstStyle/>
          <a:p>
            <a:r>
              <a:rPr lang="en-US" altLang="en-US" sz="3600" cap="all">
                <a:solidFill>
                  <a:srgbClr val="0C2340"/>
                </a:solidFill>
                <a:latin typeface="+mn-lt"/>
                <a:ea typeface="+mn-ea"/>
                <a:cs typeface="+mn-cs"/>
              </a:rPr>
              <a:t>Investigator Tasks</a:t>
            </a:r>
            <a:endParaRPr lang="en-US"/>
          </a:p>
        </p:txBody>
      </p:sp>
    </p:spTree>
    <p:extLst>
      <p:ext uri="{BB962C8B-B14F-4D97-AF65-F5344CB8AC3E}">
        <p14:creationId xmlns:p14="http://schemas.microsoft.com/office/powerpoint/2010/main" val="80941547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lnSpcReduction="10000"/>
          </a:bodyPr>
          <a:lstStyle/>
          <a:p>
            <a:pPr>
              <a:lnSpc>
                <a:spcPct val="80000"/>
              </a:lnSpc>
              <a:spcBef>
                <a:spcPts val="20"/>
              </a:spcBef>
            </a:pPr>
            <a:r>
              <a:rPr lang="en-US">
                <a:ea typeface="Calibri"/>
                <a:cs typeface="Calibri"/>
              </a:rPr>
              <a:t>Questions being presented for DM</a:t>
            </a:r>
          </a:p>
          <a:p>
            <a:pPr>
              <a:lnSpc>
                <a:spcPct val="80000"/>
              </a:lnSpc>
              <a:spcBef>
                <a:spcPts val="20"/>
              </a:spcBef>
            </a:pPr>
            <a:r>
              <a:rPr lang="en-US">
                <a:ea typeface="Calibri"/>
                <a:cs typeface="Calibri"/>
              </a:rPr>
              <a:t>Investigative synthesis</a:t>
            </a:r>
          </a:p>
          <a:p>
            <a:pPr lvl="1">
              <a:lnSpc>
                <a:spcPct val="80000"/>
              </a:lnSpc>
              <a:spcBef>
                <a:spcPts val="20"/>
              </a:spcBef>
              <a:buFont typeface="Courier New" panose="020B0604020202020204" pitchFamily="34" charset="0"/>
              <a:buChar char="o"/>
            </a:pPr>
            <a:r>
              <a:rPr lang="en-US">
                <a:ea typeface="Calibri"/>
                <a:cs typeface="Calibri"/>
              </a:rPr>
              <a:t>Written as a narrative </a:t>
            </a:r>
          </a:p>
          <a:p>
            <a:pPr lvl="1">
              <a:lnSpc>
                <a:spcPct val="80000"/>
              </a:lnSpc>
              <a:spcBef>
                <a:spcPts val="20"/>
              </a:spcBef>
              <a:buFont typeface="Courier New" panose="020B0604020202020204" pitchFamily="34" charset="0"/>
              <a:buChar char="o"/>
            </a:pPr>
            <a:r>
              <a:rPr lang="en-US">
                <a:ea typeface="Calibri"/>
                <a:cs typeface="Calibri"/>
              </a:rPr>
              <a:t>Puts all the interview summaries and evidence together – synthesizes the information </a:t>
            </a:r>
          </a:p>
          <a:p>
            <a:pPr lvl="1">
              <a:lnSpc>
                <a:spcPct val="80000"/>
              </a:lnSpc>
              <a:spcBef>
                <a:spcPts val="20"/>
              </a:spcBef>
              <a:buFont typeface="Courier New" panose="020B0604020202020204" pitchFamily="34" charset="0"/>
              <a:buChar char="o"/>
            </a:pPr>
            <a:r>
              <a:rPr lang="en-US">
                <a:ea typeface="Calibri"/>
                <a:cs typeface="Calibri"/>
              </a:rPr>
              <a:t>Support with citations to statements and exhibits when relevant </a:t>
            </a:r>
          </a:p>
          <a:p>
            <a:pPr lvl="1">
              <a:lnSpc>
                <a:spcPct val="80000"/>
              </a:lnSpc>
              <a:spcBef>
                <a:spcPts val="20"/>
              </a:spcBef>
              <a:buFont typeface="Courier New" panose="020B0604020202020204" pitchFamily="34" charset="0"/>
              <a:buChar char="o"/>
            </a:pPr>
            <a:r>
              <a:rPr lang="en-US">
                <a:ea typeface="Calibri"/>
                <a:cs typeface="Calibri"/>
              </a:rPr>
              <a:t>Embed credibility information</a:t>
            </a:r>
          </a:p>
          <a:p>
            <a:pPr lvl="1">
              <a:lnSpc>
                <a:spcPct val="80000"/>
              </a:lnSpc>
              <a:spcBef>
                <a:spcPts val="20"/>
              </a:spcBef>
              <a:buFont typeface="Courier New" panose="020B0604020202020204" pitchFamily="34" charset="0"/>
              <a:buChar char="o"/>
            </a:pPr>
            <a:r>
              <a:rPr lang="en-US">
                <a:ea typeface="Calibri"/>
                <a:cs typeface="Calibri"/>
              </a:rPr>
              <a:t>Address gaps, missing information, etc.</a:t>
            </a:r>
          </a:p>
          <a:p>
            <a:pPr lvl="1">
              <a:lnSpc>
                <a:spcPct val="80000"/>
              </a:lnSpc>
              <a:spcBef>
                <a:spcPts val="20"/>
              </a:spcBef>
              <a:buFont typeface="Courier New" panose="020B0604020202020204" pitchFamily="34" charset="0"/>
              <a:buChar char="o"/>
            </a:pPr>
            <a:r>
              <a:rPr lang="en-US">
                <a:ea typeface="Calibri"/>
                <a:cs typeface="Calibri"/>
              </a:rPr>
              <a:t>"IRAC" format</a:t>
            </a:r>
          </a:p>
          <a:p>
            <a:pPr lvl="1">
              <a:lnSpc>
                <a:spcPct val="80000"/>
              </a:lnSpc>
              <a:spcBef>
                <a:spcPts val="20"/>
              </a:spcBef>
              <a:buFont typeface="Courier New" panose="020B0604020202020204" pitchFamily="34" charset="0"/>
              <a:buChar char="o"/>
            </a:pPr>
            <a:r>
              <a:rPr lang="en-US">
                <a:ea typeface="Calibri"/>
                <a:cs typeface="Calibri"/>
              </a:rPr>
              <a:t>Different ways to organize this section:</a:t>
            </a:r>
          </a:p>
          <a:p>
            <a:pPr lvl="2">
              <a:lnSpc>
                <a:spcPct val="80000"/>
              </a:lnSpc>
              <a:spcBef>
                <a:spcPts val="20"/>
              </a:spcBef>
              <a:buFont typeface="Wingdings" panose="020B0604020202020204" pitchFamily="34" charset="0"/>
              <a:buChar char="§"/>
            </a:pPr>
            <a:r>
              <a:rPr lang="en-US">
                <a:ea typeface="Calibri"/>
                <a:cs typeface="Calibri"/>
              </a:rPr>
              <a:t>Issue by issue</a:t>
            </a:r>
          </a:p>
          <a:p>
            <a:pPr lvl="2">
              <a:lnSpc>
                <a:spcPct val="80000"/>
              </a:lnSpc>
              <a:spcBef>
                <a:spcPts val="20"/>
              </a:spcBef>
              <a:buFont typeface="Wingdings" panose="020B0604020202020204" pitchFamily="34" charset="0"/>
              <a:buChar char="§"/>
            </a:pPr>
            <a:r>
              <a:rPr lang="en-US">
                <a:ea typeface="Calibri"/>
                <a:cs typeface="Calibri"/>
              </a:rPr>
              <a:t>Chronologically</a:t>
            </a:r>
          </a:p>
          <a:p>
            <a:pPr lvl="2">
              <a:lnSpc>
                <a:spcPct val="80000"/>
              </a:lnSpc>
              <a:spcBef>
                <a:spcPts val="20"/>
              </a:spcBef>
              <a:buFont typeface="Wingdings" panose="020B0604020202020204" pitchFamily="34" charset="0"/>
              <a:buChar char="§"/>
            </a:pPr>
            <a:r>
              <a:rPr lang="en-US">
                <a:ea typeface="Calibri"/>
                <a:cs typeface="Calibri"/>
              </a:rPr>
              <a:t>By individual </a:t>
            </a:r>
          </a:p>
          <a:p>
            <a:pPr>
              <a:lnSpc>
                <a:spcPct val="80000"/>
              </a:lnSpc>
              <a:spcBef>
                <a:spcPts val="20"/>
              </a:spcBef>
            </a:pPr>
            <a:r>
              <a:rPr lang="en-US">
                <a:ea typeface="Calibri"/>
                <a:cs typeface="Calibri"/>
              </a:rPr>
              <a:t>Disputed and undisputed facts</a:t>
            </a:r>
          </a:p>
          <a:p>
            <a:pPr>
              <a:lnSpc>
                <a:spcPct val="80000"/>
              </a:lnSpc>
              <a:spcBef>
                <a:spcPts val="20"/>
              </a:spcBef>
            </a:pPr>
            <a:endParaRPr lang="en-US">
              <a:ea typeface="Calibri"/>
              <a:cs typeface="Calibri"/>
            </a:endParaRPr>
          </a:p>
          <a:p>
            <a:endParaRPr lang="en-US">
              <a:cs typeface="Calibri"/>
            </a:endParaRPr>
          </a:p>
          <a:p>
            <a:endParaRPr lang="en-US">
              <a:cs typeface="Calibri"/>
            </a:endParaRPr>
          </a:p>
          <a:p>
            <a:endParaRPr lang="en-US">
              <a:cs typeface="Calibri"/>
            </a:endParaRPr>
          </a:p>
          <a:p>
            <a:endParaRPr lang="en-US"/>
          </a:p>
          <a:p>
            <a:endParaRPr lang="en-US">
              <a:cs typeface="Calibri"/>
            </a:endParaRPr>
          </a:p>
        </p:txBody>
      </p:sp>
      <p:sp>
        <p:nvSpPr>
          <p:cNvPr id="4" name="Text Placeholder 3">
            <a:extLst>
              <a:ext uri="{FF2B5EF4-FFF2-40B4-BE49-F238E27FC236}">
                <a16:creationId xmlns:a16="http://schemas.microsoft.com/office/drawing/2014/main" id="{FC591E52-D032-3945-6B4A-2FAAF65AE147}"/>
              </a:ext>
            </a:extLst>
          </p:cNvPr>
          <p:cNvSpPr>
            <a:spLocks noGrp="1"/>
          </p:cNvSpPr>
          <p:nvPr>
            <p:ph type="body" sz="quarter" idx="15"/>
          </p:nvPr>
        </p:nvSpPr>
        <p:spPr/>
        <p:txBody>
          <a:bodyPr anchor="ctr"/>
          <a:lstStyle/>
          <a:p>
            <a:r>
              <a:rPr lang="en-US" sz="3600" cap="all">
                <a:latin typeface="+mn-lt"/>
                <a:ea typeface="Calibri"/>
                <a:cs typeface="Calibri"/>
              </a:rPr>
              <a:t>Synthesis </a:t>
            </a:r>
            <a:endParaRPr lang="en-US"/>
          </a:p>
        </p:txBody>
      </p:sp>
    </p:spTree>
    <p:extLst>
      <p:ext uri="{BB962C8B-B14F-4D97-AF65-F5344CB8AC3E}">
        <p14:creationId xmlns:p14="http://schemas.microsoft.com/office/powerpoint/2010/main" val="352139266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22C14-9AF3-C0D5-BD1A-B975FE82379E}"/>
              </a:ext>
            </a:extLst>
          </p:cNvPr>
          <p:cNvSpPr>
            <a:spLocks noGrp="1"/>
          </p:cNvSpPr>
          <p:nvPr>
            <p:ph idx="1"/>
          </p:nvPr>
        </p:nvSpPr>
        <p:spPr/>
        <p:txBody>
          <a:bodyPr vert="horz" lIns="91440" tIns="45720" rIns="91440" bIns="45720" rtlCol="0" anchor="t">
            <a:normAutofit/>
          </a:bodyPr>
          <a:lstStyle/>
          <a:p>
            <a:pPr marL="457200" lvl="1" indent="0">
              <a:buNone/>
            </a:pPr>
            <a:r>
              <a:rPr lang="en-US">
                <a:ea typeface="Calibri"/>
                <a:cs typeface="Calibri"/>
              </a:rPr>
              <a:t>Not charged with definitively determining truth over fabrications</a:t>
            </a:r>
          </a:p>
          <a:p>
            <a:pPr lvl="2">
              <a:buFont typeface="Wingdings" panose="020B0604020202020204" pitchFamily="34" charset="0"/>
              <a:buChar char="§"/>
            </a:pPr>
            <a:r>
              <a:rPr lang="en-US">
                <a:ea typeface="Calibri"/>
                <a:cs typeface="Calibri"/>
              </a:rPr>
              <a:t>Instead, preponderance of the evidence</a:t>
            </a:r>
          </a:p>
          <a:p>
            <a:pPr lvl="1">
              <a:buFont typeface="Arial"/>
              <a:buChar char="•"/>
            </a:pPr>
            <a:r>
              <a:rPr lang="en-US">
                <a:ea typeface="Calibri"/>
                <a:cs typeface="Calibri"/>
              </a:rPr>
              <a:t>Does witness statement or evidence support one account over another?</a:t>
            </a:r>
          </a:p>
          <a:p>
            <a:pPr lvl="1">
              <a:buFont typeface="Arial"/>
              <a:buChar char="•"/>
            </a:pPr>
            <a:r>
              <a:rPr lang="en-US">
                <a:ea typeface="Calibri"/>
                <a:cs typeface="Calibri"/>
              </a:rPr>
              <a:t>Can statements be corroborated?</a:t>
            </a:r>
          </a:p>
          <a:p>
            <a:pPr lvl="1">
              <a:buFont typeface="Arial"/>
              <a:buChar char="•"/>
            </a:pPr>
            <a:r>
              <a:rPr lang="en-US">
                <a:ea typeface="Calibri"/>
                <a:cs typeface="Calibri"/>
              </a:rPr>
              <a:t>Is there consistency or a lack of consistency in statements?</a:t>
            </a:r>
          </a:p>
          <a:p>
            <a:pPr lvl="1">
              <a:buFont typeface="Arial"/>
              <a:buChar char="•"/>
            </a:pPr>
            <a:r>
              <a:rPr lang="en-US">
                <a:ea typeface="Calibri"/>
                <a:cs typeface="Calibri"/>
              </a:rPr>
              <a:t>Is there potential bias in a statement?</a:t>
            </a:r>
          </a:p>
          <a:p>
            <a:pPr lvl="1">
              <a:buFont typeface="Arial"/>
              <a:buChar char="•"/>
            </a:pPr>
            <a:r>
              <a:rPr lang="en-US">
                <a:ea typeface="Calibri"/>
                <a:cs typeface="Calibri"/>
              </a:rPr>
              <a:t>Has important testimony or material been omitted?</a:t>
            </a:r>
          </a:p>
          <a:p>
            <a:pPr lvl="1">
              <a:buFont typeface="Arial"/>
              <a:buChar char="•"/>
            </a:pPr>
            <a:endParaRPr lang="en-US">
              <a:ea typeface="Calibri"/>
              <a:cs typeface="Calibri"/>
            </a:endParaRPr>
          </a:p>
        </p:txBody>
      </p:sp>
      <p:sp>
        <p:nvSpPr>
          <p:cNvPr id="4" name="Text Placeholder 3">
            <a:extLst>
              <a:ext uri="{FF2B5EF4-FFF2-40B4-BE49-F238E27FC236}">
                <a16:creationId xmlns:a16="http://schemas.microsoft.com/office/drawing/2014/main" id="{75FE0C8D-1E8A-CCF8-C80F-4455DA1D7F0D}"/>
              </a:ext>
            </a:extLst>
          </p:cNvPr>
          <p:cNvSpPr>
            <a:spLocks noGrp="1"/>
          </p:cNvSpPr>
          <p:nvPr>
            <p:ph type="body" sz="quarter" idx="15"/>
          </p:nvPr>
        </p:nvSpPr>
        <p:spPr/>
        <p:txBody>
          <a:bodyPr anchor="ctr"/>
          <a:lstStyle/>
          <a:p>
            <a:r>
              <a:rPr lang="en-US" sz="3600" cap="all">
                <a:solidFill>
                  <a:srgbClr val="0C2340"/>
                </a:solidFill>
                <a:latin typeface="+mn-lt"/>
                <a:ea typeface="Calibri"/>
                <a:cs typeface="Calibri"/>
              </a:rPr>
              <a:t>Assessing and Explaining Credibility </a:t>
            </a:r>
            <a:endParaRPr lang="en-US"/>
          </a:p>
        </p:txBody>
      </p:sp>
    </p:spTree>
    <p:extLst>
      <p:ext uri="{BB962C8B-B14F-4D97-AF65-F5344CB8AC3E}">
        <p14:creationId xmlns:p14="http://schemas.microsoft.com/office/powerpoint/2010/main" val="131634283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lnSpc>
                <a:spcPct val="80000"/>
              </a:lnSpc>
              <a:spcBef>
                <a:spcPts val="20"/>
              </a:spcBef>
            </a:pPr>
            <a:r>
              <a:rPr lang="en-US">
                <a:ea typeface="Calibri"/>
                <a:cs typeface="Calibri"/>
              </a:rPr>
              <a:t>Case disposition – to whom/where the report goes to next</a:t>
            </a:r>
          </a:p>
          <a:p>
            <a:pPr>
              <a:lnSpc>
                <a:spcPct val="80000"/>
              </a:lnSpc>
              <a:spcBef>
                <a:spcPts val="20"/>
              </a:spcBef>
            </a:pPr>
            <a:r>
              <a:rPr lang="en-US">
                <a:ea typeface="Calibri"/>
                <a:cs typeface="Calibri"/>
              </a:rPr>
              <a:t>Location of case files, original evidence, notes, etc., should they be needed</a:t>
            </a:r>
          </a:p>
          <a:p>
            <a:pPr>
              <a:lnSpc>
                <a:spcPct val="80000"/>
              </a:lnSpc>
              <a:spcBef>
                <a:spcPts val="20"/>
              </a:spcBef>
            </a:pPr>
            <a:r>
              <a:rPr lang="en-US">
                <a:ea typeface="Calibri"/>
                <a:cs typeface="Calibri"/>
              </a:rPr>
              <a:t>Informing the DM of option to request additional information or investigatory steps should they deem them needed</a:t>
            </a:r>
            <a:endParaRPr lang="en-US"/>
          </a:p>
          <a:p>
            <a:pPr>
              <a:lnSpc>
                <a:spcPct val="80000"/>
              </a:lnSpc>
              <a:spcBef>
                <a:spcPts val="20"/>
              </a:spcBef>
            </a:pPr>
            <a:r>
              <a:rPr lang="en-US">
                <a:cs typeface="Calibri"/>
              </a:rPr>
              <a:t>Conclusion </a:t>
            </a:r>
            <a:r>
              <a:rPr lang="en-US" b="1" u="sng">
                <a:cs typeface="Calibri"/>
              </a:rPr>
              <a:t>should not</a:t>
            </a:r>
            <a:r>
              <a:rPr lang="en-US">
                <a:cs typeface="Calibri"/>
              </a:rPr>
              <a:t> include:</a:t>
            </a:r>
          </a:p>
          <a:p>
            <a:pPr lvl="1">
              <a:lnSpc>
                <a:spcPct val="80000"/>
              </a:lnSpc>
              <a:spcBef>
                <a:spcPts val="20"/>
              </a:spcBef>
              <a:buFont typeface="Courier New" panose="020B0604020202020204" pitchFamily="34" charset="0"/>
              <a:buChar char="o"/>
            </a:pPr>
            <a:r>
              <a:rPr lang="en-US">
                <a:cs typeface="Calibri"/>
              </a:rPr>
              <a:t>Policy violation findings</a:t>
            </a:r>
          </a:p>
          <a:p>
            <a:pPr lvl="1">
              <a:lnSpc>
                <a:spcPct val="80000"/>
              </a:lnSpc>
              <a:spcBef>
                <a:spcPts val="20"/>
              </a:spcBef>
              <a:buFont typeface="Courier New" panose="020B0604020202020204" pitchFamily="34" charset="0"/>
              <a:buChar char="o"/>
            </a:pPr>
            <a:r>
              <a:rPr lang="en-US">
                <a:cs typeface="Calibri"/>
              </a:rPr>
              <a:t>References to laws or illegal behavior</a:t>
            </a:r>
          </a:p>
          <a:p>
            <a:pPr lvl="1">
              <a:lnSpc>
                <a:spcPct val="80000"/>
              </a:lnSpc>
              <a:spcBef>
                <a:spcPts val="20"/>
              </a:spcBef>
              <a:buFont typeface="Courier New" panose="020B0604020202020204" pitchFamily="34" charset="0"/>
              <a:buChar char="o"/>
            </a:pPr>
            <a:r>
              <a:rPr lang="en-US">
                <a:cs typeface="Calibri"/>
              </a:rPr>
              <a:t>Recommendations</a:t>
            </a:r>
          </a:p>
          <a:p>
            <a:pPr lvl="1">
              <a:lnSpc>
                <a:spcPct val="80000"/>
              </a:lnSpc>
              <a:spcBef>
                <a:spcPts val="20"/>
              </a:spcBef>
              <a:buFont typeface="Courier New" panose="020B0604020202020204" pitchFamily="34" charset="0"/>
              <a:buChar char="o"/>
            </a:pPr>
            <a:r>
              <a:rPr lang="en-US">
                <a:cs typeface="Calibri"/>
              </a:rPr>
              <a:t>Decisions or outcomes</a:t>
            </a:r>
          </a:p>
          <a:p>
            <a:endParaRPr lang="en-US" sz="2100">
              <a:cs typeface="Calibri"/>
            </a:endParaRPr>
          </a:p>
          <a:p>
            <a:endParaRPr lang="en-US">
              <a:cs typeface="Calibri"/>
            </a:endParaRPr>
          </a:p>
          <a:p>
            <a:endParaRPr lang="en-US"/>
          </a:p>
          <a:p>
            <a:endParaRPr lang="en-US">
              <a:cs typeface="Calibri"/>
            </a:endParaRP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D5F03013-9795-53B2-F72D-497C9BB98C68}"/>
              </a:ext>
            </a:extLst>
          </p:cNvPr>
          <p:cNvSpPr>
            <a:spLocks noGrp="1"/>
          </p:cNvSpPr>
          <p:nvPr>
            <p:ph type="body" sz="quarter" idx="15"/>
          </p:nvPr>
        </p:nvSpPr>
        <p:spPr/>
        <p:txBody>
          <a:bodyPr anchor="ctr"/>
          <a:lstStyle/>
          <a:p>
            <a:r>
              <a:rPr lang="en-US" sz="3600" cap="all">
                <a:latin typeface="+mn-lt"/>
                <a:ea typeface="Calibri"/>
                <a:cs typeface="Calibri"/>
              </a:rPr>
              <a:t>Conclusion</a:t>
            </a:r>
            <a:endParaRPr lang="en-US"/>
          </a:p>
        </p:txBody>
      </p:sp>
    </p:spTree>
    <p:extLst>
      <p:ext uri="{BB962C8B-B14F-4D97-AF65-F5344CB8AC3E}">
        <p14:creationId xmlns:p14="http://schemas.microsoft.com/office/powerpoint/2010/main" val="282857975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22C14-9AF3-C0D5-BD1A-B975FE82379E}"/>
              </a:ext>
            </a:extLst>
          </p:cNvPr>
          <p:cNvSpPr>
            <a:spLocks noGrp="1"/>
          </p:cNvSpPr>
          <p:nvPr>
            <p:ph idx="1"/>
          </p:nvPr>
        </p:nvSpPr>
        <p:spPr/>
        <p:txBody>
          <a:bodyPr vert="horz" lIns="91440" tIns="45720" rIns="91440" bIns="45720" rtlCol="0" anchor="t">
            <a:normAutofit/>
          </a:bodyPr>
          <a:lstStyle/>
          <a:p>
            <a:pPr marL="0" indent="0">
              <a:buNone/>
            </a:pPr>
            <a:r>
              <a:rPr lang="en-US">
                <a:ea typeface="Calibri"/>
                <a:cs typeface="Calibri"/>
              </a:rPr>
              <a:t>Technical Writing</a:t>
            </a:r>
          </a:p>
          <a:p>
            <a:pPr>
              <a:buFontTx/>
              <a:buChar char="-"/>
            </a:pPr>
            <a:r>
              <a:rPr lang="en-US">
                <a:ea typeface="Calibri"/>
                <a:cs typeface="Calibri"/>
              </a:rPr>
              <a:t>Focuses on explaining complex concepts clearly</a:t>
            </a:r>
          </a:p>
          <a:p>
            <a:pPr>
              <a:buFontTx/>
              <a:buChar char="-"/>
            </a:pPr>
            <a:r>
              <a:rPr lang="en-US">
                <a:ea typeface="Calibri"/>
                <a:cs typeface="Calibri"/>
              </a:rPr>
              <a:t>Instructional, procedural, and often involves guidelines/manuals</a:t>
            </a:r>
          </a:p>
          <a:p>
            <a:pPr>
              <a:buFontTx/>
              <a:buChar char="-"/>
            </a:pPr>
            <a:r>
              <a:rPr lang="en-US">
                <a:ea typeface="Calibri"/>
                <a:cs typeface="Calibri"/>
              </a:rPr>
              <a:t>Primary goal is to make technical information easy to understand and use</a:t>
            </a:r>
          </a:p>
          <a:p>
            <a:pPr>
              <a:buFontTx/>
              <a:buChar char="-"/>
            </a:pPr>
            <a:r>
              <a:rPr lang="en-US">
                <a:ea typeface="Calibri"/>
                <a:cs typeface="Calibri"/>
              </a:rPr>
              <a:t>Written for a specific audience</a:t>
            </a:r>
          </a:p>
        </p:txBody>
      </p:sp>
      <p:sp>
        <p:nvSpPr>
          <p:cNvPr id="4" name="Text Placeholder 3">
            <a:extLst>
              <a:ext uri="{FF2B5EF4-FFF2-40B4-BE49-F238E27FC236}">
                <a16:creationId xmlns:a16="http://schemas.microsoft.com/office/drawing/2014/main" id="{B460F5F2-A089-1101-112B-AD4889C2F4BF}"/>
              </a:ext>
            </a:extLst>
          </p:cNvPr>
          <p:cNvSpPr>
            <a:spLocks noGrp="1"/>
          </p:cNvSpPr>
          <p:nvPr>
            <p:ph type="body" sz="quarter" idx="15"/>
          </p:nvPr>
        </p:nvSpPr>
        <p:spPr/>
        <p:txBody>
          <a:bodyPr anchor="ctr"/>
          <a:lstStyle/>
          <a:p>
            <a:r>
              <a:rPr lang="en-US" sz="3600" cap="all">
                <a:solidFill>
                  <a:srgbClr val="0C2340"/>
                </a:solidFill>
                <a:latin typeface="+mn-lt"/>
                <a:ea typeface="Calibri"/>
                <a:cs typeface="Calibri"/>
              </a:rPr>
              <a:t>Technical vs objective writing</a:t>
            </a:r>
            <a:endParaRPr lang="en-US"/>
          </a:p>
        </p:txBody>
      </p:sp>
    </p:spTree>
    <p:extLst>
      <p:ext uri="{BB962C8B-B14F-4D97-AF65-F5344CB8AC3E}">
        <p14:creationId xmlns:p14="http://schemas.microsoft.com/office/powerpoint/2010/main" val="1556016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22C14-9AF3-C0D5-BD1A-B975FE82379E}"/>
              </a:ext>
            </a:extLst>
          </p:cNvPr>
          <p:cNvSpPr>
            <a:spLocks noGrp="1"/>
          </p:cNvSpPr>
          <p:nvPr>
            <p:ph idx="1"/>
          </p:nvPr>
        </p:nvSpPr>
        <p:spPr/>
        <p:txBody>
          <a:bodyPr vert="horz" lIns="91440" tIns="45720" rIns="91440" bIns="45720" rtlCol="0" anchor="t">
            <a:normAutofit/>
          </a:bodyPr>
          <a:lstStyle/>
          <a:p>
            <a:pPr marL="0" indent="0">
              <a:buNone/>
            </a:pPr>
            <a:r>
              <a:rPr lang="en-US">
                <a:ea typeface="Calibri"/>
                <a:cs typeface="Calibri"/>
              </a:rPr>
              <a:t>Objective Writing</a:t>
            </a:r>
          </a:p>
          <a:p>
            <a:pPr>
              <a:buFontTx/>
              <a:buChar char="-"/>
            </a:pPr>
            <a:r>
              <a:rPr lang="en-US">
                <a:ea typeface="Calibri"/>
                <a:cs typeface="Calibri"/>
              </a:rPr>
              <a:t>Impersonal and factual</a:t>
            </a:r>
          </a:p>
          <a:p>
            <a:pPr>
              <a:buFontTx/>
              <a:buChar char="-"/>
            </a:pPr>
            <a:r>
              <a:rPr lang="en-US">
                <a:ea typeface="Calibri"/>
                <a:cs typeface="Calibri"/>
              </a:rPr>
              <a:t>Focuses on being neutral and informative, ensuring the reader can make their own judgments</a:t>
            </a:r>
          </a:p>
          <a:p>
            <a:pPr>
              <a:buFontTx/>
              <a:buChar char="-"/>
            </a:pPr>
            <a:r>
              <a:rPr lang="en-US">
                <a:ea typeface="Calibri"/>
                <a:cs typeface="Calibri"/>
              </a:rPr>
              <a:t>Focuses on credibility but avoids overt persuasions</a:t>
            </a:r>
          </a:p>
          <a:p>
            <a:pPr>
              <a:buFontTx/>
              <a:buChar char="-"/>
            </a:pPr>
            <a:r>
              <a:rPr lang="en-US">
                <a:ea typeface="Calibri"/>
                <a:cs typeface="Calibri"/>
              </a:rPr>
              <a:t>Presenting facts without bias</a:t>
            </a:r>
          </a:p>
          <a:p>
            <a:pPr>
              <a:buFontTx/>
              <a:buChar char="-"/>
            </a:pPr>
            <a:r>
              <a:rPr lang="en-US">
                <a:ea typeface="Calibri"/>
                <a:cs typeface="Calibri"/>
              </a:rPr>
              <a:t>Written for a general audience</a:t>
            </a:r>
          </a:p>
        </p:txBody>
      </p:sp>
      <p:sp>
        <p:nvSpPr>
          <p:cNvPr id="4" name="Text Placeholder 3">
            <a:extLst>
              <a:ext uri="{FF2B5EF4-FFF2-40B4-BE49-F238E27FC236}">
                <a16:creationId xmlns:a16="http://schemas.microsoft.com/office/drawing/2014/main" id="{10414721-B754-65C5-4C57-488AF77B00A1}"/>
              </a:ext>
            </a:extLst>
          </p:cNvPr>
          <p:cNvSpPr>
            <a:spLocks noGrp="1"/>
          </p:cNvSpPr>
          <p:nvPr>
            <p:ph type="body" sz="quarter" idx="15"/>
          </p:nvPr>
        </p:nvSpPr>
        <p:spPr/>
        <p:txBody>
          <a:bodyPr anchor="ctr"/>
          <a:lstStyle/>
          <a:p>
            <a:r>
              <a:rPr lang="en-US" sz="3600" cap="all">
                <a:solidFill>
                  <a:srgbClr val="0C2340"/>
                </a:solidFill>
                <a:latin typeface="+mn-lt"/>
                <a:ea typeface="Calibri"/>
                <a:cs typeface="Calibri"/>
              </a:rPr>
              <a:t>Technical vs objective writing, Cont.</a:t>
            </a:r>
            <a:endParaRPr lang="en-US"/>
          </a:p>
        </p:txBody>
      </p:sp>
    </p:spTree>
    <p:extLst>
      <p:ext uri="{BB962C8B-B14F-4D97-AF65-F5344CB8AC3E}">
        <p14:creationId xmlns:p14="http://schemas.microsoft.com/office/powerpoint/2010/main" val="109580766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22C14-9AF3-C0D5-BD1A-B975FE82379E}"/>
              </a:ext>
            </a:extLst>
          </p:cNvPr>
          <p:cNvSpPr>
            <a:spLocks noGrp="1"/>
          </p:cNvSpPr>
          <p:nvPr>
            <p:ph idx="1"/>
          </p:nvPr>
        </p:nvSpPr>
        <p:spPr/>
        <p:txBody>
          <a:bodyPr vert="horz" lIns="91440" tIns="45720" rIns="91440" bIns="45720" rtlCol="0" anchor="t">
            <a:normAutofit lnSpcReduction="10000"/>
          </a:bodyPr>
          <a:lstStyle/>
          <a:p>
            <a:pPr marL="0" indent="0">
              <a:buNone/>
            </a:pPr>
            <a:r>
              <a:rPr lang="en-US">
                <a:ea typeface="Calibri"/>
                <a:cs typeface="Calibri"/>
              </a:rPr>
              <a:t>Comparing technical and objective writing:</a:t>
            </a:r>
          </a:p>
          <a:p>
            <a:pPr>
              <a:buFontTx/>
              <a:buChar char="-"/>
            </a:pPr>
            <a:r>
              <a:rPr lang="en-US">
                <a:ea typeface="Calibri"/>
                <a:cs typeface="Calibri"/>
              </a:rPr>
              <a:t>Both require clarity, structure and accuracy</a:t>
            </a:r>
          </a:p>
          <a:p>
            <a:pPr>
              <a:buFontTx/>
              <a:buChar char="-"/>
            </a:pPr>
            <a:r>
              <a:rPr lang="en-US">
                <a:ea typeface="Calibri"/>
                <a:cs typeface="Calibri"/>
              </a:rPr>
              <a:t>Both are focused on fact-based and credible information</a:t>
            </a:r>
          </a:p>
          <a:p>
            <a:pPr>
              <a:buFontTx/>
              <a:buChar char="-"/>
            </a:pPr>
            <a:r>
              <a:rPr lang="en-US">
                <a:ea typeface="Calibri"/>
                <a:cs typeface="Calibri"/>
              </a:rPr>
              <a:t>Share a purpose to explain or instruct without bias</a:t>
            </a:r>
          </a:p>
          <a:p>
            <a:pPr marL="0" indent="0">
              <a:buNone/>
            </a:pPr>
            <a:r>
              <a:rPr lang="en-US">
                <a:ea typeface="Calibri"/>
                <a:cs typeface="Calibri"/>
              </a:rPr>
              <a:t>Best practices:</a:t>
            </a:r>
          </a:p>
          <a:p>
            <a:pPr>
              <a:buFontTx/>
              <a:buChar char="-"/>
            </a:pPr>
            <a:r>
              <a:rPr lang="en-US">
                <a:ea typeface="Calibri"/>
                <a:cs typeface="Calibri"/>
              </a:rPr>
              <a:t>Be concise and avoid unnecessary complexity. </a:t>
            </a:r>
          </a:p>
          <a:p>
            <a:pPr>
              <a:buFontTx/>
              <a:buChar char="-"/>
            </a:pPr>
            <a:r>
              <a:rPr lang="en-US">
                <a:ea typeface="Calibri"/>
                <a:cs typeface="Calibri"/>
              </a:rPr>
              <a:t>Stick to facts and connect to relevant exhibits attached to investigatory report</a:t>
            </a:r>
          </a:p>
          <a:p>
            <a:pPr>
              <a:buFontTx/>
              <a:buChar char="-"/>
            </a:pPr>
            <a:r>
              <a:rPr lang="en-US">
                <a:ea typeface="Calibri"/>
                <a:cs typeface="Calibri"/>
              </a:rPr>
              <a:t>Avoid language that can be </a:t>
            </a:r>
            <a:r>
              <a:rPr lang="en-US" err="1">
                <a:ea typeface="Calibri"/>
                <a:cs typeface="Calibri"/>
              </a:rPr>
              <a:t>misinterpretted</a:t>
            </a:r>
            <a:r>
              <a:rPr lang="en-US">
                <a:ea typeface="Calibri"/>
                <a:cs typeface="Calibri"/>
              </a:rPr>
              <a:t> </a:t>
            </a:r>
          </a:p>
          <a:p>
            <a:pPr marL="0" indent="0">
              <a:buNone/>
            </a:pPr>
            <a:endParaRPr lang="en-US">
              <a:ea typeface="Calibri"/>
              <a:cs typeface="Calibri"/>
            </a:endParaRPr>
          </a:p>
          <a:p>
            <a:pPr>
              <a:buFontTx/>
              <a:buChar char="-"/>
            </a:pPr>
            <a:endParaRPr lang="en-US">
              <a:ea typeface="Calibri"/>
              <a:cs typeface="Calibri"/>
            </a:endParaRPr>
          </a:p>
        </p:txBody>
      </p:sp>
      <p:sp>
        <p:nvSpPr>
          <p:cNvPr id="4" name="Text Placeholder 3">
            <a:extLst>
              <a:ext uri="{FF2B5EF4-FFF2-40B4-BE49-F238E27FC236}">
                <a16:creationId xmlns:a16="http://schemas.microsoft.com/office/drawing/2014/main" id="{851BAB8C-197B-EDB2-0FF0-9F06E0048100}"/>
              </a:ext>
            </a:extLst>
          </p:cNvPr>
          <p:cNvSpPr>
            <a:spLocks noGrp="1"/>
          </p:cNvSpPr>
          <p:nvPr>
            <p:ph type="body" sz="quarter" idx="15"/>
          </p:nvPr>
        </p:nvSpPr>
        <p:spPr/>
        <p:txBody>
          <a:bodyPr anchor="ctr"/>
          <a:lstStyle/>
          <a:p>
            <a:r>
              <a:rPr lang="en-US" sz="3600" cap="all">
                <a:solidFill>
                  <a:srgbClr val="0C2340"/>
                </a:solidFill>
                <a:latin typeface="+mn-lt"/>
                <a:ea typeface="Calibri"/>
                <a:cs typeface="Calibri"/>
              </a:rPr>
              <a:t>Technical vs objective writing</a:t>
            </a:r>
            <a:endParaRPr lang="en-US"/>
          </a:p>
        </p:txBody>
      </p:sp>
    </p:spTree>
    <p:extLst>
      <p:ext uri="{BB962C8B-B14F-4D97-AF65-F5344CB8AC3E}">
        <p14:creationId xmlns:p14="http://schemas.microsoft.com/office/powerpoint/2010/main" val="30091267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spcBef>
                <a:spcPts val="20"/>
              </a:spcBef>
            </a:pPr>
            <a:r>
              <a:rPr lang="en-US">
                <a:ea typeface="Calibri"/>
                <a:cs typeface="Calibri"/>
              </a:rPr>
              <a:t>DM Assignment Memo - Introduction of the investigation to DM</a:t>
            </a:r>
          </a:p>
          <a:p>
            <a:pPr lvl="1">
              <a:spcBef>
                <a:spcPts val="20"/>
              </a:spcBef>
              <a:buFont typeface="Courier New" panose="020B0604020202020204" pitchFamily="34" charset="0"/>
              <a:buChar char="o"/>
            </a:pPr>
            <a:r>
              <a:rPr lang="en-US">
                <a:ea typeface="Calibri"/>
                <a:cs typeface="Calibri"/>
              </a:rPr>
              <a:t>Investigators contact information</a:t>
            </a:r>
          </a:p>
          <a:p>
            <a:pPr lvl="1">
              <a:spcBef>
                <a:spcPts val="20"/>
              </a:spcBef>
              <a:buFont typeface="Courier New" panose="020B0604020202020204" pitchFamily="34" charset="0"/>
              <a:buChar char="o"/>
            </a:pPr>
            <a:r>
              <a:rPr lang="en-US">
                <a:ea typeface="Calibri"/>
                <a:cs typeface="Calibri"/>
              </a:rPr>
              <a:t>Parties' contact information</a:t>
            </a:r>
          </a:p>
          <a:p>
            <a:pPr>
              <a:spcBef>
                <a:spcPts val="20"/>
              </a:spcBef>
            </a:pPr>
            <a:r>
              <a:rPr lang="en-US">
                <a:ea typeface="Calibri"/>
                <a:cs typeface="Calibri"/>
              </a:rPr>
              <a:t>DM Checklist </a:t>
            </a:r>
          </a:p>
          <a:p>
            <a:pPr>
              <a:spcBef>
                <a:spcPts val="20"/>
              </a:spcBef>
            </a:pPr>
            <a:r>
              <a:rPr lang="en-US" err="1">
                <a:ea typeface="Calibri"/>
                <a:cs typeface="Calibri"/>
              </a:rPr>
              <a:t>MoveIT</a:t>
            </a:r>
            <a:r>
              <a:rPr lang="en-US">
                <a:ea typeface="Calibri"/>
                <a:cs typeface="Calibri"/>
              </a:rPr>
              <a:t> Securely Instructions </a:t>
            </a:r>
          </a:p>
          <a:p>
            <a:pPr>
              <a:spcBef>
                <a:spcPts val="20"/>
              </a:spcBef>
            </a:pPr>
            <a:r>
              <a:rPr lang="en-US">
                <a:ea typeface="Calibri"/>
                <a:cs typeface="Calibri"/>
              </a:rPr>
              <a:t>Investigation report and exhibits</a:t>
            </a:r>
          </a:p>
          <a:p>
            <a:pPr>
              <a:spcBef>
                <a:spcPts val="20"/>
              </a:spcBef>
            </a:pPr>
            <a:r>
              <a:rPr lang="en-US">
                <a:ea typeface="Calibri"/>
                <a:cs typeface="Calibri"/>
              </a:rPr>
              <a:t>Notice of DM Assignment sent to Complainant(s) and Respondent(s)</a:t>
            </a:r>
          </a:p>
          <a:p>
            <a:pPr>
              <a:spcBef>
                <a:spcPts val="20"/>
              </a:spcBef>
            </a:pPr>
            <a:r>
              <a:rPr lang="en-US">
                <a:ea typeface="Calibri"/>
                <a:cs typeface="Calibri"/>
              </a:rPr>
              <a:t>Update internal tracking</a:t>
            </a:r>
            <a:endParaRPr lang="en-US"/>
          </a:p>
          <a:p>
            <a:pPr>
              <a:spcBef>
                <a:spcPts val="20"/>
              </a:spcBef>
            </a:pPr>
            <a:r>
              <a:rPr lang="en-US">
                <a:ea typeface="Calibri"/>
                <a:cs typeface="Calibri"/>
              </a:rPr>
              <a:t>Copies to system office </a:t>
            </a:r>
          </a:p>
          <a:p>
            <a:pPr>
              <a:spcBef>
                <a:spcPts val="20"/>
              </a:spcBef>
            </a:pPr>
            <a:endParaRPr lang="en-US">
              <a:ea typeface="Calibri"/>
              <a:cs typeface="Calibri"/>
            </a:endParaRPr>
          </a:p>
          <a:p>
            <a:endParaRPr lang="en-US">
              <a:cs typeface="Calibri"/>
            </a:endParaRPr>
          </a:p>
          <a:p>
            <a:endParaRPr lang="en-US"/>
          </a:p>
          <a:p>
            <a:endParaRPr lang="en-US">
              <a:cs typeface="Calibri"/>
            </a:endParaRPr>
          </a:p>
          <a:p>
            <a:endParaRPr lang="en-US">
              <a:ea typeface="Calibri"/>
              <a:cs typeface="Calibri"/>
            </a:endParaRPr>
          </a:p>
          <a:p>
            <a:endParaRPr lang="en-US">
              <a:ea typeface="Calibri"/>
              <a:cs typeface="Calibri"/>
            </a:endParaRPr>
          </a:p>
        </p:txBody>
      </p:sp>
      <p:sp>
        <p:nvSpPr>
          <p:cNvPr id="4" name="Text Placeholder 3">
            <a:extLst>
              <a:ext uri="{FF2B5EF4-FFF2-40B4-BE49-F238E27FC236}">
                <a16:creationId xmlns:a16="http://schemas.microsoft.com/office/drawing/2014/main" id="{581285B5-B26B-6683-B73D-198E06543DFC}"/>
              </a:ext>
            </a:extLst>
          </p:cNvPr>
          <p:cNvSpPr>
            <a:spLocks noGrp="1"/>
          </p:cNvSpPr>
          <p:nvPr>
            <p:ph type="body" sz="quarter" idx="15"/>
          </p:nvPr>
        </p:nvSpPr>
        <p:spPr/>
        <p:txBody>
          <a:bodyPr anchor="ctr"/>
          <a:lstStyle/>
          <a:p>
            <a:r>
              <a:rPr lang="en-US" sz="3600" cap="all">
                <a:latin typeface="+mn-lt"/>
                <a:ea typeface="Calibri"/>
                <a:cs typeface="Calibri"/>
              </a:rPr>
              <a:t>Assignment to Decisionmaker</a:t>
            </a:r>
            <a:endParaRPr lang="en-US"/>
          </a:p>
        </p:txBody>
      </p:sp>
    </p:spTree>
    <p:extLst>
      <p:ext uri="{BB962C8B-B14F-4D97-AF65-F5344CB8AC3E}">
        <p14:creationId xmlns:p14="http://schemas.microsoft.com/office/powerpoint/2010/main" val="61471367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Calibri"/>
                <a:cs typeface="Calibri"/>
              </a:rPr>
              <a:t>Draft an outline for your investigative synthesis section and use the following information: </a:t>
            </a:r>
            <a:endParaRPr lang="en-US"/>
          </a:p>
          <a:p>
            <a:pPr lvl="1">
              <a:buFont typeface="Courier New" panose="020B0604020202020204" pitchFamily="34" charset="0"/>
              <a:buChar char="o"/>
            </a:pPr>
            <a:r>
              <a:rPr lang="en-US" sz="2800">
                <a:cs typeface="Calibri"/>
              </a:rPr>
              <a:t>Information from progressive scenario handout</a:t>
            </a:r>
            <a:endParaRPr lang="en-US">
              <a:cs typeface="Calibri"/>
            </a:endParaRPr>
          </a:p>
          <a:p>
            <a:pPr lvl="1">
              <a:buFont typeface="Courier New" panose="020B0604020202020204" pitchFamily="34" charset="0"/>
              <a:buChar char="o"/>
            </a:pPr>
            <a:r>
              <a:rPr lang="en-US" sz="2800">
                <a:cs typeface="Calibri"/>
              </a:rPr>
              <a:t>Information shared during respondent role play</a:t>
            </a:r>
            <a:endParaRPr lang="en-US">
              <a:cs typeface="Calibri"/>
            </a:endParaRPr>
          </a:p>
          <a:p>
            <a:pPr lvl="1">
              <a:buFont typeface="Courier New" panose="020B0604020202020204" pitchFamily="34" charset="0"/>
              <a:buChar char="o"/>
            </a:pPr>
            <a:r>
              <a:rPr lang="en-US" sz="2800">
                <a:cs typeface="Calibri"/>
              </a:rPr>
              <a:t>What additional evidence you collected....use your imagination!</a:t>
            </a:r>
            <a:endParaRPr lang="en-US" sz="2800">
              <a:ea typeface="Calibri"/>
              <a:cs typeface="Calibri"/>
            </a:endParaRPr>
          </a:p>
          <a:p>
            <a:endParaRPr lang="en-US">
              <a:ea typeface="Calibri"/>
              <a:cs typeface="Calibri"/>
            </a:endParaRPr>
          </a:p>
          <a:p>
            <a:pPr lvl="1">
              <a:buFont typeface="Courier New" panose="020B0604020202020204" pitchFamily="34" charset="0"/>
              <a:buChar char="o"/>
            </a:pPr>
            <a:endParaRPr lang="en-US">
              <a:ea typeface="Calibri"/>
              <a:cs typeface="Calibri"/>
            </a:endParaRPr>
          </a:p>
          <a:p>
            <a:endParaRPr lang="en-US">
              <a:ea typeface="Calibri"/>
              <a:cs typeface="Calibri"/>
            </a:endParaRPr>
          </a:p>
          <a:p>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81327DC9-A174-9D48-5B65-19C60579EC6E}"/>
              </a:ext>
            </a:extLst>
          </p:cNvPr>
          <p:cNvSpPr>
            <a:spLocks noGrp="1"/>
          </p:cNvSpPr>
          <p:nvPr>
            <p:ph type="body" sz="quarter" idx="15"/>
          </p:nvPr>
        </p:nvSpPr>
        <p:spPr/>
        <p:txBody>
          <a:bodyPr anchor="ctr"/>
          <a:lstStyle/>
          <a:p>
            <a:r>
              <a:rPr lang="en-US" sz="3600" cap="all">
                <a:solidFill>
                  <a:srgbClr val="FC4C02"/>
                </a:solidFill>
                <a:latin typeface="+mn-lt"/>
                <a:ea typeface="+mn-ea"/>
                <a:cs typeface="+mn-cs"/>
              </a:rPr>
              <a:t>Breakout session 5</a:t>
            </a:r>
            <a:endParaRPr lang="en-US">
              <a:solidFill>
                <a:srgbClr val="FC4C02"/>
              </a:solidFill>
            </a:endParaRPr>
          </a:p>
        </p:txBody>
      </p:sp>
    </p:spTree>
    <p:extLst>
      <p:ext uri="{BB962C8B-B14F-4D97-AF65-F5344CB8AC3E}">
        <p14:creationId xmlns:p14="http://schemas.microsoft.com/office/powerpoint/2010/main" val="34195413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1282C6-92A0-1BFB-2229-C04F8FF1171F}"/>
              </a:ext>
            </a:extLst>
          </p:cNvPr>
          <p:cNvSpPr>
            <a:spLocks noGrp="1"/>
          </p:cNvSpPr>
          <p:nvPr>
            <p:ph type="title"/>
          </p:nvPr>
        </p:nvSpPr>
        <p:spPr>
          <a:xfrm>
            <a:off x="838200" y="365125"/>
            <a:ext cx="3038475" cy="1325563"/>
          </a:xfrm>
        </p:spPr>
        <p:txBody>
          <a:bodyPr/>
          <a:lstStyle/>
          <a:p>
            <a:r>
              <a:rPr lang="en-US"/>
              <a:t>Thank you.</a:t>
            </a:r>
          </a:p>
        </p:txBody>
      </p:sp>
      <p:pic>
        <p:nvPicPr>
          <p:cNvPr id="18" name="Picture Placeholder 17" descr="Minnesota State logo.">
            <a:extLst>
              <a:ext uri="{FF2B5EF4-FFF2-40B4-BE49-F238E27FC236}">
                <a16:creationId xmlns:a16="http://schemas.microsoft.com/office/drawing/2014/main" id="{1CA5E9F0-4841-EB68-BE40-73D57F491FF9}"/>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532" b="532"/>
          <a:stretch/>
        </p:blipFill>
        <p:spPr>
          <a:xfrm>
            <a:off x="4413504" y="1398655"/>
            <a:ext cx="3364992" cy="1548826"/>
          </a:xfrm>
        </p:spPr>
      </p:pic>
      <p:sp>
        <p:nvSpPr>
          <p:cNvPr id="8" name="Text Placeholder 7">
            <a:extLst>
              <a:ext uri="{FF2B5EF4-FFF2-40B4-BE49-F238E27FC236}">
                <a16:creationId xmlns:a16="http://schemas.microsoft.com/office/drawing/2014/main" id="{B70B7327-EBE3-138E-583A-97566E13B39F}"/>
              </a:ext>
            </a:extLst>
          </p:cNvPr>
          <p:cNvSpPr>
            <a:spLocks noGrp="1"/>
          </p:cNvSpPr>
          <p:nvPr>
            <p:ph type="body" sz="quarter" idx="11"/>
          </p:nvPr>
        </p:nvSpPr>
        <p:spPr>
          <a:xfrm>
            <a:off x="4005263" y="3354895"/>
            <a:ext cx="4181475" cy="1548826"/>
          </a:xfrm>
        </p:spPr>
        <p:txBody>
          <a:bodyPr>
            <a:normAutofit lnSpcReduction="10000"/>
          </a:bodyPr>
          <a:lstStyle/>
          <a:p>
            <a:pPr lvl="0"/>
            <a:r>
              <a:rPr lang="en-US"/>
              <a:t>30 </a:t>
            </a:r>
            <a:r>
              <a:rPr lang="en-US" noProof="0"/>
              <a:t>East 7th Street, Suite 350</a:t>
            </a:r>
          </a:p>
          <a:p>
            <a:pPr lvl="0"/>
            <a:r>
              <a:rPr lang="en-US" noProof="0"/>
              <a:t>St. Paul, MN  55101-7804</a:t>
            </a:r>
          </a:p>
          <a:p>
            <a:pPr lvl="0"/>
            <a:endParaRPr lang="en-US" noProof="0"/>
          </a:p>
          <a:p>
            <a:pPr lvl="0"/>
            <a:r>
              <a:rPr lang="en-US" noProof="0"/>
              <a:t>651-201-1800</a:t>
            </a:r>
          </a:p>
          <a:p>
            <a:pPr lvl="0"/>
            <a:r>
              <a:rPr lang="en-US" noProof="0"/>
              <a:t>888-667-2848</a:t>
            </a:r>
            <a:endParaRPr lang="en-US"/>
          </a:p>
        </p:txBody>
      </p:sp>
      <p:sp>
        <p:nvSpPr>
          <p:cNvPr id="63" name="Text Placeholder 62">
            <a:extLst>
              <a:ext uri="{FF2B5EF4-FFF2-40B4-BE49-F238E27FC236}">
                <a16:creationId xmlns:a16="http://schemas.microsoft.com/office/drawing/2014/main" id="{E7C049AE-FCF5-7316-B58C-5C08009C6E60}"/>
              </a:ext>
            </a:extLst>
          </p:cNvPr>
          <p:cNvSpPr>
            <a:spLocks noGrp="1"/>
          </p:cNvSpPr>
          <p:nvPr>
            <p:ph type="body" sz="quarter" idx="13"/>
          </p:nvPr>
        </p:nvSpPr>
        <p:spPr>
          <a:xfrm>
            <a:off x="4017963" y="4903721"/>
            <a:ext cx="4202112" cy="555692"/>
          </a:xfrm>
        </p:spPr>
        <p:txBody>
          <a:bodyPr/>
          <a:lstStyle/>
          <a:p>
            <a:r>
              <a:rPr lang="en-US"/>
              <a:t>MinnState.edu</a:t>
            </a:r>
          </a:p>
        </p:txBody>
      </p:sp>
      <p:sp>
        <p:nvSpPr>
          <p:cNvPr id="6" name="Text Placeholder 5">
            <a:extLst>
              <a:ext uri="{FF2B5EF4-FFF2-40B4-BE49-F238E27FC236}">
                <a16:creationId xmlns:a16="http://schemas.microsoft.com/office/drawing/2014/main" id="{6EA8FC90-B7D5-0BD1-6CBE-73BD215174B8}"/>
              </a:ext>
            </a:extLst>
          </p:cNvPr>
          <p:cNvSpPr>
            <a:spLocks noGrp="1"/>
          </p:cNvSpPr>
          <p:nvPr>
            <p:ph type="body" sz="quarter" idx="12"/>
          </p:nvPr>
        </p:nvSpPr>
        <p:spPr>
          <a:xfrm>
            <a:off x="0" y="6049963"/>
            <a:ext cx="12192000" cy="661987"/>
          </a:xfrm>
        </p:spPr>
        <p:txBody>
          <a:bodyPr>
            <a:normAutofit/>
          </a:bodyPr>
          <a:lstStyle/>
          <a:p>
            <a:r>
              <a:rPr lang="en-US"/>
              <a:t>This document is available in alternative formats to individuals with disabilities. To request an alternate format, contact Human Resources at 651-201-1664.</a:t>
            </a:r>
          </a:p>
          <a:p>
            <a:r>
              <a:rPr lang="en-US"/>
              <a:t>Individuals with hearing or speech disabilities may contact us via their preferred Telecommunications Relay Service.</a:t>
            </a:r>
          </a:p>
          <a:p>
            <a:r>
              <a:rPr lang="en-US"/>
              <a:t>Minnesota State is an affirmative action, equal opportunity employer and educator.</a:t>
            </a:r>
          </a:p>
        </p:txBody>
      </p:sp>
    </p:spTree>
    <p:extLst>
      <p:ext uri="{BB962C8B-B14F-4D97-AF65-F5344CB8AC3E}">
        <p14:creationId xmlns:p14="http://schemas.microsoft.com/office/powerpoint/2010/main" val="1826168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457200"/>
            <a:r>
              <a:rPr lang="en-US" altLang="en-US">
                <a:solidFill>
                  <a:srgbClr val="000000"/>
                </a:solidFill>
              </a:rPr>
              <a:t>Writes investigation report with organized attachments</a:t>
            </a:r>
          </a:p>
          <a:p>
            <a:pPr marL="457200"/>
            <a:r>
              <a:rPr lang="en-US" altLang="en-US">
                <a:solidFill>
                  <a:srgbClr val="000000"/>
                </a:solidFill>
              </a:rPr>
              <a:t>Outlines facts in the investigative report based on information collected through the interview process and review of gathered documents</a:t>
            </a:r>
          </a:p>
          <a:p>
            <a:pPr marL="457200"/>
            <a:r>
              <a:rPr lang="en-US" altLang="en-US">
                <a:solidFill>
                  <a:srgbClr val="000000"/>
                </a:solidFill>
              </a:rPr>
              <a:t>Primary person to ensure process moves forward through the investigative steps</a:t>
            </a:r>
          </a:p>
          <a:p>
            <a:pPr marL="457200"/>
            <a:r>
              <a:rPr lang="en-US" altLang="en-US">
                <a:solidFill>
                  <a:srgbClr val="000000"/>
                </a:solidFill>
              </a:rPr>
              <a:t>Handles all data in accordance with applicable federal and state privacy laws, </a:t>
            </a:r>
            <a:r>
              <a:rPr lang="en-US">
                <a:solidFill>
                  <a:srgbClr val="000000"/>
                </a:solidFill>
              </a:rPr>
              <a:t>consulting with the campus Data Practices Officer when necessary</a:t>
            </a:r>
            <a:endParaRPr lang="en-US" altLang="en-US">
              <a:solidFill>
                <a:srgbClr val="000000"/>
              </a:solidFill>
            </a:endParaRPr>
          </a:p>
          <a:p>
            <a:pPr marL="457200"/>
            <a:r>
              <a:rPr lang="en-US" altLang="en-US">
                <a:solidFill>
                  <a:srgbClr val="000000"/>
                </a:solidFill>
              </a:rPr>
              <a:t>Provides all investigative materials to the Designated Officer for recordkeeping</a:t>
            </a:r>
          </a:p>
        </p:txBody>
      </p:sp>
      <p:sp>
        <p:nvSpPr>
          <p:cNvPr id="4" name="Text Placeholder 3">
            <a:extLst>
              <a:ext uri="{FF2B5EF4-FFF2-40B4-BE49-F238E27FC236}">
                <a16:creationId xmlns:a16="http://schemas.microsoft.com/office/drawing/2014/main" id="{235714D6-53D6-A818-EB3E-EC7FC7CDBB1B}"/>
              </a:ext>
            </a:extLst>
          </p:cNvPr>
          <p:cNvSpPr>
            <a:spLocks noGrp="1"/>
          </p:cNvSpPr>
          <p:nvPr>
            <p:ph type="body" sz="quarter" idx="15"/>
          </p:nvPr>
        </p:nvSpPr>
        <p:spPr/>
        <p:txBody>
          <a:bodyPr anchor="ctr"/>
          <a:lstStyle/>
          <a:p>
            <a:r>
              <a:rPr lang="en-US" altLang="en-US" sz="3600" cap="all">
                <a:solidFill>
                  <a:srgbClr val="0C2340"/>
                </a:solidFill>
                <a:latin typeface="+mn-lt"/>
                <a:ea typeface="+mn-ea"/>
                <a:cs typeface="+mn-cs"/>
              </a:rPr>
              <a:t>Investigator, Continued </a:t>
            </a:r>
            <a:endParaRPr lang="en-US"/>
          </a:p>
        </p:txBody>
      </p:sp>
    </p:spTree>
    <p:extLst>
      <p:ext uri="{BB962C8B-B14F-4D97-AF65-F5344CB8AC3E}">
        <p14:creationId xmlns:p14="http://schemas.microsoft.com/office/powerpoint/2010/main" val="784624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a:spcAft>
                <a:spcPts val="0"/>
              </a:spcAft>
              <a:defRPr/>
            </a:pPr>
            <a:r>
              <a:rPr lang="en-US" sz="3000">
                <a:solidFill>
                  <a:srgbClr val="000000"/>
                </a:solidFill>
              </a:rPr>
              <a:t>Provides enough information for the decisionmaker to make a reasoned decision about whether policy has been violated</a:t>
            </a:r>
          </a:p>
          <a:p>
            <a:pPr marL="457200">
              <a:spcAft>
                <a:spcPts val="0"/>
              </a:spcAft>
              <a:defRPr/>
            </a:pPr>
            <a:r>
              <a:rPr lang="en-US" sz="3000">
                <a:solidFill>
                  <a:srgbClr val="000000"/>
                </a:solidFill>
              </a:rPr>
              <a:t>Maintains integrity of process</a:t>
            </a:r>
          </a:p>
          <a:p>
            <a:pPr lvl="1">
              <a:spcAft>
                <a:spcPts val="0"/>
              </a:spcAft>
              <a:defRPr/>
            </a:pPr>
            <a:r>
              <a:rPr lang="en-US" sz="2200">
                <a:solidFill>
                  <a:srgbClr val="000000"/>
                </a:solidFill>
              </a:rPr>
              <a:t>Timely </a:t>
            </a:r>
          </a:p>
          <a:p>
            <a:pPr lvl="1">
              <a:spcAft>
                <a:spcPts val="0"/>
              </a:spcAft>
              <a:defRPr/>
            </a:pPr>
            <a:r>
              <a:rPr lang="en-US" sz="2200">
                <a:solidFill>
                  <a:srgbClr val="000000"/>
                </a:solidFill>
              </a:rPr>
              <a:t>Fair to both parties</a:t>
            </a:r>
          </a:p>
          <a:p>
            <a:pPr lvl="1">
              <a:spcAft>
                <a:spcPts val="0"/>
              </a:spcAft>
              <a:defRPr/>
            </a:pPr>
            <a:r>
              <a:rPr lang="en-US" sz="2200">
                <a:solidFill>
                  <a:srgbClr val="000000"/>
                </a:solidFill>
              </a:rPr>
              <a:t>Provide confidentiality as required by law</a:t>
            </a:r>
          </a:p>
          <a:p>
            <a:pPr lvl="1">
              <a:spcAft>
                <a:spcPts val="0"/>
              </a:spcAft>
              <a:defRPr/>
            </a:pPr>
            <a:r>
              <a:rPr lang="en-US" sz="2200">
                <a:solidFill>
                  <a:srgbClr val="000000"/>
                </a:solidFill>
              </a:rPr>
              <a:t>Thorough</a:t>
            </a:r>
          </a:p>
          <a:p>
            <a:pPr lvl="1">
              <a:spcAft>
                <a:spcPts val="0"/>
              </a:spcAft>
              <a:defRPr/>
            </a:pPr>
            <a:r>
              <a:rPr lang="en-US" sz="2200">
                <a:solidFill>
                  <a:srgbClr val="000000"/>
                </a:solidFill>
              </a:rPr>
              <a:t>Tailored to individual circumstances</a:t>
            </a:r>
          </a:p>
          <a:p>
            <a:pPr marL="457200"/>
            <a:r>
              <a:rPr lang="en-US">
                <a:solidFill>
                  <a:srgbClr val="000000"/>
                </a:solidFill>
              </a:rPr>
              <a:t>Provides findings of facts, </a:t>
            </a:r>
            <a:r>
              <a:rPr lang="en-US" b="1">
                <a:solidFill>
                  <a:srgbClr val="000000"/>
                </a:solidFill>
              </a:rPr>
              <a:t>not</a:t>
            </a:r>
            <a:r>
              <a:rPr lang="en-US">
                <a:solidFill>
                  <a:srgbClr val="000000"/>
                </a:solidFill>
              </a:rPr>
              <a:t> findings of policies</a:t>
            </a:r>
          </a:p>
        </p:txBody>
      </p:sp>
      <p:sp>
        <p:nvSpPr>
          <p:cNvPr id="4" name="Text Placeholder 3">
            <a:extLst>
              <a:ext uri="{FF2B5EF4-FFF2-40B4-BE49-F238E27FC236}">
                <a16:creationId xmlns:a16="http://schemas.microsoft.com/office/drawing/2014/main" id="{53E6AFD4-33E6-AF29-C91A-C014013EE79B}"/>
              </a:ext>
            </a:extLst>
          </p:cNvPr>
          <p:cNvSpPr>
            <a:spLocks noGrp="1"/>
          </p:cNvSpPr>
          <p:nvPr>
            <p:ph type="body" sz="quarter" idx="15"/>
          </p:nvPr>
        </p:nvSpPr>
        <p:spPr/>
        <p:txBody>
          <a:bodyPr anchor="ctr"/>
          <a:lstStyle/>
          <a:p>
            <a:r>
              <a:rPr lang="en-US" altLang="en-US" sz="3600" cap="all">
                <a:solidFill>
                  <a:srgbClr val="0C2340"/>
                </a:solidFill>
                <a:latin typeface="+mn-lt"/>
                <a:ea typeface="+mn-ea"/>
                <a:cs typeface="+mn-cs"/>
              </a:rPr>
              <a:t>The Investigation</a:t>
            </a:r>
            <a:endParaRPr lang="en-US"/>
          </a:p>
        </p:txBody>
      </p:sp>
    </p:spTree>
    <p:extLst>
      <p:ext uri="{BB962C8B-B14F-4D97-AF65-F5344CB8AC3E}">
        <p14:creationId xmlns:p14="http://schemas.microsoft.com/office/powerpoint/2010/main" val="1032001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0"/>
            <a:r>
              <a:rPr lang="en-US"/>
              <a:t>Determines whether there is any real or perceived conflict of interest</a:t>
            </a:r>
          </a:p>
          <a:p>
            <a:pPr marL="457200"/>
            <a:r>
              <a:rPr lang="en-US"/>
              <a:t>Receives and reviews the investigation report</a:t>
            </a:r>
          </a:p>
          <a:p>
            <a:pPr marL="457200"/>
            <a:r>
              <a:rPr lang="en-US"/>
              <a:t>Provides notice to the Complainant and Respondent regarding receipt of report, their role as Decisionmaker, and anticipated timeline for decision</a:t>
            </a:r>
          </a:p>
          <a:p>
            <a:pPr marL="457200"/>
            <a:r>
              <a:rPr lang="en-US"/>
              <a:t>Makes sure the investigator has complied with Minnesota State procedures</a:t>
            </a:r>
          </a:p>
          <a:p>
            <a:pPr marL="457200"/>
            <a:r>
              <a:rPr lang="en-US"/>
              <a:t>May meet with parties or request additional information from the investigator</a:t>
            </a:r>
          </a:p>
        </p:txBody>
      </p:sp>
      <p:sp>
        <p:nvSpPr>
          <p:cNvPr id="4" name="Text Placeholder 3">
            <a:extLst>
              <a:ext uri="{FF2B5EF4-FFF2-40B4-BE49-F238E27FC236}">
                <a16:creationId xmlns:a16="http://schemas.microsoft.com/office/drawing/2014/main" id="{1877E3AC-B364-478A-BB0F-5A4D5F9B758E}"/>
              </a:ext>
            </a:extLst>
          </p:cNvPr>
          <p:cNvSpPr>
            <a:spLocks noGrp="1"/>
          </p:cNvSpPr>
          <p:nvPr>
            <p:ph type="body" sz="quarter" idx="15"/>
          </p:nvPr>
        </p:nvSpPr>
        <p:spPr/>
        <p:txBody>
          <a:bodyPr anchor="ctr"/>
          <a:lstStyle/>
          <a:p>
            <a:r>
              <a:rPr lang="en-US" altLang="en-US" sz="3600" cap="all">
                <a:solidFill>
                  <a:srgbClr val="0C2340"/>
                </a:solidFill>
                <a:latin typeface="+mn-lt"/>
                <a:ea typeface="+mn-ea"/>
                <a:cs typeface="+mn-cs"/>
              </a:rPr>
              <a:t>Decision-maker Tasks</a:t>
            </a:r>
            <a:endParaRPr lang="en-US"/>
          </a:p>
        </p:txBody>
      </p:sp>
    </p:spTree>
    <p:extLst>
      <p:ext uri="{BB962C8B-B14F-4D97-AF65-F5344CB8AC3E}">
        <p14:creationId xmlns:p14="http://schemas.microsoft.com/office/powerpoint/2010/main" val="3033152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a:r>
              <a:rPr lang="en-US"/>
              <a:t>Decides whether policy has been violated based on information provided in report</a:t>
            </a:r>
          </a:p>
          <a:p>
            <a:pPr marL="457200"/>
            <a:r>
              <a:rPr lang="en-US"/>
              <a:t>Writes reasoned decision based on facts, available information, and policies</a:t>
            </a:r>
          </a:p>
          <a:p>
            <a:pPr marL="457200"/>
            <a:r>
              <a:rPr lang="en-US"/>
              <a:t>Provides decision letters to complainant and respondent of their findings regarding a policy violation; copy to the Designated Officer</a:t>
            </a:r>
          </a:p>
          <a:p>
            <a:pPr marL="457200"/>
            <a:r>
              <a:rPr lang="en-US" altLang="en-US"/>
              <a:t>Provides all related report materials to the Designated Officer for recordkeeping</a:t>
            </a:r>
          </a:p>
        </p:txBody>
      </p:sp>
      <p:sp>
        <p:nvSpPr>
          <p:cNvPr id="4" name="Text Placeholder 3">
            <a:extLst>
              <a:ext uri="{FF2B5EF4-FFF2-40B4-BE49-F238E27FC236}">
                <a16:creationId xmlns:a16="http://schemas.microsoft.com/office/drawing/2014/main" id="{EA5FAB9F-D982-DE07-A472-064972914546}"/>
              </a:ext>
            </a:extLst>
          </p:cNvPr>
          <p:cNvSpPr>
            <a:spLocks noGrp="1"/>
          </p:cNvSpPr>
          <p:nvPr>
            <p:ph type="body" sz="quarter" idx="15"/>
          </p:nvPr>
        </p:nvSpPr>
        <p:spPr/>
        <p:txBody>
          <a:bodyPr anchor="ctr"/>
          <a:lstStyle/>
          <a:p>
            <a:r>
              <a:rPr lang="en-US" altLang="en-US" sz="3600" cap="all">
                <a:solidFill>
                  <a:srgbClr val="0C2340"/>
                </a:solidFill>
                <a:latin typeface="+mn-lt"/>
                <a:ea typeface="+mn-ea"/>
                <a:cs typeface="+mn-cs"/>
              </a:rPr>
              <a:t>Decision-maker, concludes process</a:t>
            </a:r>
            <a:endParaRPr lang="en-US"/>
          </a:p>
        </p:txBody>
      </p:sp>
    </p:spTree>
    <p:extLst>
      <p:ext uri="{BB962C8B-B14F-4D97-AF65-F5344CB8AC3E}">
        <p14:creationId xmlns:p14="http://schemas.microsoft.com/office/powerpoint/2010/main" val="2638881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9D5DC69-96A1-AD2A-C99D-BD64963EA050}"/>
              </a:ext>
            </a:extLst>
          </p:cNvPr>
          <p:cNvSpPr>
            <a:spLocks noGrp="1"/>
          </p:cNvSpPr>
          <p:nvPr>
            <p:ph type="title" idx="4294967295"/>
          </p:nvPr>
        </p:nvSpPr>
        <p:spPr>
          <a:xfrm>
            <a:off x="609600" y="381000"/>
            <a:ext cx="10871200" cy="1066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ts val="600"/>
              </a:spcBef>
              <a:spcAft>
                <a:spcPts val="600"/>
              </a:spcAft>
              <a:buClr>
                <a:schemeClr val="accent1"/>
              </a:buClr>
              <a:buSzTx/>
              <a:buFont typeface="Calibri" panose="020F0502020204030204" pitchFamily="34" charset="0"/>
              <a:buNone/>
              <a:tabLst/>
              <a:defRPr/>
            </a:pPr>
            <a:r>
              <a:rPr kumimoji="0" lang="en-US" altLang="en-US" sz="4400" b="0" i="0" u="none" strike="noStrike" kern="1200" cap="none" spc="0" normalizeH="0" baseline="0" noProof="0">
                <a:ln>
                  <a:noFill/>
                </a:ln>
                <a:solidFill>
                  <a:srgbClr val="0C2340"/>
                </a:solidFill>
                <a:effectLst/>
                <a:uLnTx/>
                <a:uFillTx/>
                <a:latin typeface="+mn-lt"/>
                <a:ea typeface="+mn-ea"/>
                <a:cs typeface="+mn-cs"/>
              </a:rPr>
              <a:t>Decision Factors</a:t>
            </a:r>
            <a:endParaRPr kumimoji="0" lang="en-US" sz="4400" b="0" i="0" u="none" strike="noStrike" kern="1200" cap="none" spc="0" normalizeH="0" baseline="0" noProof="0">
              <a:ln>
                <a:noFill/>
              </a:ln>
              <a:solidFill>
                <a:schemeClr val="tx2"/>
              </a:solidFill>
              <a:effectLst/>
              <a:uLnTx/>
              <a:uFillTx/>
              <a:latin typeface="+mn-lt"/>
              <a:ea typeface="+mn-ea"/>
              <a:cs typeface="+mn-cs"/>
            </a:endParaRPr>
          </a:p>
        </p:txBody>
      </p:sp>
      <p:sp>
        <p:nvSpPr>
          <p:cNvPr id="2" name="Content Placeholder 1"/>
          <p:cNvSpPr>
            <a:spLocks noGrp="1"/>
          </p:cNvSpPr>
          <p:nvPr>
            <p:ph idx="1"/>
          </p:nvPr>
        </p:nvSpPr>
        <p:spPr/>
        <p:txBody>
          <a:bodyPr>
            <a:normAutofit/>
          </a:bodyPr>
          <a:lstStyle/>
          <a:p>
            <a:r>
              <a:rPr lang="en-US"/>
              <a:t>Weigh evidence and evaluate credibility</a:t>
            </a:r>
          </a:p>
          <a:p>
            <a:r>
              <a:rPr lang="en-US"/>
              <a:t>Consider the totality of circumstances</a:t>
            </a:r>
          </a:p>
          <a:p>
            <a:pPr lvl="1"/>
            <a:r>
              <a:rPr lang="en-US"/>
              <a:t>History of complaints/grievances</a:t>
            </a:r>
          </a:p>
          <a:p>
            <a:pPr lvl="1"/>
            <a:r>
              <a:rPr lang="en-US"/>
              <a:t>Treatment of others (those who are different and those who are similarly situated)</a:t>
            </a:r>
          </a:p>
          <a:p>
            <a:pPr lvl="1"/>
            <a:r>
              <a:rPr lang="en-US"/>
              <a:t>Skills/competencies of supervisors demonstrated by past actions</a:t>
            </a:r>
          </a:p>
          <a:p>
            <a:r>
              <a:rPr lang="en-US"/>
              <a:t>What is more convincing, more credible, and has greater probability</a:t>
            </a:r>
          </a:p>
        </p:txBody>
      </p:sp>
    </p:spTree>
    <p:extLst>
      <p:ext uri="{BB962C8B-B14F-4D97-AF65-F5344CB8AC3E}">
        <p14:creationId xmlns:p14="http://schemas.microsoft.com/office/powerpoint/2010/main" val="2623088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30C04D-F5FC-6D65-6399-A246518F8019}"/>
              </a:ext>
            </a:extLst>
          </p:cNvPr>
          <p:cNvSpPr>
            <a:spLocks noGrp="1"/>
          </p:cNvSpPr>
          <p:nvPr>
            <p:ph idx="1"/>
          </p:nvPr>
        </p:nvSpPr>
        <p:spPr/>
        <p:txBody>
          <a:bodyPr>
            <a:normAutofit fontScale="92500" lnSpcReduction="10000"/>
          </a:bodyPr>
          <a:lstStyle/>
          <a:p>
            <a:pPr marL="0" indent="0">
              <a:buNone/>
            </a:pPr>
            <a:r>
              <a:rPr lang="en-US" b="1">
                <a:solidFill>
                  <a:srgbClr val="008042"/>
                </a:solidFill>
              </a:rPr>
              <a:t>For 1B.3/Title IX</a:t>
            </a:r>
          </a:p>
          <a:p>
            <a:r>
              <a:rPr lang="en-US"/>
              <a:t>Evidence is generally considered </a:t>
            </a:r>
            <a:r>
              <a:rPr lang="en-US" b="1"/>
              <a:t>relevant</a:t>
            </a:r>
            <a:r>
              <a:rPr lang="en-US"/>
              <a:t> when it helps determine:</a:t>
            </a:r>
          </a:p>
          <a:p>
            <a:pPr lvl="1"/>
            <a:r>
              <a:rPr lang="en-US"/>
              <a:t>Whether the Respondent violated policy, and/or</a:t>
            </a:r>
          </a:p>
          <a:p>
            <a:pPr lvl="1"/>
            <a:r>
              <a:rPr lang="en-US"/>
              <a:t>The credibility of any evidence, including a party or witness statement</a:t>
            </a:r>
          </a:p>
          <a:p>
            <a:pPr marL="457200"/>
            <a:r>
              <a:rPr lang="en-US"/>
              <a:t>The Investigator initially evaluated relevance, but the DM ultimately decides</a:t>
            </a:r>
          </a:p>
          <a:p>
            <a:r>
              <a:rPr lang="en-US"/>
              <a:t>All relevant evidence must be objectively evaluated and considered</a:t>
            </a:r>
          </a:p>
          <a:p>
            <a:pPr lvl="1"/>
            <a:r>
              <a:rPr lang="en-US" b="1"/>
              <a:t>Inculpatory</a:t>
            </a:r>
            <a:r>
              <a:rPr lang="en-US"/>
              <a:t>: tending to suggest a finding of responsibility</a:t>
            </a:r>
          </a:p>
          <a:p>
            <a:pPr lvl="1"/>
            <a:r>
              <a:rPr lang="en-US" b="1"/>
              <a:t>Exculpatory</a:t>
            </a:r>
            <a:r>
              <a:rPr lang="en-US"/>
              <a:t>: tending to suggest a finding of not responsible</a:t>
            </a:r>
          </a:p>
          <a:p>
            <a:pPr marL="457200"/>
            <a:r>
              <a:rPr lang="en-US"/>
              <a:t>In the decision-making phase, parties may dispute the Investigator’s initial relevance determinations</a:t>
            </a:r>
          </a:p>
        </p:txBody>
      </p:sp>
      <p:sp>
        <p:nvSpPr>
          <p:cNvPr id="3" name="Text Placeholder 2">
            <a:extLst>
              <a:ext uri="{FF2B5EF4-FFF2-40B4-BE49-F238E27FC236}">
                <a16:creationId xmlns:a16="http://schemas.microsoft.com/office/drawing/2014/main" id="{0E677A33-6B3F-1EEE-C69E-F133C47B0687}"/>
              </a:ext>
            </a:extLst>
          </p:cNvPr>
          <p:cNvSpPr>
            <a:spLocks noGrp="1"/>
          </p:cNvSpPr>
          <p:nvPr>
            <p:ph type="body" sz="quarter" idx="15"/>
          </p:nvPr>
        </p:nvSpPr>
        <p:spPr/>
        <p:txBody>
          <a:bodyPr anchor="ctr">
            <a:normAutofit/>
          </a:bodyPr>
          <a:lstStyle/>
          <a:p>
            <a:r>
              <a:rPr lang="en-US" sz="4400"/>
              <a:t>Relevant Evidence </a:t>
            </a:r>
          </a:p>
        </p:txBody>
      </p:sp>
    </p:spTree>
    <p:extLst>
      <p:ext uri="{BB962C8B-B14F-4D97-AF65-F5344CB8AC3E}">
        <p14:creationId xmlns:p14="http://schemas.microsoft.com/office/powerpoint/2010/main" val="729055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E4158-DA7B-D27D-940D-A61B6D9C9E1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71A0C3-CD45-3143-7C55-BF19134E0F2C}"/>
              </a:ext>
            </a:extLst>
          </p:cNvPr>
          <p:cNvSpPr>
            <a:spLocks noGrp="1"/>
          </p:cNvSpPr>
          <p:nvPr>
            <p:ph idx="1"/>
          </p:nvPr>
        </p:nvSpPr>
        <p:spPr/>
        <p:txBody>
          <a:bodyPr>
            <a:normAutofit fontScale="92500" lnSpcReduction="10000"/>
          </a:bodyPr>
          <a:lstStyle/>
          <a:p>
            <a:pPr marL="0" indent="0">
              <a:buNone/>
            </a:pPr>
            <a:r>
              <a:rPr lang="en-US" b="1">
                <a:solidFill>
                  <a:srgbClr val="008042"/>
                </a:solidFill>
              </a:rPr>
              <a:t>For 1B.3/Title IX</a:t>
            </a:r>
          </a:p>
          <a:p>
            <a:r>
              <a:rPr lang="en-US"/>
              <a:t>Evidence of the </a:t>
            </a:r>
            <a:r>
              <a:rPr lang="en-US" b="1"/>
              <a:t>Complainant’s sexual predisposition </a:t>
            </a:r>
            <a:r>
              <a:rPr lang="en-US"/>
              <a:t>is never relevant</a:t>
            </a:r>
          </a:p>
          <a:p>
            <a:pPr marL="457200"/>
            <a:r>
              <a:rPr lang="en-US"/>
              <a:t>Evidence of the </a:t>
            </a:r>
            <a:r>
              <a:rPr lang="en-US" b="1"/>
              <a:t>Complainant’s prior sexual behavior </a:t>
            </a:r>
            <a:r>
              <a:rPr lang="en-US"/>
              <a:t>is not relevant except:</a:t>
            </a:r>
          </a:p>
          <a:p>
            <a:pPr lvl="1"/>
            <a:r>
              <a:rPr lang="en-US"/>
              <a:t>If offered to prove that someone other than the Respondent committed the alleged conduct; or</a:t>
            </a:r>
          </a:p>
          <a:p>
            <a:pPr lvl="1"/>
            <a:r>
              <a:rPr lang="en-US"/>
              <a:t>Specific incidents of the Complainant’s prior sexual behavior with respect to the Respondent offered to prove consent</a:t>
            </a:r>
          </a:p>
          <a:p>
            <a:r>
              <a:rPr lang="en-US"/>
              <a:t>Exclusions apply even if admitted or introduced by the Complainant</a:t>
            </a:r>
          </a:p>
          <a:p>
            <a:pPr marL="457200"/>
            <a:r>
              <a:rPr lang="en-US"/>
              <a:t>Exclusions do </a:t>
            </a:r>
            <a:r>
              <a:rPr lang="en-US" b="1"/>
              <a:t>not</a:t>
            </a:r>
            <a:r>
              <a:rPr lang="en-US"/>
              <a:t> apply to the Respondent’s prior sexual behavior or predisposition, which are admissible if relevant</a:t>
            </a:r>
          </a:p>
        </p:txBody>
      </p:sp>
      <p:sp>
        <p:nvSpPr>
          <p:cNvPr id="3" name="Text Placeholder 2">
            <a:extLst>
              <a:ext uri="{FF2B5EF4-FFF2-40B4-BE49-F238E27FC236}">
                <a16:creationId xmlns:a16="http://schemas.microsoft.com/office/drawing/2014/main" id="{9BE707B5-ABDB-4C0F-2765-55F89F21C86E}"/>
              </a:ext>
            </a:extLst>
          </p:cNvPr>
          <p:cNvSpPr>
            <a:spLocks noGrp="1"/>
          </p:cNvSpPr>
          <p:nvPr>
            <p:ph type="body" sz="quarter" idx="15"/>
          </p:nvPr>
        </p:nvSpPr>
        <p:spPr/>
        <p:txBody>
          <a:bodyPr anchor="ctr">
            <a:normAutofit/>
          </a:bodyPr>
          <a:lstStyle/>
          <a:p>
            <a:r>
              <a:rPr lang="en-US" sz="4400"/>
              <a:t>Relevant Evidence Exclusions</a:t>
            </a:r>
          </a:p>
        </p:txBody>
      </p:sp>
    </p:spTree>
    <p:extLst>
      <p:ext uri="{BB962C8B-B14F-4D97-AF65-F5344CB8AC3E}">
        <p14:creationId xmlns:p14="http://schemas.microsoft.com/office/powerpoint/2010/main" val="3753086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A13AA8-EAF2-A30E-62E8-7EBCDE311072}"/>
              </a:ext>
            </a:extLst>
          </p:cNvPr>
          <p:cNvSpPr>
            <a:spLocks noGrp="1"/>
          </p:cNvSpPr>
          <p:nvPr>
            <p:ph idx="1"/>
          </p:nvPr>
        </p:nvSpPr>
        <p:spPr/>
        <p:txBody>
          <a:bodyPr/>
          <a:lstStyle/>
          <a:p>
            <a:r>
              <a:rPr lang="en-US"/>
              <a:t>Assessing and determining credibility is an important DM role</a:t>
            </a:r>
          </a:p>
          <a:p>
            <a:r>
              <a:rPr lang="en-US"/>
              <a:t>Credibility is often a function of </a:t>
            </a:r>
            <a:r>
              <a:rPr lang="en-US" b="1"/>
              <a:t>corroboration and consistency</a:t>
            </a:r>
          </a:p>
          <a:p>
            <a:r>
              <a:rPr lang="en-US"/>
              <a:t>Credibility does </a:t>
            </a:r>
            <a:r>
              <a:rPr lang="en-US" b="1"/>
              <a:t>not</a:t>
            </a:r>
            <a:r>
              <a:rPr lang="en-US"/>
              <a:t> necessarily equate to honesty or truthfulness:</a:t>
            </a:r>
          </a:p>
          <a:p>
            <a:pPr lvl="1"/>
            <a:r>
              <a:rPr lang="en-US"/>
              <a:t>Believability does not equal truthfulness</a:t>
            </a:r>
          </a:p>
          <a:p>
            <a:r>
              <a:rPr lang="en-US"/>
              <a:t>Credibility impacts the </a:t>
            </a:r>
            <a:r>
              <a:rPr lang="en-US" b="1"/>
              <a:t>reliability of evidence and its weight</a:t>
            </a:r>
          </a:p>
          <a:p>
            <a:r>
              <a:rPr lang="en-US"/>
              <a:t>Specific credibility issues that a DM may consider:</a:t>
            </a:r>
          </a:p>
          <a:p>
            <a:pPr lvl="1"/>
            <a:r>
              <a:rPr lang="en-US"/>
              <a:t>Relationships between the parties and witnesses</a:t>
            </a:r>
          </a:p>
          <a:p>
            <a:pPr lvl="1"/>
            <a:r>
              <a:rPr lang="en-US"/>
              <a:t>Whether a witness was exposed to information (e.g. in the case of a parent or Advisor) that may have influenced their testimony</a:t>
            </a:r>
          </a:p>
        </p:txBody>
      </p:sp>
      <p:sp>
        <p:nvSpPr>
          <p:cNvPr id="3" name="Text Placeholder 2">
            <a:extLst>
              <a:ext uri="{FF2B5EF4-FFF2-40B4-BE49-F238E27FC236}">
                <a16:creationId xmlns:a16="http://schemas.microsoft.com/office/drawing/2014/main" id="{F8B4A5E9-BC84-2E51-16F5-C982C3C9F5AA}"/>
              </a:ext>
            </a:extLst>
          </p:cNvPr>
          <p:cNvSpPr>
            <a:spLocks noGrp="1"/>
          </p:cNvSpPr>
          <p:nvPr>
            <p:ph type="body" sz="quarter" idx="15"/>
          </p:nvPr>
        </p:nvSpPr>
        <p:spPr/>
        <p:txBody>
          <a:bodyPr anchor="ctr">
            <a:normAutofit/>
          </a:bodyPr>
          <a:lstStyle/>
          <a:p>
            <a:r>
              <a:rPr lang="en-US" sz="4400"/>
              <a:t>Credibility Considerations</a:t>
            </a:r>
          </a:p>
        </p:txBody>
      </p:sp>
    </p:spTree>
    <p:extLst>
      <p:ext uri="{BB962C8B-B14F-4D97-AF65-F5344CB8AC3E}">
        <p14:creationId xmlns:p14="http://schemas.microsoft.com/office/powerpoint/2010/main" val="3475217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7F324-8EA0-2F2B-A47C-DFC05568EE8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97BC57-B475-4F54-29F9-08B7461B55F1}"/>
              </a:ext>
            </a:extLst>
          </p:cNvPr>
          <p:cNvSpPr>
            <a:spLocks noGrp="1"/>
          </p:cNvSpPr>
          <p:nvPr>
            <p:ph idx="1"/>
          </p:nvPr>
        </p:nvSpPr>
        <p:spPr/>
        <p:txBody>
          <a:bodyPr>
            <a:normAutofit/>
          </a:bodyPr>
          <a:lstStyle/>
          <a:p>
            <a:r>
              <a:rPr lang="en-US" b="1"/>
              <a:t>Credibility</a:t>
            </a:r>
            <a:r>
              <a:rPr lang="en-US"/>
              <a:t> impacts likeliness</a:t>
            </a:r>
          </a:p>
          <a:p>
            <a:pPr lvl="1"/>
            <a:r>
              <a:rPr lang="en-US"/>
              <a:t>Would a reasonable person do the same?</a:t>
            </a:r>
          </a:p>
          <a:p>
            <a:pPr lvl="1"/>
            <a:r>
              <a:rPr lang="en-US"/>
              <a:t>Are there more likely alternatives?</a:t>
            </a:r>
          </a:p>
          <a:p>
            <a:pPr marL="457200"/>
            <a:r>
              <a:rPr lang="en-US" b="1"/>
              <a:t>Credibility Assessment </a:t>
            </a:r>
            <a:r>
              <a:rPr lang="en-US"/>
              <a:t>involves evaluating whether evidence is believable and reliable</a:t>
            </a:r>
          </a:p>
          <a:p>
            <a:pPr lvl="1"/>
            <a:r>
              <a:rPr lang="en-US"/>
              <a:t>Refrain from focusing on irrelevant inaccuracies and inconsistencies</a:t>
            </a:r>
          </a:p>
          <a:p>
            <a:pPr marL="0" indent="0">
              <a:buNone/>
            </a:pPr>
            <a:r>
              <a:rPr lang="en-US" b="1"/>
              <a:t>NOTE</a:t>
            </a:r>
            <a:r>
              <a:rPr lang="en-US"/>
              <a:t>: Memory errors alone do not necessarily diminish witness credibility, nor does some evasion</a:t>
            </a:r>
          </a:p>
        </p:txBody>
      </p:sp>
      <p:sp>
        <p:nvSpPr>
          <p:cNvPr id="3" name="Text Placeholder 2">
            <a:extLst>
              <a:ext uri="{FF2B5EF4-FFF2-40B4-BE49-F238E27FC236}">
                <a16:creationId xmlns:a16="http://schemas.microsoft.com/office/drawing/2014/main" id="{490E5CCB-2C2D-A769-D79F-9BBC279B53F8}"/>
              </a:ext>
            </a:extLst>
          </p:cNvPr>
          <p:cNvSpPr>
            <a:spLocks noGrp="1"/>
          </p:cNvSpPr>
          <p:nvPr>
            <p:ph type="body" sz="quarter" idx="15"/>
          </p:nvPr>
        </p:nvSpPr>
        <p:spPr/>
        <p:txBody>
          <a:bodyPr anchor="ctr">
            <a:normAutofit/>
          </a:bodyPr>
          <a:lstStyle/>
          <a:p>
            <a:r>
              <a:rPr lang="en-US" sz="4400"/>
              <a:t>Credibility: Parties and Witnesses</a:t>
            </a:r>
          </a:p>
        </p:txBody>
      </p:sp>
    </p:spTree>
    <p:extLst>
      <p:ext uri="{BB962C8B-B14F-4D97-AF65-F5344CB8AC3E}">
        <p14:creationId xmlns:p14="http://schemas.microsoft.com/office/powerpoint/2010/main" val="253323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C5597-1E12-D4FF-CE87-3B1C9193F584}"/>
              </a:ext>
            </a:extLst>
          </p:cNvPr>
          <p:cNvSpPr>
            <a:spLocks noGrp="1"/>
          </p:cNvSpPr>
          <p:nvPr>
            <p:ph type="title"/>
          </p:nvPr>
        </p:nvSpPr>
        <p:spPr/>
        <p:txBody>
          <a:bodyPr/>
          <a:lstStyle/>
          <a:p>
            <a:r>
              <a:rPr lang="en-US"/>
              <a:t>Training Orientation</a:t>
            </a:r>
          </a:p>
        </p:txBody>
      </p:sp>
      <p:sp>
        <p:nvSpPr>
          <p:cNvPr id="3" name="Content Placeholder 2">
            <a:extLst>
              <a:ext uri="{FF2B5EF4-FFF2-40B4-BE49-F238E27FC236}">
                <a16:creationId xmlns:a16="http://schemas.microsoft.com/office/drawing/2014/main" id="{9F5FD095-4F65-A7EB-1390-5BDA16BB0B1E}"/>
              </a:ext>
            </a:extLst>
          </p:cNvPr>
          <p:cNvSpPr>
            <a:spLocks noGrp="1"/>
          </p:cNvSpPr>
          <p:nvPr>
            <p:ph idx="1"/>
          </p:nvPr>
        </p:nvSpPr>
        <p:spPr/>
        <p:txBody>
          <a:bodyPr>
            <a:normAutofit/>
          </a:bodyPr>
          <a:lstStyle/>
          <a:p>
            <a:r>
              <a:rPr lang="en-US"/>
              <a:t>Schedule: </a:t>
            </a:r>
          </a:p>
          <a:p>
            <a:pPr lvl="1"/>
            <a:r>
              <a:rPr lang="en-US"/>
              <a:t>Wednesday, August 6, 2025 (1:00 PM to 4:00 PM) </a:t>
            </a:r>
          </a:p>
          <a:p>
            <a:pPr lvl="1"/>
            <a:r>
              <a:rPr lang="en-US"/>
              <a:t>Thursday, August 7, 2025 (9:00 AM to 2:00 PM) </a:t>
            </a:r>
          </a:p>
          <a:p>
            <a:r>
              <a:rPr lang="en-US"/>
              <a:t>Audience: </a:t>
            </a:r>
          </a:p>
          <a:p>
            <a:pPr lvl="1"/>
            <a:r>
              <a:rPr lang="en-US"/>
              <a:t>1B.1 and 1B.3 Investigators </a:t>
            </a:r>
          </a:p>
          <a:p>
            <a:pPr lvl="1"/>
            <a:r>
              <a:rPr lang="en-US"/>
              <a:t>Title IX Coordinators</a:t>
            </a:r>
          </a:p>
          <a:p>
            <a:pPr lvl="1"/>
            <a:r>
              <a:rPr lang="en-US"/>
              <a:t>Designated Officers</a:t>
            </a:r>
          </a:p>
          <a:p>
            <a:r>
              <a:rPr lang="en-US"/>
              <a:t>Training materials: SO-Investigators and Decisionmakers Team</a:t>
            </a:r>
          </a:p>
        </p:txBody>
      </p:sp>
    </p:spTree>
    <p:extLst>
      <p:ext uri="{BB962C8B-B14F-4D97-AF65-F5344CB8AC3E}">
        <p14:creationId xmlns:p14="http://schemas.microsoft.com/office/powerpoint/2010/main" val="3900152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08D6B26-86C8-C9E0-FD26-2E7414080DDE}"/>
              </a:ext>
            </a:extLst>
          </p:cNvPr>
          <p:cNvSpPr>
            <a:spLocks noGrp="1"/>
          </p:cNvSpPr>
          <p:nvPr>
            <p:ph type="title" idx="4294967295"/>
          </p:nvPr>
        </p:nvSpPr>
        <p:spPr>
          <a:xfrm>
            <a:off x="609600" y="381000"/>
            <a:ext cx="10871200" cy="1066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ts val="600"/>
              </a:spcBef>
              <a:spcAft>
                <a:spcPts val="600"/>
              </a:spcAft>
              <a:buClr>
                <a:schemeClr val="accent1"/>
              </a:buClr>
              <a:buSzTx/>
              <a:buFont typeface="Calibri" panose="020F0502020204030204" pitchFamily="34" charset="0"/>
              <a:buNone/>
              <a:tabLst/>
              <a:defRPr/>
            </a:pPr>
            <a:r>
              <a:rPr kumimoji="0" lang="en-US" altLang="en-US" sz="4400" b="0" i="0" u="none" strike="noStrike" kern="1200" cap="none" spc="0" normalizeH="0" baseline="0" noProof="0">
                <a:ln>
                  <a:noFill/>
                </a:ln>
                <a:solidFill>
                  <a:srgbClr val="0C2340"/>
                </a:solidFill>
                <a:effectLst/>
                <a:uLnTx/>
                <a:uFillTx/>
                <a:latin typeface="+mj-lt"/>
                <a:ea typeface="+mn-ea"/>
                <a:cs typeface="+mn-cs"/>
              </a:rPr>
              <a:t>Deciding if Misconduct Occurred</a:t>
            </a:r>
            <a:endParaRPr kumimoji="0" lang="en-US" sz="4400" b="0" i="0" u="none" strike="noStrike" kern="1200" cap="none" spc="0" normalizeH="0" baseline="0" noProof="0">
              <a:ln>
                <a:noFill/>
              </a:ln>
              <a:solidFill>
                <a:schemeClr val="tx2"/>
              </a:solidFill>
              <a:effectLst/>
              <a:uLnTx/>
              <a:uFillTx/>
              <a:latin typeface="+mj-lt"/>
              <a:ea typeface="+mn-ea"/>
              <a:cs typeface="+mn-cs"/>
            </a:endParaRPr>
          </a:p>
        </p:txBody>
      </p:sp>
      <p:sp>
        <p:nvSpPr>
          <p:cNvPr id="2" name="Content Placeholder 1"/>
          <p:cNvSpPr>
            <a:spLocks noGrp="1"/>
          </p:cNvSpPr>
          <p:nvPr>
            <p:ph idx="1"/>
          </p:nvPr>
        </p:nvSpPr>
        <p:spPr/>
        <p:txBody>
          <a:bodyPr/>
          <a:lstStyle/>
          <a:p>
            <a:r>
              <a:rPr lang="en-US"/>
              <a:t>Standard of proof in determining a 1B.1 and 1B.3 violation</a:t>
            </a:r>
          </a:p>
          <a:p>
            <a:pPr lvl="1"/>
            <a:r>
              <a:rPr lang="en-US"/>
              <a:t>Preponderance of evidence; i.e. more likely than not to have occurred</a:t>
            </a:r>
          </a:p>
          <a:p>
            <a:pPr lvl="1"/>
            <a:r>
              <a:rPr lang="en-US"/>
              <a:t>Secondary information has value</a:t>
            </a:r>
          </a:p>
          <a:p>
            <a:pPr lvl="1"/>
            <a:r>
              <a:rPr lang="en-US"/>
              <a:t>Reasonable inferences also are used</a:t>
            </a:r>
          </a:p>
          <a:p>
            <a:pPr lvl="1"/>
            <a:endParaRPr lang="en-US"/>
          </a:p>
          <a:p>
            <a:endParaRPr lang="en-US"/>
          </a:p>
        </p:txBody>
      </p:sp>
      <p:grpSp>
        <p:nvGrpSpPr>
          <p:cNvPr id="23" name="Group 22">
            <a:extLst>
              <a:ext uri="{FF2B5EF4-FFF2-40B4-BE49-F238E27FC236}">
                <a16:creationId xmlns:a16="http://schemas.microsoft.com/office/drawing/2014/main" id="{15BD372B-4587-0BFA-FFB4-318A04A41713}"/>
              </a:ext>
            </a:extLst>
          </p:cNvPr>
          <p:cNvGrpSpPr/>
          <p:nvPr/>
        </p:nvGrpSpPr>
        <p:grpSpPr>
          <a:xfrm>
            <a:off x="1572720" y="3782683"/>
            <a:ext cx="7659199" cy="2694317"/>
            <a:chOff x="0" y="0"/>
            <a:chExt cx="5248275" cy="2324100"/>
          </a:xfrm>
        </p:grpSpPr>
        <p:cxnSp>
          <p:nvCxnSpPr>
            <p:cNvPr id="24" name="Straight Arrow Connector 23">
              <a:extLst>
                <a:ext uri="{FF2B5EF4-FFF2-40B4-BE49-F238E27FC236}">
                  <a16:creationId xmlns:a16="http://schemas.microsoft.com/office/drawing/2014/main" id="{FD3022FD-5EA6-2654-D365-4BDE093B6F80}"/>
                </a:ext>
              </a:extLst>
            </p:cNvPr>
            <p:cNvCxnSpPr/>
            <p:nvPr/>
          </p:nvCxnSpPr>
          <p:spPr>
            <a:xfrm>
              <a:off x="371475" y="1104900"/>
              <a:ext cx="2209800"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A3928BA-D2C9-74D1-BED9-EC80114A21BB}"/>
                </a:ext>
              </a:extLst>
            </p:cNvPr>
            <p:cNvCxnSpPr/>
            <p:nvPr/>
          </p:nvCxnSpPr>
          <p:spPr>
            <a:xfrm>
              <a:off x="2590800" y="1114425"/>
              <a:ext cx="2209800"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1F46606-079B-E403-E8FA-52BBCC21EE88}"/>
                </a:ext>
              </a:extLst>
            </p:cNvPr>
            <p:cNvCxnSpPr/>
            <p:nvPr/>
          </p:nvCxnSpPr>
          <p:spPr>
            <a:xfrm>
              <a:off x="2581275" y="981075"/>
              <a:ext cx="9525" cy="2571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BE25B349-450E-4BD2-93DA-F6EA5DF1CB0E}"/>
                </a:ext>
              </a:extLst>
            </p:cNvPr>
            <p:cNvCxnSpPr/>
            <p:nvPr/>
          </p:nvCxnSpPr>
          <p:spPr>
            <a:xfrm flipH="1" flipV="1">
              <a:off x="628650" y="1228725"/>
              <a:ext cx="9525" cy="6191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FD49A82-3F19-ED50-2C07-A22B103B5F61}"/>
                </a:ext>
              </a:extLst>
            </p:cNvPr>
            <p:cNvCxnSpPr/>
            <p:nvPr/>
          </p:nvCxnSpPr>
          <p:spPr>
            <a:xfrm flipH="1" flipV="1">
              <a:off x="2590800" y="1285875"/>
              <a:ext cx="9525" cy="6191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D67C46D8-28B6-5AA2-D9CD-8D5D40C87D8F}"/>
                </a:ext>
              </a:extLst>
            </p:cNvPr>
            <p:cNvCxnSpPr/>
            <p:nvPr/>
          </p:nvCxnSpPr>
          <p:spPr>
            <a:xfrm flipH="1" flipV="1">
              <a:off x="4476750" y="1209675"/>
              <a:ext cx="9525" cy="6191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A4B65772-C5E7-76A5-F761-58669BB28431}"/>
                </a:ext>
              </a:extLst>
            </p:cNvPr>
            <p:cNvCxnSpPr/>
            <p:nvPr/>
          </p:nvCxnSpPr>
          <p:spPr>
            <a:xfrm rot="10800000" flipH="1" flipV="1">
              <a:off x="3619500" y="390525"/>
              <a:ext cx="9525" cy="61912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1" name="Text Box 2">
              <a:extLst>
                <a:ext uri="{FF2B5EF4-FFF2-40B4-BE49-F238E27FC236}">
                  <a16:creationId xmlns:a16="http://schemas.microsoft.com/office/drawing/2014/main" id="{E6775571-6B76-5BD1-D016-73B4D79E2DEB}"/>
                </a:ext>
              </a:extLst>
            </p:cNvPr>
            <p:cNvSpPr txBox="1">
              <a:spLocks noChangeArrowheads="1"/>
            </p:cNvSpPr>
            <p:nvPr/>
          </p:nvSpPr>
          <p:spPr bwMode="auto">
            <a:xfrm>
              <a:off x="0" y="1781175"/>
              <a:ext cx="1285875" cy="4000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Aft>
                  <a:spcPts val="80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No Evidence</a:t>
              </a:r>
            </a:p>
          </p:txBody>
        </p:sp>
        <p:sp>
          <p:nvSpPr>
            <p:cNvPr id="32" name="Text Box 2">
              <a:extLst>
                <a:ext uri="{FF2B5EF4-FFF2-40B4-BE49-F238E27FC236}">
                  <a16:creationId xmlns:a16="http://schemas.microsoft.com/office/drawing/2014/main" id="{95A53242-BDC4-4027-D45D-B761F27A7286}"/>
                </a:ext>
              </a:extLst>
            </p:cNvPr>
            <p:cNvSpPr txBox="1">
              <a:spLocks noChangeArrowheads="1"/>
            </p:cNvSpPr>
            <p:nvPr/>
          </p:nvSpPr>
          <p:spPr bwMode="auto">
            <a:xfrm>
              <a:off x="1819275" y="1790700"/>
              <a:ext cx="1562100" cy="5334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Aft>
                  <a:spcPts val="80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Preponderance of the Evidence</a:t>
              </a:r>
            </a:p>
          </p:txBody>
        </p:sp>
        <p:sp>
          <p:nvSpPr>
            <p:cNvPr id="33" name="Text Box 2">
              <a:extLst>
                <a:ext uri="{FF2B5EF4-FFF2-40B4-BE49-F238E27FC236}">
                  <a16:creationId xmlns:a16="http://schemas.microsoft.com/office/drawing/2014/main" id="{463AFE22-43C7-2802-BA4D-36AC22F46224}"/>
                </a:ext>
              </a:extLst>
            </p:cNvPr>
            <p:cNvSpPr txBox="1">
              <a:spLocks noChangeArrowheads="1"/>
            </p:cNvSpPr>
            <p:nvPr/>
          </p:nvSpPr>
          <p:spPr bwMode="auto">
            <a:xfrm>
              <a:off x="809625" y="0"/>
              <a:ext cx="1447800" cy="4762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Aft>
                  <a:spcPts val="80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Insufficient Information</a:t>
              </a:r>
            </a:p>
          </p:txBody>
        </p:sp>
        <p:sp>
          <p:nvSpPr>
            <p:cNvPr id="34" name="Text Box 2">
              <a:extLst>
                <a:ext uri="{FF2B5EF4-FFF2-40B4-BE49-F238E27FC236}">
                  <a16:creationId xmlns:a16="http://schemas.microsoft.com/office/drawing/2014/main" id="{17857ACF-989B-0F78-3FDE-BF4A62A8C0B5}"/>
                </a:ext>
              </a:extLst>
            </p:cNvPr>
            <p:cNvSpPr txBox="1">
              <a:spLocks noChangeArrowheads="1"/>
            </p:cNvSpPr>
            <p:nvPr/>
          </p:nvSpPr>
          <p:spPr bwMode="auto">
            <a:xfrm>
              <a:off x="2867025" y="28575"/>
              <a:ext cx="1524000" cy="5143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Aft>
                  <a:spcPts val="80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Clear and Convincing</a:t>
              </a:r>
            </a:p>
          </p:txBody>
        </p:sp>
        <p:sp>
          <p:nvSpPr>
            <p:cNvPr id="35" name="Text Box 2">
              <a:extLst>
                <a:ext uri="{FF2B5EF4-FFF2-40B4-BE49-F238E27FC236}">
                  <a16:creationId xmlns:a16="http://schemas.microsoft.com/office/drawing/2014/main" id="{3990BEF6-E19D-700B-04A5-9F6F29D573A6}"/>
                </a:ext>
              </a:extLst>
            </p:cNvPr>
            <p:cNvSpPr txBox="1">
              <a:spLocks noChangeArrowheads="1"/>
            </p:cNvSpPr>
            <p:nvPr/>
          </p:nvSpPr>
          <p:spPr bwMode="auto">
            <a:xfrm>
              <a:off x="3724275" y="1800225"/>
              <a:ext cx="1524000" cy="5238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Aft>
                  <a:spcPts val="80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Beyond a Reasonable Doubt</a:t>
              </a:r>
            </a:p>
          </p:txBody>
        </p:sp>
        <p:cxnSp>
          <p:nvCxnSpPr>
            <p:cNvPr id="36" name="Straight Arrow Connector 35">
              <a:extLst>
                <a:ext uri="{FF2B5EF4-FFF2-40B4-BE49-F238E27FC236}">
                  <a16:creationId xmlns:a16="http://schemas.microsoft.com/office/drawing/2014/main" id="{C672A536-0AD3-CBF3-AAB0-870A134DE9F9}"/>
                </a:ext>
              </a:extLst>
            </p:cNvPr>
            <p:cNvCxnSpPr/>
            <p:nvPr/>
          </p:nvCxnSpPr>
          <p:spPr>
            <a:xfrm>
              <a:off x="1504950" y="466725"/>
              <a:ext cx="19050" cy="29527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7" name="Left Brace 36">
              <a:extLst>
                <a:ext uri="{FF2B5EF4-FFF2-40B4-BE49-F238E27FC236}">
                  <a16:creationId xmlns:a16="http://schemas.microsoft.com/office/drawing/2014/main" id="{AFAC606D-1912-9C74-8A77-17758A0BA920}"/>
                </a:ext>
              </a:extLst>
            </p:cNvPr>
            <p:cNvSpPr/>
            <p:nvPr/>
          </p:nvSpPr>
          <p:spPr>
            <a:xfrm rot="5400000">
              <a:off x="1303020" y="-40005"/>
              <a:ext cx="438152" cy="1721485"/>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267814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B0160E-90D3-AA32-4BE7-683D5C7364CE}"/>
              </a:ext>
            </a:extLst>
          </p:cNvPr>
          <p:cNvSpPr>
            <a:spLocks noGrp="1"/>
          </p:cNvSpPr>
          <p:nvPr>
            <p:ph idx="1"/>
          </p:nvPr>
        </p:nvSpPr>
        <p:spPr/>
        <p:txBody>
          <a:bodyPr>
            <a:normAutofit lnSpcReduction="10000"/>
          </a:bodyPr>
          <a:lstStyle/>
          <a:p>
            <a:pPr marL="0" indent="0">
              <a:buNone/>
            </a:pPr>
            <a:r>
              <a:rPr lang="en-US" sz="2400">
                <a:latin typeface="Aptos" panose="020B0004020202020204" pitchFamily="34" charset="0"/>
                <a:cs typeface="Times New Roman" panose="02020603050405020304" pitchFamily="18" charset="0"/>
              </a:rPr>
              <a:t>Aiko, the Complainant of a 1B.1.1 investigation, filed an appeal of the decision for no policy violation, stating two major concerns: 1) not all of the witnesses that she identified were interviewed, to which she provided written statements from them, and 2) that she believes the investigator was biased; she noted how the investigator asked questions, often following up her answers with, “are you sure that’s how it happened?”  </a:t>
            </a:r>
          </a:p>
          <a:p>
            <a:pPr>
              <a:buFont typeface="+mj-lt"/>
              <a:buAutoNum type="arabicPeriod"/>
            </a:pPr>
            <a:r>
              <a:rPr lang="en-US" sz="2400">
                <a:latin typeface="Aptos" panose="020B0004020202020204" pitchFamily="34" charset="0"/>
                <a:cs typeface="Times New Roman" panose="02020603050405020304" pitchFamily="18" charset="0"/>
              </a:rPr>
              <a:t>Right to appeal?</a:t>
            </a:r>
          </a:p>
          <a:p>
            <a:pPr>
              <a:buFont typeface="+mj-lt"/>
              <a:buAutoNum type="arabicPeriod"/>
            </a:pPr>
            <a:r>
              <a:rPr lang="en-US" sz="2400">
                <a:latin typeface="Aptos" panose="020B0004020202020204" pitchFamily="34" charset="0"/>
                <a:cs typeface="Times New Roman" panose="02020603050405020304" pitchFamily="18" charset="0"/>
              </a:rPr>
              <a:t>Grounds for appeal</a:t>
            </a:r>
          </a:p>
          <a:p>
            <a:pPr lvl="1"/>
            <a:r>
              <a:rPr lang="en-US">
                <a:latin typeface="Aptos" panose="020B0004020202020204" pitchFamily="34" charset="0"/>
                <a:cs typeface="Times New Roman" panose="02020603050405020304" pitchFamily="18" charset="0"/>
              </a:rPr>
              <a:t>Procedural irregularity, affected decision</a:t>
            </a:r>
          </a:p>
          <a:p>
            <a:pPr lvl="1"/>
            <a:r>
              <a:rPr lang="en-US">
                <a:latin typeface="Aptos" panose="020B0004020202020204" pitchFamily="34" charset="0"/>
                <a:cs typeface="Times New Roman" panose="02020603050405020304" pitchFamily="18" charset="0"/>
              </a:rPr>
              <a:t>New evidence, not reasonably available before</a:t>
            </a:r>
          </a:p>
          <a:p>
            <a:pPr lvl="1"/>
            <a:r>
              <a:rPr lang="en-US">
                <a:latin typeface="Aptos" panose="020B0004020202020204" pitchFamily="34" charset="0"/>
                <a:cs typeface="Times New Roman" panose="02020603050405020304" pitchFamily="18" charset="0"/>
              </a:rPr>
              <a:t>Conflict of interest or bias</a:t>
            </a:r>
          </a:p>
          <a:p>
            <a:pPr lvl="1"/>
            <a:r>
              <a:rPr lang="en-US">
                <a:latin typeface="Aptos" panose="020B0004020202020204" pitchFamily="34" charset="0"/>
                <a:cs typeface="Times New Roman" panose="02020603050405020304" pitchFamily="18" charset="0"/>
              </a:rPr>
              <a:t>Insufficient evidence for decision</a:t>
            </a:r>
          </a:p>
        </p:txBody>
      </p:sp>
      <p:sp>
        <p:nvSpPr>
          <p:cNvPr id="2" name="Text Placeholder 1">
            <a:extLst>
              <a:ext uri="{FF2B5EF4-FFF2-40B4-BE49-F238E27FC236}">
                <a16:creationId xmlns:a16="http://schemas.microsoft.com/office/drawing/2014/main" id="{119A62AA-DE25-A7D9-D469-92E522BD33CA}"/>
              </a:ext>
            </a:extLst>
          </p:cNvPr>
          <p:cNvSpPr>
            <a:spLocks noGrp="1"/>
          </p:cNvSpPr>
          <p:nvPr>
            <p:ph type="body" sz="quarter" idx="15"/>
          </p:nvPr>
        </p:nvSpPr>
        <p:spPr/>
        <p:txBody>
          <a:bodyPr anchor="ctr"/>
          <a:lstStyle/>
          <a:p>
            <a:r>
              <a:rPr lang="en-US" sz="3600">
                <a:solidFill>
                  <a:srgbClr val="FC4C02"/>
                </a:solidFill>
                <a:latin typeface="+mn-lt"/>
                <a:ea typeface="+mn-ea"/>
                <a:cs typeface="+mn-cs"/>
              </a:rPr>
              <a:t>Scenario: Appeal</a:t>
            </a:r>
            <a:endParaRPr lang="en-US">
              <a:solidFill>
                <a:srgbClr val="FC4C02"/>
              </a:solidFill>
            </a:endParaRPr>
          </a:p>
        </p:txBody>
      </p:sp>
    </p:spTree>
    <p:extLst>
      <p:ext uri="{BB962C8B-B14F-4D97-AF65-F5344CB8AC3E}">
        <p14:creationId xmlns:p14="http://schemas.microsoft.com/office/powerpoint/2010/main" val="2464486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CE74DE-A4EB-03B8-9754-4E04B59A2FA9}"/>
              </a:ext>
            </a:extLst>
          </p:cNvPr>
          <p:cNvSpPr>
            <a:spLocks noGrp="1"/>
          </p:cNvSpPr>
          <p:nvPr>
            <p:ph type="title"/>
          </p:nvPr>
        </p:nvSpPr>
        <p:spPr/>
        <p:txBody>
          <a:bodyPr/>
          <a:lstStyle/>
          <a:p>
            <a:r>
              <a:rPr lang="en-US"/>
              <a:t>Procedure Overview 1B.1.1</a:t>
            </a:r>
          </a:p>
        </p:txBody>
      </p:sp>
      <p:graphicFrame>
        <p:nvGraphicFramePr>
          <p:cNvPr id="6" name="Content Placeholder 5">
            <a:extLst>
              <a:ext uri="{FF2B5EF4-FFF2-40B4-BE49-F238E27FC236}">
                <a16:creationId xmlns:a16="http://schemas.microsoft.com/office/drawing/2014/main" id="{4F8D47B6-1A64-519A-8A3A-D3C450C63E36}"/>
              </a:ext>
            </a:extLst>
          </p:cNvPr>
          <p:cNvGraphicFramePr>
            <a:graphicFrameLocks noGrp="1"/>
          </p:cNvGraphicFramePr>
          <p:nvPr>
            <p:ph idx="1"/>
          </p:nvPr>
        </p:nvGraphicFramePr>
        <p:xfrm>
          <a:off x="304800" y="948267"/>
          <a:ext cx="11684000" cy="56843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0876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8C858-8C81-3BC5-CFF5-9B15FF2AC4A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B1560D1-F2F7-C48C-A24E-2CBB1CE4F253}"/>
              </a:ext>
            </a:extLst>
          </p:cNvPr>
          <p:cNvSpPr>
            <a:spLocks noGrp="1"/>
          </p:cNvSpPr>
          <p:nvPr>
            <p:ph type="title"/>
          </p:nvPr>
        </p:nvSpPr>
        <p:spPr/>
        <p:txBody>
          <a:bodyPr/>
          <a:lstStyle/>
          <a:p>
            <a:r>
              <a:rPr lang="en-US"/>
              <a:t>Procedure Overview 1B.3.1</a:t>
            </a:r>
          </a:p>
        </p:txBody>
      </p:sp>
      <p:graphicFrame>
        <p:nvGraphicFramePr>
          <p:cNvPr id="6" name="Content Placeholder 5">
            <a:extLst>
              <a:ext uri="{FF2B5EF4-FFF2-40B4-BE49-F238E27FC236}">
                <a16:creationId xmlns:a16="http://schemas.microsoft.com/office/drawing/2014/main" id="{5CC4FB56-D46A-23A6-B663-1E8338BC918A}"/>
              </a:ext>
            </a:extLst>
          </p:cNvPr>
          <p:cNvGraphicFramePr>
            <a:graphicFrameLocks noGrp="1"/>
          </p:cNvGraphicFramePr>
          <p:nvPr>
            <p:ph idx="1"/>
            <p:extLst>
              <p:ext uri="{D42A27DB-BD31-4B8C-83A1-F6EECF244321}">
                <p14:modId xmlns:p14="http://schemas.microsoft.com/office/powerpoint/2010/main" val="502499201"/>
              </p:ext>
            </p:extLst>
          </p:nvPr>
        </p:nvGraphicFramePr>
        <p:xfrm>
          <a:off x="304800" y="948267"/>
          <a:ext cx="11684000" cy="56843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5840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spcBef>
                <a:spcPct val="20000"/>
              </a:spcBef>
              <a:buClr>
                <a:srgbClr val="009F4D"/>
              </a:buClr>
              <a:defRPr/>
            </a:pPr>
            <a:r>
              <a:rPr lang="en-US" sz="4000">
                <a:latin typeface="+mn-lt"/>
                <a:ea typeface="+mn-ea"/>
                <a:cs typeface="Calibri"/>
              </a:rPr>
              <a:t>Investigation Skill-building</a:t>
            </a:r>
            <a:endParaRPr lang="en-US" sz="4000">
              <a:solidFill>
                <a:srgbClr val="0C2340"/>
              </a:solidFill>
              <a:latin typeface="+mn-lt"/>
              <a:ea typeface="Calibri"/>
              <a:cs typeface="Calibri"/>
            </a:endParaRPr>
          </a:p>
        </p:txBody>
      </p:sp>
      <p:sp>
        <p:nvSpPr>
          <p:cNvPr id="7" name="Text Placeholder 4">
            <a:extLst>
              <a:ext uri="{FF2B5EF4-FFF2-40B4-BE49-F238E27FC236}">
                <a16:creationId xmlns:a16="http://schemas.microsoft.com/office/drawing/2014/main" id="{DD824BD1-7EBF-28C6-F4B5-95316A336C7A}"/>
              </a:ext>
            </a:extLst>
          </p:cNvPr>
          <p:cNvSpPr txBox="1">
            <a:spLocks/>
          </p:cNvSpPr>
          <p:nvPr/>
        </p:nvSpPr>
        <p:spPr>
          <a:xfrm>
            <a:off x="1212575" y="4552123"/>
            <a:ext cx="4124738" cy="1330688"/>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rgbClr val="009F4D"/>
              </a:buClr>
              <a:buFont typeface="Arial" panose="020B0604020202020204" pitchFamily="34" charset="0"/>
              <a:buNone/>
              <a:defRPr sz="2000" b="1" kern="1200">
                <a:solidFill>
                  <a:srgbClr val="009F4D"/>
                </a:solidFill>
                <a:latin typeface="+mn-lt"/>
                <a:ea typeface="+mn-ea"/>
                <a:cs typeface="+mn-cs"/>
              </a:defRPr>
            </a:lvl1pPr>
            <a:lvl2pPr marL="742950" indent="-285750" algn="l" defTabSz="914400" rtl="0" eaLnBrk="1" latinLnBrk="0" hangingPunct="1">
              <a:spcBef>
                <a:spcPct val="20000"/>
              </a:spcBef>
              <a:buClr>
                <a:srgbClr val="009F4D"/>
              </a:buClr>
              <a:buFont typeface="Arial" panose="020B0604020202020204" pitchFamily="34" charset="0"/>
              <a:buChar char="–"/>
              <a:defRPr sz="2800" kern="1200">
                <a:solidFill>
                  <a:srgbClr val="0C2340"/>
                </a:solidFill>
                <a:latin typeface="+mn-lt"/>
                <a:ea typeface="+mn-ea"/>
                <a:cs typeface="+mn-cs"/>
              </a:defRPr>
            </a:lvl2pPr>
            <a:lvl3pPr marL="1143000" indent="-228600" algn="l" defTabSz="914400" rtl="0" eaLnBrk="1" latinLnBrk="0" hangingPunct="1">
              <a:spcBef>
                <a:spcPct val="20000"/>
              </a:spcBef>
              <a:buClr>
                <a:srgbClr val="009F4D"/>
              </a:buClr>
              <a:buFont typeface="Arial" panose="020B0604020202020204" pitchFamily="34" charset="0"/>
              <a:buChar char="•"/>
              <a:defRPr sz="2400" kern="1200">
                <a:solidFill>
                  <a:srgbClr val="0C2340"/>
                </a:solidFill>
                <a:latin typeface="+mn-lt"/>
                <a:ea typeface="+mn-ea"/>
                <a:cs typeface="+mn-cs"/>
              </a:defRPr>
            </a:lvl3pPr>
            <a:lvl4pPr marL="1600200" indent="-228600" algn="l" defTabSz="914400" rtl="0" eaLnBrk="1" latinLnBrk="0" hangingPunct="1">
              <a:spcBef>
                <a:spcPct val="20000"/>
              </a:spcBef>
              <a:buClr>
                <a:srgbClr val="009F4D"/>
              </a:buClr>
              <a:buFont typeface="Arial" panose="020B0604020202020204" pitchFamily="34" charset="0"/>
              <a:buChar char="–"/>
              <a:defRPr sz="2000" kern="1200">
                <a:solidFill>
                  <a:srgbClr val="0C2340"/>
                </a:solidFill>
                <a:latin typeface="+mn-lt"/>
                <a:ea typeface="+mn-ea"/>
                <a:cs typeface="+mn-cs"/>
              </a:defRPr>
            </a:lvl4pPr>
            <a:lvl5pPr marL="2057400" indent="-228600" algn="l" defTabSz="914400" rtl="0" eaLnBrk="1" latinLnBrk="0" hangingPunct="1">
              <a:spcBef>
                <a:spcPct val="20000"/>
              </a:spcBef>
              <a:buClr>
                <a:srgbClr val="009F4D"/>
              </a:buClr>
              <a:buFont typeface="Courier New" panose="02070309020205020404" pitchFamily="49" charset="0"/>
              <a:buChar char="o"/>
              <a:defRPr sz="2000" kern="1200">
                <a:solidFill>
                  <a:srgbClr val="0C234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a:cs typeface="Calibri"/>
              </a:rPr>
              <a:t>Maegen </a:t>
            </a:r>
            <a:r>
              <a:rPr lang="en-US" sz="1800" err="1">
                <a:cs typeface="Calibri"/>
              </a:rPr>
              <a:t>Sincleair</a:t>
            </a:r>
            <a:r>
              <a:rPr lang="en-US" sz="1800">
                <a:cs typeface="Calibri"/>
              </a:rPr>
              <a:t> Usher, JD </a:t>
            </a:r>
            <a:r>
              <a:rPr lang="en-US" sz="1800" b="0">
                <a:cs typeface="Calibri"/>
              </a:rPr>
              <a:t>(she/her)</a:t>
            </a:r>
          </a:p>
          <a:p>
            <a:r>
              <a:rPr lang="en-US" sz="1400" b="0">
                <a:cs typeface="Calibri"/>
              </a:rPr>
              <a:t>Investigation Specialist &amp; Lead Deputy Title IX Coordinator</a:t>
            </a:r>
            <a:endParaRPr lang="en-US" sz="1400" b="0">
              <a:ea typeface="Calibri"/>
              <a:cs typeface="Calibri"/>
            </a:endParaRPr>
          </a:p>
          <a:p>
            <a:r>
              <a:rPr lang="en-US" sz="1400" b="0">
                <a:cs typeface="Calibri"/>
              </a:rPr>
              <a:t>Metro State University</a:t>
            </a:r>
            <a:endParaRPr lang="en-US" sz="1400"/>
          </a:p>
        </p:txBody>
      </p:sp>
    </p:spTree>
    <p:extLst>
      <p:ext uri="{BB962C8B-B14F-4D97-AF65-F5344CB8AC3E}">
        <p14:creationId xmlns:p14="http://schemas.microsoft.com/office/powerpoint/2010/main" val="3816074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F23BC9D-65F8-8232-E025-2889F58D84F3}"/>
              </a:ext>
            </a:extLst>
          </p:cNvPr>
          <p:cNvSpPr>
            <a:spLocks noGrp="1"/>
          </p:cNvSpPr>
          <p:nvPr>
            <p:ph type="title"/>
          </p:nvPr>
        </p:nvSpPr>
        <p:spPr/>
        <p:txBody>
          <a:bodyPr>
            <a:normAutofit/>
          </a:bodyPr>
          <a:lstStyle/>
          <a:p>
            <a:r>
              <a:rPr lang="en-US">
                <a:ea typeface="Calibri"/>
                <a:cs typeface="Calibri"/>
              </a:rPr>
              <a:t>Part 1: Investigation Strategy</a:t>
            </a:r>
          </a:p>
        </p:txBody>
      </p:sp>
      <p:sp>
        <p:nvSpPr>
          <p:cNvPr id="2" name="Content Placeholder 1">
            <a:extLst>
              <a:ext uri="{FF2B5EF4-FFF2-40B4-BE49-F238E27FC236}">
                <a16:creationId xmlns:a16="http://schemas.microsoft.com/office/drawing/2014/main" id="{20FB50A0-D240-EE6E-92FB-FF34435E4F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681108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lnSpcReduction="10000"/>
          </a:bodyPr>
          <a:lstStyle/>
          <a:p>
            <a:r>
              <a:rPr lang="en-US"/>
              <a:t>Scope of Investigation</a:t>
            </a:r>
          </a:p>
          <a:p>
            <a:pPr lvl="1"/>
            <a:r>
              <a:rPr lang="en-US"/>
              <a:t>What are the allegations?</a:t>
            </a:r>
          </a:p>
          <a:p>
            <a:pPr lvl="2"/>
            <a:r>
              <a:rPr lang="en-US"/>
              <a:t>1B.1, 1B.3, RWP, Code of conduct, etc.</a:t>
            </a:r>
          </a:p>
          <a:p>
            <a:pPr lvl="2"/>
            <a:r>
              <a:rPr lang="en-US"/>
              <a:t>What are sub-elements</a:t>
            </a:r>
          </a:p>
          <a:p>
            <a:pPr lvl="2"/>
            <a:r>
              <a:rPr lang="en-US"/>
              <a:t>Partnership w/ other departments</a:t>
            </a:r>
          </a:p>
          <a:p>
            <a:pPr lvl="1"/>
            <a:r>
              <a:rPr lang="en-US"/>
              <a:t>Who are the involved parties?</a:t>
            </a:r>
          </a:p>
          <a:p>
            <a:pPr lvl="2"/>
            <a:r>
              <a:rPr lang="en-US"/>
              <a:t>Multiple respondents; multiple complainants – may consider splitting</a:t>
            </a:r>
          </a:p>
          <a:p>
            <a:pPr lvl="1"/>
            <a:r>
              <a:rPr lang="en-US"/>
              <a:t>Do the allegations arise out of same set of facts</a:t>
            </a:r>
          </a:p>
          <a:p>
            <a:pPr lvl="2"/>
            <a:r>
              <a:rPr lang="en-US"/>
              <a:t>If not, consider splitting or referring non 1B.1/1B.3 matters</a:t>
            </a:r>
          </a:p>
          <a:p>
            <a:pPr lvl="2"/>
            <a:r>
              <a:rPr lang="en-US"/>
              <a:t>Allegations for each specific Respondent</a:t>
            </a:r>
          </a:p>
          <a:p>
            <a:pPr lvl="1"/>
            <a:r>
              <a:rPr lang="en-US"/>
              <a:t>Why is scope important?</a:t>
            </a:r>
          </a:p>
          <a:p>
            <a:pPr lvl="2"/>
            <a:r>
              <a:rPr lang="en-US"/>
              <a:t>Prevents Scope creep i.e., getting lost/sidetracked</a:t>
            </a:r>
          </a:p>
          <a:p>
            <a:pPr lvl="2"/>
            <a:r>
              <a:rPr lang="en-US"/>
              <a:t>Can help structure interviews</a:t>
            </a:r>
          </a:p>
          <a:p>
            <a:pPr lvl="2"/>
            <a:endParaRPr lang="en-US"/>
          </a:p>
        </p:txBody>
      </p:sp>
      <p:sp>
        <p:nvSpPr>
          <p:cNvPr id="6" name="Text Placeholder 5">
            <a:extLst>
              <a:ext uri="{FF2B5EF4-FFF2-40B4-BE49-F238E27FC236}">
                <a16:creationId xmlns:a16="http://schemas.microsoft.com/office/drawing/2014/main" id="{7074DC0D-69BC-8ACD-7A61-86C759D10C40}"/>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Investigation </a:t>
            </a:r>
            <a:r>
              <a:rPr lang="en-US" sz="3600" cap="all">
                <a:latin typeface="+mn-lt"/>
                <a:ea typeface="+mn-ea"/>
                <a:cs typeface="+mn-cs"/>
              </a:rPr>
              <a:t>Scope</a:t>
            </a:r>
            <a:endParaRPr lang="en-US"/>
          </a:p>
        </p:txBody>
      </p:sp>
    </p:spTree>
    <p:extLst>
      <p:ext uri="{BB962C8B-B14F-4D97-AF65-F5344CB8AC3E}">
        <p14:creationId xmlns:p14="http://schemas.microsoft.com/office/powerpoint/2010/main" val="4030062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85000" lnSpcReduction="20000"/>
          </a:bodyPr>
          <a:lstStyle/>
          <a:p>
            <a:r>
              <a:rPr lang="en-US">
                <a:ea typeface="Calibri"/>
                <a:cs typeface="Calibri"/>
              </a:rPr>
              <a:t>Outline the scope </a:t>
            </a:r>
          </a:p>
          <a:p>
            <a:pPr lvl="1">
              <a:buFont typeface="Courier New" panose="020B0604020202020204" pitchFamily="34" charset="0"/>
              <a:buChar char="o"/>
            </a:pPr>
            <a:r>
              <a:rPr lang="en-US">
                <a:ea typeface="Calibri"/>
                <a:cs typeface="Calibri"/>
              </a:rPr>
              <a:t>Complainant(s); Respondent(s); policies, allegations</a:t>
            </a:r>
          </a:p>
          <a:p>
            <a:r>
              <a:rPr lang="en-US">
                <a:ea typeface="Calibri"/>
                <a:cs typeface="Calibri"/>
              </a:rPr>
              <a:t>Allegations</a:t>
            </a:r>
          </a:p>
          <a:p>
            <a:pPr lvl="1">
              <a:buFont typeface="Courier New" panose="020B0604020202020204" pitchFamily="34" charset="0"/>
              <a:buChar char="o"/>
            </a:pPr>
            <a:r>
              <a:rPr lang="en-US">
                <a:ea typeface="Calibri"/>
                <a:cs typeface="Calibri"/>
              </a:rPr>
              <a:t>What are the elements</a:t>
            </a:r>
          </a:p>
          <a:p>
            <a:pPr lvl="1">
              <a:buFont typeface="Courier New" panose="020B0604020202020204" pitchFamily="34" charset="0"/>
              <a:buChar char="o"/>
            </a:pPr>
            <a:r>
              <a:rPr lang="en-US">
                <a:ea typeface="Calibri"/>
                <a:cs typeface="Calibri"/>
              </a:rPr>
              <a:t>Track information that goes to each element </a:t>
            </a:r>
          </a:p>
          <a:p>
            <a:r>
              <a:rPr lang="en-US">
                <a:ea typeface="Calibri"/>
                <a:cs typeface="Calibri"/>
              </a:rPr>
              <a:t>Witnesses </a:t>
            </a:r>
          </a:p>
          <a:p>
            <a:pPr lvl="1">
              <a:buFont typeface="Courier New" panose="020B0604020202020204" pitchFamily="34" charset="0"/>
              <a:buChar char="o"/>
            </a:pPr>
            <a:r>
              <a:rPr lang="en-US">
                <a:ea typeface="Calibri"/>
                <a:cs typeface="Calibri"/>
              </a:rPr>
              <a:t>Large witness pool </a:t>
            </a:r>
          </a:p>
          <a:p>
            <a:pPr lvl="1">
              <a:buFont typeface="Courier New" panose="020B0604020202020204" pitchFamily="34" charset="0"/>
              <a:buChar char="o"/>
            </a:pPr>
            <a:r>
              <a:rPr lang="en-US">
                <a:ea typeface="Calibri"/>
                <a:cs typeface="Calibri"/>
              </a:rPr>
              <a:t>Name, role, who identified by, information they possess, interview date, evidence submitted</a:t>
            </a:r>
          </a:p>
          <a:p>
            <a:r>
              <a:rPr lang="en-US">
                <a:ea typeface="Calibri"/>
                <a:cs typeface="Calibri"/>
              </a:rPr>
              <a:t>Investigative questions</a:t>
            </a:r>
          </a:p>
          <a:p>
            <a:pPr lvl="1">
              <a:buFont typeface="Courier New" panose="020B0604020202020204" pitchFamily="34" charset="0"/>
              <a:buChar char="o"/>
            </a:pPr>
            <a:r>
              <a:rPr lang="en-US">
                <a:ea typeface="Calibri"/>
                <a:cs typeface="Calibri"/>
              </a:rPr>
              <a:t>Outline for each party </a:t>
            </a:r>
          </a:p>
          <a:p>
            <a:r>
              <a:rPr lang="en-US">
                <a:ea typeface="Calibri"/>
                <a:cs typeface="Calibri"/>
              </a:rPr>
              <a:t>Evidence </a:t>
            </a:r>
          </a:p>
          <a:p>
            <a:pPr lvl="1">
              <a:buFont typeface="Courier New" panose="020B0604020202020204" pitchFamily="34" charset="0"/>
              <a:buChar char="o"/>
            </a:pPr>
            <a:r>
              <a:rPr lang="en-US">
                <a:ea typeface="Calibri"/>
                <a:cs typeface="Calibri"/>
              </a:rPr>
              <a:t>Received; Needed</a:t>
            </a:r>
          </a:p>
          <a:p>
            <a:endParaRPr lang="en-US">
              <a:ea typeface="Calibri"/>
              <a:cs typeface="Calibri"/>
            </a:endParaRPr>
          </a:p>
          <a:p>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2D294D45-0D76-46BF-D834-6187AD6410B4}"/>
              </a:ext>
            </a:extLst>
          </p:cNvPr>
          <p:cNvSpPr>
            <a:spLocks noGrp="1"/>
          </p:cNvSpPr>
          <p:nvPr>
            <p:ph type="body" sz="quarter" idx="15"/>
          </p:nvPr>
        </p:nvSpPr>
        <p:spPr/>
        <p:txBody>
          <a:bodyPr anchor="ctr"/>
          <a:lstStyle/>
          <a:p>
            <a:r>
              <a:rPr lang="en-US" sz="3600" cap="all">
                <a:latin typeface="+mn-lt"/>
                <a:ea typeface="+mn-ea"/>
                <a:cs typeface="+mn-cs"/>
              </a:rPr>
              <a:t>Creating investigation plan</a:t>
            </a:r>
            <a:endParaRPr lang="en-US"/>
          </a:p>
        </p:txBody>
      </p:sp>
    </p:spTree>
    <p:extLst>
      <p:ext uri="{BB962C8B-B14F-4D97-AF65-F5344CB8AC3E}">
        <p14:creationId xmlns:p14="http://schemas.microsoft.com/office/powerpoint/2010/main" val="34447439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Calibri"/>
                <a:cs typeface="Calibri"/>
              </a:rPr>
              <a:t>Review the scenario </a:t>
            </a:r>
          </a:p>
          <a:p>
            <a:r>
              <a:rPr lang="en-US">
                <a:ea typeface="Calibri"/>
                <a:cs typeface="Calibri"/>
              </a:rPr>
              <a:t>Work though Intake Protocol </a:t>
            </a:r>
          </a:p>
          <a:p>
            <a:r>
              <a:rPr lang="en-US">
                <a:ea typeface="Calibri"/>
                <a:cs typeface="Calibri"/>
              </a:rPr>
              <a:t>Begin creating your investigation roadmap </a:t>
            </a:r>
            <a:endParaRPr lang="en-US"/>
          </a:p>
          <a:p>
            <a:endParaRPr lang="en-US">
              <a:ea typeface="Calibri"/>
              <a:cs typeface="Calibri"/>
            </a:endParaRPr>
          </a:p>
          <a:p>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F885CF3C-8AD0-0928-4764-9627246FB81E}"/>
              </a:ext>
            </a:extLst>
          </p:cNvPr>
          <p:cNvSpPr>
            <a:spLocks noGrp="1"/>
          </p:cNvSpPr>
          <p:nvPr>
            <p:ph type="body" sz="quarter" idx="15"/>
          </p:nvPr>
        </p:nvSpPr>
        <p:spPr/>
        <p:txBody>
          <a:bodyPr anchor="ctr"/>
          <a:lstStyle/>
          <a:p>
            <a:r>
              <a:rPr lang="en-US" sz="3600" cap="all">
                <a:solidFill>
                  <a:srgbClr val="FC4C02"/>
                </a:solidFill>
                <a:latin typeface="+mn-lt"/>
                <a:ea typeface="+mn-ea"/>
                <a:cs typeface="+mn-cs"/>
              </a:rPr>
              <a:t>Breakout session 1</a:t>
            </a:r>
            <a:endParaRPr lang="en-US">
              <a:solidFill>
                <a:srgbClr val="FC4C02"/>
              </a:solidFill>
            </a:endParaRPr>
          </a:p>
        </p:txBody>
      </p:sp>
    </p:spTree>
    <p:extLst>
      <p:ext uri="{BB962C8B-B14F-4D97-AF65-F5344CB8AC3E}">
        <p14:creationId xmlns:p14="http://schemas.microsoft.com/office/powerpoint/2010/main" val="995414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lnSpcReduction="20000"/>
          </a:bodyPr>
          <a:lstStyle/>
          <a:p>
            <a:r>
              <a:rPr lang="en-US">
                <a:cs typeface="Calibri"/>
              </a:rPr>
              <a:t>Initial evidence to collect and review </a:t>
            </a:r>
            <a:endParaRPr lang="en-US"/>
          </a:p>
          <a:p>
            <a:pPr lvl="1"/>
            <a:r>
              <a:rPr lang="en-US">
                <a:cs typeface="Calibri"/>
              </a:rPr>
              <a:t>Time sensitive evidence</a:t>
            </a:r>
            <a:endParaRPr lang="en-US">
              <a:ea typeface="Calibri"/>
              <a:cs typeface="Calibri"/>
            </a:endParaRPr>
          </a:p>
          <a:p>
            <a:pPr lvl="2"/>
            <a:r>
              <a:rPr lang="en-US">
                <a:cs typeface="Calibri"/>
              </a:rPr>
              <a:t>Security footage</a:t>
            </a:r>
            <a:endParaRPr lang="en-US">
              <a:ea typeface="Calibri"/>
              <a:cs typeface="Calibri"/>
            </a:endParaRPr>
          </a:p>
          <a:p>
            <a:pPr lvl="2"/>
            <a:r>
              <a:rPr lang="en-US">
                <a:cs typeface="Calibri"/>
              </a:rPr>
              <a:t>Keycard access</a:t>
            </a:r>
            <a:endParaRPr lang="en-US">
              <a:ea typeface="Calibri"/>
              <a:cs typeface="Calibri"/>
            </a:endParaRPr>
          </a:p>
          <a:p>
            <a:pPr lvl="2"/>
            <a:r>
              <a:rPr lang="en-US">
                <a:cs typeface="Calibri"/>
              </a:rPr>
              <a:t>University owned devices</a:t>
            </a:r>
            <a:endParaRPr lang="en-US">
              <a:ea typeface="Calibri"/>
              <a:cs typeface="Calibri"/>
            </a:endParaRPr>
          </a:p>
          <a:p>
            <a:pPr lvl="1"/>
            <a:r>
              <a:rPr lang="en-US">
                <a:ea typeface="Calibri"/>
                <a:cs typeface="Calibri"/>
              </a:rPr>
              <a:t>Initial records to review </a:t>
            </a:r>
          </a:p>
          <a:p>
            <a:pPr lvl="2"/>
            <a:r>
              <a:rPr lang="en-US">
                <a:cs typeface="Calibri"/>
              </a:rPr>
              <a:t>Internal past 1B.1/1B.3 records</a:t>
            </a:r>
            <a:endParaRPr lang="en-US">
              <a:ea typeface="Calibri"/>
              <a:cs typeface="Calibri"/>
            </a:endParaRPr>
          </a:p>
          <a:p>
            <a:pPr lvl="2"/>
            <a:r>
              <a:rPr lang="en-US">
                <a:cs typeface="Calibri"/>
              </a:rPr>
              <a:t>Personnel files</a:t>
            </a:r>
            <a:endParaRPr lang="en-US">
              <a:ea typeface="Calibri"/>
              <a:cs typeface="Calibri"/>
            </a:endParaRPr>
          </a:p>
          <a:p>
            <a:pPr lvl="2"/>
            <a:r>
              <a:rPr lang="en-US">
                <a:cs typeface="Calibri"/>
              </a:rPr>
              <a:t>Conduct records </a:t>
            </a:r>
            <a:endParaRPr lang="en-US">
              <a:ea typeface="Calibri"/>
              <a:cs typeface="Calibri"/>
            </a:endParaRPr>
          </a:p>
          <a:p>
            <a:pPr lvl="2"/>
            <a:r>
              <a:rPr lang="en-US">
                <a:cs typeface="Calibri"/>
              </a:rPr>
              <a:t>Reports: security, residential life, etc. </a:t>
            </a:r>
            <a:endParaRPr lang="en-US">
              <a:ea typeface="Calibri"/>
              <a:cs typeface="Calibri"/>
            </a:endParaRPr>
          </a:p>
          <a:p>
            <a:pPr lvl="2"/>
            <a:r>
              <a:rPr lang="en-US">
                <a:cs typeface="Calibri"/>
              </a:rPr>
              <a:t>Org. Charts</a:t>
            </a:r>
            <a:endParaRPr lang="en-US">
              <a:ea typeface="Calibri"/>
              <a:cs typeface="Calibri"/>
            </a:endParaRPr>
          </a:p>
          <a:p>
            <a:pPr lvl="1"/>
            <a:r>
              <a:rPr lang="en-US">
                <a:cs typeface="Calibri"/>
              </a:rPr>
              <a:t>Create a timeline</a:t>
            </a:r>
            <a:endParaRPr lang="en-US">
              <a:ea typeface="Calibri"/>
              <a:cs typeface="Calibri"/>
            </a:endParaRPr>
          </a:p>
          <a:p>
            <a:pPr lvl="2"/>
            <a:r>
              <a:rPr lang="en-US" sz="2400">
                <a:ea typeface="Calibri"/>
                <a:cs typeface="Calibri"/>
              </a:rPr>
              <a:t>Continue to grow as more information is gathered</a:t>
            </a:r>
          </a:p>
          <a:p>
            <a:pPr lvl="1"/>
            <a:r>
              <a:rPr lang="en-US">
                <a:ea typeface="Calibri"/>
                <a:cs typeface="Calibri"/>
              </a:rPr>
              <a:t>Tracking</a:t>
            </a:r>
          </a:p>
          <a:p>
            <a:pPr lvl="2"/>
            <a:r>
              <a:rPr lang="en-US">
                <a:ea typeface="Calibri"/>
                <a:cs typeface="Calibri"/>
              </a:rPr>
              <a:t>Who provided what and/or where it was found</a:t>
            </a:r>
          </a:p>
          <a:p>
            <a:pPr lvl="1"/>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E46CE1C7-9A54-7A31-628E-F11E8603CCC7}"/>
              </a:ext>
            </a:extLst>
          </p:cNvPr>
          <p:cNvSpPr>
            <a:spLocks noGrp="1"/>
          </p:cNvSpPr>
          <p:nvPr>
            <p:ph type="body" sz="quarter" idx="15"/>
          </p:nvPr>
        </p:nvSpPr>
        <p:spPr/>
        <p:txBody>
          <a:bodyPr anchor="ctr"/>
          <a:lstStyle/>
          <a:p>
            <a:r>
              <a:rPr lang="en-US" sz="3600" cap="all">
                <a:latin typeface="+mn-lt"/>
                <a:ea typeface="+mn-ea"/>
                <a:cs typeface="+mn-cs"/>
              </a:rPr>
              <a:t>Collecting Evidence</a:t>
            </a:r>
            <a:endParaRPr lang="en-US"/>
          </a:p>
        </p:txBody>
      </p:sp>
    </p:spTree>
    <p:extLst>
      <p:ext uri="{BB962C8B-B14F-4D97-AF65-F5344CB8AC3E}">
        <p14:creationId xmlns:p14="http://schemas.microsoft.com/office/powerpoint/2010/main" val="2010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303A8-FA14-83B7-08CD-2BBB78DC9DC9}"/>
              </a:ext>
            </a:extLst>
          </p:cNvPr>
          <p:cNvSpPr>
            <a:spLocks noGrp="1"/>
          </p:cNvSpPr>
          <p:nvPr>
            <p:ph type="title"/>
          </p:nvPr>
        </p:nvSpPr>
        <p:spPr/>
        <p:txBody>
          <a:bodyPr/>
          <a:lstStyle/>
          <a:p>
            <a:r>
              <a:rPr lang="en-US"/>
              <a:t>Training Orientation, cont.</a:t>
            </a:r>
          </a:p>
        </p:txBody>
      </p:sp>
      <p:sp>
        <p:nvSpPr>
          <p:cNvPr id="3" name="Content Placeholder 2">
            <a:extLst>
              <a:ext uri="{FF2B5EF4-FFF2-40B4-BE49-F238E27FC236}">
                <a16:creationId xmlns:a16="http://schemas.microsoft.com/office/drawing/2014/main" id="{D554A841-8379-F4F7-CCD9-A4EE5A3AB9D0}"/>
              </a:ext>
            </a:extLst>
          </p:cNvPr>
          <p:cNvSpPr>
            <a:spLocks noGrp="1"/>
          </p:cNvSpPr>
          <p:nvPr>
            <p:ph idx="1"/>
          </p:nvPr>
        </p:nvSpPr>
        <p:spPr/>
        <p:txBody>
          <a:bodyPr>
            <a:normAutofit/>
          </a:bodyPr>
          <a:lstStyle/>
          <a:p>
            <a:r>
              <a:rPr lang="en-US"/>
              <a:t>Participants are on Zoom and in-person</a:t>
            </a:r>
          </a:p>
          <a:p>
            <a:pPr lvl="1"/>
            <a:r>
              <a:rPr lang="en-US"/>
              <a:t>Attendance</a:t>
            </a:r>
          </a:p>
          <a:p>
            <a:pPr lvl="1"/>
            <a:r>
              <a:rPr lang="en-US"/>
              <a:t>Remote point of contact</a:t>
            </a:r>
          </a:p>
          <a:p>
            <a:pPr lvl="1"/>
            <a:r>
              <a:rPr lang="en-US"/>
              <a:t>Recording prohibited</a:t>
            </a:r>
          </a:p>
          <a:p>
            <a:r>
              <a:rPr lang="en-US"/>
              <a:t>Be present and attentive</a:t>
            </a:r>
          </a:p>
          <a:p>
            <a:r>
              <a:rPr lang="en-US"/>
              <a:t>Reduce and/or eliminate interruptions and distractions</a:t>
            </a:r>
          </a:p>
          <a:p>
            <a:r>
              <a:rPr lang="en-US"/>
              <a:t>Engage in prompted activities</a:t>
            </a:r>
          </a:p>
          <a:p>
            <a:r>
              <a:rPr lang="en-US"/>
              <a:t>Take notes</a:t>
            </a:r>
          </a:p>
        </p:txBody>
      </p:sp>
    </p:spTree>
    <p:extLst>
      <p:ext uri="{BB962C8B-B14F-4D97-AF65-F5344CB8AC3E}">
        <p14:creationId xmlns:p14="http://schemas.microsoft.com/office/powerpoint/2010/main" val="440793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77500" lnSpcReduction="20000"/>
          </a:bodyPr>
          <a:lstStyle/>
          <a:p>
            <a:r>
              <a:rPr lang="en-US"/>
              <a:t>Direct Evidence</a:t>
            </a:r>
          </a:p>
          <a:p>
            <a:pPr lvl="1"/>
            <a:r>
              <a:rPr lang="en-US"/>
              <a:t>Evidence based on personal knowledge or observation of a fact (can include documentary evidence)</a:t>
            </a:r>
          </a:p>
          <a:p>
            <a:r>
              <a:rPr lang="en-US"/>
              <a:t>Documentary Evidence </a:t>
            </a:r>
          </a:p>
          <a:p>
            <a:pPr lvl="1"/>
            <a:r>
              <a:rPr lang="en-US"/>
              <a:t>Written or recorded material used to prove its contents</a:t>
            </a:r>
          </a:p>
          <a:p>
            <a:r>
              <a:rPr lang="en-US"/>
              <a:t>Circumstantial Evidence</a:t>
            </a:r>
          </a:p>
          <a:p>
            <a:pPr lvl="1"/>
            <a:r>
              <a:rPr lang="en-US"/>
              <a:t>Direct evidence of a fact from which a person may reasonably infer the existence of another fact </a:t>
            </a:r>
          </a:p>
          <a:p>
            <a:pPr lvl="1"/>
            <a:r>
              <a:rPr lang="en-US"/>
              <a:t>Statements or behavior in other situations that support or refute alleged conduct </a:t>
            </a:r>
          </a:p>
          <a:p>
            <a:r>
              <a:rPr lang="en-US"/>
              <a:t>Character Evidence </a:t>
            </a:r>
          </a:p>
          <a:p>
            <a:r>
              <a:rPr lang="en-US"/>
              <a:t>Corroborating evidence</a:t>
            </a:r>
          </a:p>
          <a:p>
            <a:pPr lvl="1"/>
            <a:r>
              <a:rPr lang="en-US"/>
              <a:t>any admission or rationalizing of conduct; specific denial; witnesses with the opportunity to observe, recognize, or understand the situation</a:t>
            </a:r>
          </a:p>
          <a:p>
            <a:r>
              <a:rPr lang="en-US"/>
              <a:t>Hearsay Evidence</a:t>
            </a:r>
          </a:p>
          <a:p>
            <a:pPr lvl="1"/>
            <a:endParaRPr lang="en-US"/>
          </a:p>
          <a:p>
            <a:pPr lvl="1"/>
            <a:endParaRPr lang="en-US"/>
          </a:p>
          <a:p>
            <a:pPr lvl="2"/>
            <a:endParaRPr lang="en-US"/>
          </a:p>
        </p:txBody>
      </p:sp>
      <p:sp>
        <p:nvSpPr>
          <p:cNvPr id="6" name="Text Placeholder 5">
            <a:extLst>
              <a:ext uri="{FF2B5EF4-FFF2-40B4-BE49-F238E27FC236}">
                <a16:creationId xmlns:a16="http://schemas.microsoft.com/office/drawing/2014/main" id="{D5FD5DF8-9A60-EB06-D8CA-FEB8D82F184D}"/>
              </a:ext>
            </a:extLst>
          </p:cNvPr>
          <p:cNvSpPr>
            <a:spLocks noGrp="1"/>
          </p:cNvSpPr>
          <p:nvPr>
            <p:ph type="body" sz="quarter" idx="15"/>
          </p:nvPr>
        </p:nvSpPr>
        <p:spPr/>
        <p:txBody>
          <a:bodyPr anchor="ctr"/>
          <a:lstStyle/>
          <a:p>
            <a:r>
              <a:rPr lang="en-US" sz="3600" cap="all">
                <a:latin typeface="+mn-lt"/>
                <a:ea typeface="+mn-ea"/>
                <a:cs typeface="+mn-cs"/>
              </a:rPr>
              <a:t>Types of Evidence</a:t>
            </a:r>
            <a:endParaRPr lang="en-US"/>
          </a:p>
        </p:txBody>
      </p:sp>
    </p:spTree>
    <p:extLst>
      <p:ext uri="{BB962C8B-B14F-4D97-AF65-F5344CB8AC3E}">
        <p14:creationId xmlns:p14="http://schemas.microsoft.com/office/powerpoint/2010/main" val="12774759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lnSpcReduction="10000"/>
          </a:bodyPr>
          <a:lstStyle/>
          <a:p>
            <a:r>
              <a:rPr lang="en-US"/>
              <a:t>Hearsay Evidence</a:t>
            </a:r>
          </a:p>
          <a:p>
            <a:pPr lvl="1"/>
            <a:r>
              <a:rPr lang="en-US"/>
              <a:t>Information received from someone other than the interviewee </a:t>
            </a:r>
            <a:endParaRPr lang="en-US">
              <a:ea typeface="Calibri"/>
              <a:cs typeface="Calibri"/>
            </a:endParaRPr>
          </a:p>
          <a:p>
            <a:pPr lvl="1"/>
            <a:r>
              <a:rPr lang="en-US"/>
              <a:t>Offered to prove the truth of matter asserted </a:t>
            </a:r>
            <a:endParaRPr lang="en-US">
              <a:cs typeface="Calibri"/>
            </a:endParaRPr>
          </a:p>
          <a:p>
            <a:r>
              <a:rPr lang="en-US"/>
              <a:t>Exceptions to hearsay</a:t>
            </a:r>
            <a:endParaRPr lang="en-US">
              <a:cs typeface="Calibri"/>
            </a:endParaRPr>
          </a:p>
          <a:p>
            <a:pPr lvl="1"/>
            <a:r>
              <a:rPr lang="en-US"/>
              <a:t>Excited utterance </a:t>
            </a:r>
            <a:endParaRPr lang="en-US">
              <a:cs typeface="Calibri"/>
            </a:endParaRPr>
          </a:p>
          <a:p>
            <a:pPr lvl="1"/>
            <a:r>
              <a:rPr lang="en-US"/>
              <a:t>Present sense impressions</a:t>
            </a:r>
            <a:endParaRPr lang="en-US">
              <a:cs typeface="Calibri"/>
            </a:endParaRPr>
          </a:p>
          <a:p>
            <a:pPr lvl="1"/>
            <a:r>
              <a:rPr lang="en-US"/>
              <a:t>Recorded recollection</a:t>
            </a:r>
            <a:endParaRPr lang="en-US">
              <a:cs typeface="Calibri"/>
            </a:endParaRPr>
          </a:p>
          <a:p>
            <a:pPr lvl="1"/>
            <a:r>
              <a:rPr lang="en-US"/>
              <a:t>Records of regularly conducted business activity </a:t>
            </a:r>
            <a:endParaRPr lang="en-US">
              <a:cs typeface="Calibri"/>
            </a:endParaRPr>
          </a:p>
          <a:p>
            <a:pPr lvl="1"/>
            <a:r>
              <a:rPr lang="en-US"/>
              <a:t>Public records and reports </a:t>
            </a:r>
            <a:endParaRPr lang="en-US">
              <a:cs typeface="Calibri"/>
            </a:endParaRPr>
          </a:p>
          <a:p>
            <a:pPr lvl="1"/>
            <a:r>
              <a:rPr lang="en-US"/>
              <a:t>Records of vital statistics </a:t>
            </a:r>
            <a:endParaRPr lang="en-US">
              <a:cs typeface="Calibri"/>
            </a:endParaRPr>
          </a:p>
          <a:p>
            <a:pPr lvl="1"/>
            <a:r>
              <a:rPr lang="en-US">
                <a:cs typeface="Calibri"/>
              </a:rPr>
              <a:t>Then existing Mental, emotional, physical condition</a:t>
            </a:r>
            <a:endParaRPr lang="en-US">
              <a:ea typeface="Calibri"/>
              <a:cs typeface="Calibri"/>
            </a:endParaRPr>
          </a:p>
          <a:p>
            <a:pPr lvl="1"/>
            <a:endParaRPr lang="en-US"/>
          </a:p>
          <a:p>
            <a:pPr lvl="1"/>
            <a:endParaRPr lang="en-US"/>
          </a:p>
          <a:p>
            <a:pPr lvl="1"/>
            <a:endParaRPr lang="en-US">
              <a:cs typeface="Calibri" panose="020F0502020204030204"/>
            </a:endParaRPr>
          </a:p>
          <a:p>
            <a:pPr lvl="2"/>
            <a:endParaRPr lang="en-US">
              <a:cs typeface="Calibri" panose="020F0502020204030204"/>
            </a:endParaRPr>
          </a:p>
        </p:txBody>
      </p:sp>
      <p:sp>
        <p:nvSpPr>
          <p:cNvPr id="6" name="Text Placeholder 5">
            <a:extLst>
              <a:ext uri="{FF2B5EF4-FFF2-40B4-BE49-F238E27FC236}">
                <a16:creationId xmlns:a16="http://schemas.microsoft.com/office/drawing/2014/main" id="{41184EDE-F4E8-0403-35CD-C299782EC521}"/>
              </a:ext>
            </a:extLst>
          </p:cNvPr>
          <p:cNvSpPr>
            <a:spLocks noGrp="1"/>
          </p:cNvSpPr>
          <p:nvPr>
            <p:ph type="body" sz="quarter" idx="15"/>
          </p:nvPr>
        </p:nvSpPr>
        <p:spPr/>
        <p:txBody>
          <a:bodyPr anchor="ctr"/>
          <a:lstStyle/>
          <a:p>
            <a:r>
              <a:rPr lang="en-US" sz="3600" cap="all">
                <a:latin typeface="+mn-lt"/>
                <a:ea typeface="+mn-ea"/>
                <a:cs typeface="+mn-cs"/>
              </a:rPr>
              <a:t>Types of Evidence, cont. </a:t>
            </a:r>
            <a:endParaRPr lang="en-US"/>
          </a:p>
        </p:txBody>
      </p:sp>
    </p:spTree>
    <p:extLst>
      <p:ext uri="{BB962C8B-B14F-4D97-AF65-F5344CB8AC3E}">
        <p14:creationId xmlns:p14="http://schemas.microsoft.com/office/powerpoint/2010/main" val="4277916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Calibri"/>
                <a:cs typeface="Calibri"/>
              </a:rPr>
              <a:t>Personnel files/conduct records</a:t>
            </a:r>
          </a:p>
          <a:p>
            <a:r>
              <a:rPr lang="en-US">
                <a:ea typeface="Calibri"/>
                <a:cs typeface="Calibri"/>
              </a:rPr>
              <a:t>Meeting minutes</a:t>
            </a:r>
          </a:p>
          <a:p>
            <a:r>
              <a:rPr lang="en-US">
                <a:ea typeface="Calibri"/>
                <a:cs typeface="Calibri"/>
              </a:rPr>
              <a:t>Emails, voicemails, text messages. Etc. </a:t>
            </a:r>
          </a:p>
          <a:p>
            <a:r>
              <a:rPr lang="en-US">
                <a:ea typeface="Calibri"/>
                <a:cs typeface="Calibri"/>
              </a:rPr>
              <a:t>Security or Residential life report</a:t>
            </a:r>
          </a:p>
          <a:p>
            <a:r>
              <a:rPr lang="en-US">
                <a:ea typeface="Calibri"/>
                <a:cs typeface="Calibri"/>
              </a:rPr>
              <a:t>Social media records</a:t>
            </a:r>
          </a:p>
          <a:p>
            <a:r>
              <a:rPr lang="en-US">
                <a:ea typeface="Calibri"/>
                <a:cs typeface="Calibri"/>
              </a:rPr>
              <a:t>Supervisory notes</a:t>
            </a:r>
          </a:p>
          <a:p>
            <a:r>
              <a:rPr lang="en-US">
                <a:ea typeface="Calibri"/>
                <a:cs typeface="Calibri"/>
              </a:rPr>
              <a:t>Grading data </a:t>
            </a:r>
          </a:p>
          <a:p>
            <a:r>
              <a:rPr lang="en-US">
                <a:ea typeface="Calibri"/>
                <a:cs typeface="Calibri"/>
              </a:rPr>
              <a:t>D2L records </a:t>
            </a:r>
          </a:p>
          <a:p>
            <a:endParaRPr lang="en-US">
              <a:ea typeface="Calibri"/>
              <a:cs typeface="Calibri"/>
            </a:endParaRPr>
          </a:p>
          <a:p>
            <a:pPr lvl="1"/>
            <a:endParaRPr lang="en-US" sz="2200">
              <a:ea typeface="Calibri"/>
              <a:cs typeface="Calibri"/>
            </a:endParaRPr>
          </a:p>
          <a:p>
            <a:pPr lvl="1"/>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F156EE1D-151E-236C-6A34-A6E075393152}"/>
              </a:ext>
            </a:extLst>
          </p:cNvPr>
          <p:cNvSpPr>
            <a:spLocks noGrp="1"/>
          </p:cNvSpPr>
          <p:nvPr>
            <p:ph type="body" sz="quarter" idx="15"/>
          </p:nvPr>
        </p:nvSpPr>
        <p:spPr/>
        <p:txBody>
          <a:bodyPr anchor="ctr"/>
          <a:lstStyle/>
          <a:p>
            <a:r>
              <a:rPr lang="en-US" sz="3600" cap="all">
                <a:latin typeface="+mn-lt"/>
                <a:ea typeface="+mn-ea"/>
                <a:cs typeface="+mn-cs"/>
              </a:rPr>
              <a:t>Examples of evidence</a:t>
            </a:r>
            <a:endParaRPr lang="en-US"/>
          </a:p>
        </p:txBody>
      </p:sp>
    </p:spTree>
    <p:extLst>
      <p:ext uri="{BB962C8B-B14F-4D97-AF65-F5344CB8AC3E}">
        <p14:creationId xmlns:p14="http://schemas.microsoft.com/office/powerpoint/2010/main" val="4255675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lnSpcReduction="10000"/>
          </a:bodyPr>
          <a:lstStyle/>
          <a:p>
            <a:r>
              <a:rPr lang="en-US">
                <a:ea typeface="Calibri"/>
                <a:cs typeface="Calibri"/>
              </a:rPr>
              <a:t>Security</a:t>
            </a:r>
          </a:p>
          <a:p>
            <a:r>
              <a:rPr lang="en-US">
                <a:ea typeface="Calibri"/>
                <a:cs typeface="Calibri"/>
              </a:rPr>
              <a:t>Student Conduct/Student Affairs</a:t>
            </a:r>
          </a:p>
          <a:p>
            <a:r>
              <a:rPr lang="en-US">
                <a:ea typeface="Calibri"/>
                <a:cs typeface="Calibri"/>
              </a:rPr>
              <a:t>Human Resources </a:t>
            </a:r>
          </a:p>
          <a:p>
            <a:r>
              <a:rPr lang="en-US">
                <a:ea typeface="Calibri"/>
                <a:cs typeface="Calibri"/>
              </a:rPr>
              <a:t>Residential Life</a:t>
            </a:r>
          </a:p>
          <a:p>
            <a:r>
              <a:rPr lang="en-US">
                <a:ea typeface="Calibri"/>
                <a:cs typeface="Calibri"/>
              </a:rPr>
              <a:t>Athletics</a:t>
            </a:r>
          </a:p>
          <a:p>
            <a:r>
              <a:rPr lang="en-US">
                <a:ea typeface="Calibri"/>
                <a:cs typeface="Calibri"/>
              </a:rPr>
              <a:t>Other campus processes</a:t>
            </a:r>
          </a:p>
          <a:p>
            <a:r>
              <a:rPr lang="en-US">
                <a:ea typeface="Calibri"/>
                <a:cs typeface="Calibri"/>
              </a:rPr>
              <a:t>Ombudsperson</a:t>
            </a:r>
          </a:p>
          <a:p>
            <a:r>
              <a:rPr lang="en-US">
                <a:ea typeface="Calibri"/>
                <a:cs typeface="Calibri"/>
              </a:rPr>
              <a:t>Campus advocate </a:t>
            </a:r>
          </a:p>
          <a:p>
            <a:r>
              <a:rPr lang="en-US">
                <a:ea typeface="Calibri"/>
                <a:cs typeface="Calibri"/>
              </a:rPr>
              <a:t>Law enforcement</a:t>
            </a:r>
          </a:p>
          <a:p>
            <a:pPr marL="0" indent="0">
              <a:buNone/>
            </a:pPr>
            <a:endParaRPr lang="en-US">
              <a:ea typeface="Calibri"/>
              <a:cs typeface="Calibri"/>
            </a:endParaRPr>
          </a:p>
          <a:p>
            <a:pPr lvl="1"/>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B4D291BF-D3EC-15B7-CB28-6C69760DEC72}"/>
              </a:ext>
            </a:extLst>
          </p:cNvPr>
          <p:cNvSpPr>
            <a:spLocks noGrp="1"/>
          </p:cNvSpPr>
          <p:nvPr>
            <p:ph type="body" sz="quarter" idx="15"/>
          </p:nvPr>
        </p:nvSpPr>
        <p:spPr/>
        <p:txBody>
          <a:bodyPr anchor="ctr"/>
          <a:lstStyle/>
          <a:p>
            <a:r>
              <a:rPr lang="en-US" sz="3600" cap="all">
                <a:latin typeface="+mn-lt"/>
                <a:ea typeface="+mn-ea"/>
                <a:cs typeface="+mn-cs"/>
              </a:rPr>
              <a:t>Partnerships to obtain evidence</a:t>
            </a:r>
            <a:endParaRPr lang="en-US"/>
          </a:p>
        </p:txBody>
      </p:sp>
    </p:spTree>
    <p:extLst>
      <p:ext uri="{BB962C8B-B14F-4D97-AF65-F5344CB8AC3E}">
        <p14:creationId xmlns:p14="http://schemas.microsoft.com/office/powerpoint/2010/main" val="20386369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lnSpcReduction="10000"/>
          </a:bodyPr>
          <a:lstStyle/>
          <a:p>
            <a:r>
              <a:rPr lang="en-US">
                <a:cs typeface="Calibri"/>
              </a:rPr>
              <a:t>Complainant &amp; Respondent</a:t>
            </a:r>
          </a:p>
          <a:p>
            <a:r>
              <a:rPr lang="en-US">
                <a:cs typeface="Calibri"/>
              </a:rPr>
              <a:t>Witnesses</a:t>
            </a:r>
            <a:endParaRPr lang="en-US">
              <a:ea typeface="Calibri"/>
              <a:cs typeface="Calibri"/>
            </a:endParaRPr>
          </a:p>
          <a:p>
            <a:pPr lvl="1"/>
            <a:r>
              <a:rPr lang="en-US">
                <a:cs typeface="Calibri"/>
              </a:rPr>
              <a:t>Those present in incident(s)</a:t>
            </a:r>
            <a:endParaRPr lang="en-US">
              <a:ea typeface="Calibri"/>
              <a:cs typeface="Calibri"/>
            </a:endParaRPr>
          </a:p>
          <a:p>
            <a:pPr lvl="1"/>
            <a:r>
              <a:rPr lang="en-US">
                <a:cs typeface="Calibri"/>
              </a:rPr>
              <a:t>Outcry witnesses – administrators, friends, family complainant/respondent shared with about incident(s)</a:t>
            </a:r>
            <a:endParaRPr lang="en-US">
              <a:ea typeface="Calibri"/>
              <a:cs typeface="Calibri"/>
            </a:endParaRPr>
          </a:p>
          <a:p>
            <a:pPr lvl="1"/>
            <a:r>
              <a:rPr lang="en-US">
                <a:cs typeface="Calibri"/>
              </a:rPr>
              <a:t>Those involved in documenting incident or process/response - security, other administrators, etc.</a:t>
            </a:r>
          </a:p>
          <a:p>
            <a:pPr lvl="1"/>
            <a:r>
              <a:rPr lang="en-US">
                <a:cs typeface="Calibri"/>
              </a:rPr>
              <a:t>Focus on witnesses that have knowledge of the incident rather than the character of the individual</a:t>
            </a:r>
          </a:p>
          <a:p>
            <a:r>
              <a:rPr lang="en-US">
                <a:cs typeface="Calibri"/>
              </a:rPr>
              <a:t>Document interview decisions</a:t>
            </a:r>
            <a:endParaRPr lang="en-US">
              <a:ea typeface="Calibri"/>
              <a:cs typeface="Calibri"/>
            </a:endParaRPr>
          </a:p>
          <a:p>
            <a:pPr lvl="1"/>
            <a:r>
              <a:rPr lang="en-US">
                <a:ea typeface="Calibri"/>
                <a:cs typeface="Calibri"/>
              </a:rPr>
              <a:t>Who is doing the interview and why</a:t>
            </a:r>
          </a:p>
          <a:p>
            <a:pPr lvl="1"/>
            <a:r>
              <a:rPr lang="en-US">
                <a:ea typeface="Calibri"/>
                <a:cs typeface="Calibri"/>
              </a:rPr>
              <a:t>Why was someone not interviewed</a:t>
            </a:r>
          </a:p>
        </p:txBody>
      </p:sp>
      <p:sp>
        <p:nvSpPr>
          <p:cNvPr id="4" name="Text Placeholder 3">
            <a:extLst>
              <a:ext uri="{FF2B5EF4-FFF2-40B4-BE49-F238E27FC236}">
                <a16:creationId xmlns:a16="http://schemas.microsoft.com/office/drawing/2014/main" id="{4EE7ED8F-BEC7-4F9C-906D-FB2F2BBA0D4F}"/>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Who to interview</a:t>
            </a:r>
            <a:endParaRPr lang="en-US"/>
          </a:p>
        </p:txBody>
      </p:sp>
    </p:spTree>
    <p:extLst>
      <p:ext uri="{BB962C8B-B14F-4D97-AF65-F5344CB8AC3E}">
        <p14:creationId xmlns:p14="http://schemas.microsoft.com/office/powerpoint/2010/main" val="8553212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Calibri"/>
                <a:cs typeface="Calibri"/>
              </a:rPr>
              <a:t>Review intake meeting summary</a:t>
            </a:r>
            <a:endParaRPr lang="en-US">
              <a:cs typeface="Calibri"/>
            </a:endParaRPr>
          </a:p>
          <a:p>
            <a:r>
              <a:rPr lang="en-US">
                <a:ea typeface="Calibri"/>
                <a:cs typeface="Calibri"/>
              </a:rPr>
              <a:t>Update investigation roadmap </a:t>
            </a:r>
            <a:endParaRPr lang="en-US"/>
          </a:p>
          <a:p>
            <a:endParaRPr lang="en-US">
              <a:ea typeface="Calibri"/>
              <a:cs typeface="Calibri"/>
            </a:endParaRPr>
          </a:p>
          <a:p>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92B9C87A-6B45-E50A-E30C-3E3C07BB0DEB}"/>
              </a:ext>
            </a:extLst>
          </p:cNvPr>
          <p:cNvSpPr>
            <a:spLocks noGrp="1"/>
          </p:cNvSpPr>
          <p:nvPr>
            <p:ph type="body" sz="quarter" idx="15"/>
          </p:nvPr>
        </p:nvSpPr>
        <p:spPr>
          <a:xfrm>
            <a:off x="606287" y="381000"/>
            <a:ext cx="10874513" cy="1066800"/>
          </a:xfrm>
        </p:spPr>
        <p:txBody>
          <a:bodyPr anchor="ctr"/>
          <a:lstStyle/>
          <a:p>
            <a:r>
              <a:rPr lang="en-US" sz="3600" cap="all">
                <a:solidFill>
                  <a:srgbClr val="FC4C02"/>
                </a:solidFill>
                <a:latin typeface="+mn-lt"/>
                <a:ea typeface="+mn-ea"/>
                <a:cs typeface="+mn-cs"/>
              </a:rPr>
              <a:t>Breakout session 2</a:t>
            </a:r>
            <a:endParaRPr lang="en-US">
              <a:solidFill>
                <a:srgbClr val="FC4C02"/>
              </a:solidFill>
            </a:endParaRPr>
          </a:p>
        </p:txBody>
      </p:sp>
    </p:spTree>
    <p:extLst>
      <p:ext uri="{BB962C8B-B14F-4D97-AF65-F5344CB8AC3E}">
        <p14:creationId xmlns:p14="http://schemas.microsoft.com/office/powerpoint/2010/main" val="1606611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Autofit/>
          </a:bodyPr>
          <a:lstStyle/>
          <a:p>
            <a:r>
              <a:rPr lang="en-US" sz="2200">
                <a:ea typeface="+mn-lt"/>
                <a:cs typeface="+mn-lt"/>
              </a:rPr>
              <a:t>Order of interviews</a:t>
            </a:r>
            <a:endParaRPr lang="en-US" sz="2200">
              <a:cs typeface="Calibri"/>
            </a:endParaRPr>
          </a:p>
          <a:p>
            <a:pPr lvl="1"/>
            <a:r>
              <a:rPr lang="en-US" sz="2000">
                <a:ea typeface="+mn-lt"/>
                <a:cs typeface="+mn-lt"/>
              </a:rPr>
              <a:t>Strategy – different order for different situations</a:t>
            </a:r>
            <a:endParaRPr lang="en-US" sz="2000">
              <a:cs typeface="Calibri"/>
            </a:endParaRPr>
          </a:p>
          <a:p>
            <a:pPr lvl="2">
              <a:buFont typeface="Wingdings" panose="020B0604020202020204" pitchFamily="34" charset="0"/>
              <a:buChar char="§"/>
            </a:pPr>
            <a:r>
              <a:rPr lang="en-US" sz="1800">
                <a:ea typeface="+mn-lt"/>
                <a:cs typeface="+mn-lt"/>
              </a:rPr>
              <a:t>Witnesses – may be helpful to start w/ "neutral persons"</a:t>
            </a:r>
          </a:p>
          <a:p>
            <a:r>
              <a:rPr lang="en-US" sz="2200">
                <a:ea typeface="+mn-lt"/>
                <a:cs typeface="+mn-lt"/>
              </a:rPr>
              <a:t>Timing </a:t>
            </a:r>
            <a:endParaRPr lang="en-US" sz="2200">
              <a:cs typeface="Calibri"/>
            </a:endParaRPr>
          </a:p>
          <a:p>
            <a:pPr lvl="1"/>
            <a:r>
              <a:rPr lang="en-US" sz="2000">
                <a:ea typeface="+mn-lt"/>
                <a:cs typeface="+mn-lt"/>
              </a:rPr>
              <a:t>Set aside enough time: prep, interview, notes/reflection time</a:t>
            </a:r>
            <a:endParaRPr lang="en-US" sz="2000">
              <a:cs typeface="Calibri"/>
            </a:endParaRPr>
          </a:p>
          <a:p>
            <a:pPr lvl="1"/>
            <a:r>
              <a:rPr lang="en-US" sz="2000">
                <a:ea typeface="+mn-lt"/>
                <a:cs typeface="+mn-lt"/>
              </a:rPr>
              <a:t>Consider past interactions with party</a:t>
            </a:r>
            <a:endParaRPr lang="en-US" sz="2000">
              <a:cs typeface="Calibri"/>
            </a:endParaRPr>
          </a:p>
          <a:p>
            <a:pPr lvl="1"/>
            <a:r>
              <a:rPr lang="en-US" sz="2000">
                <a:ea typeface="+mn-lt"/>
                <a:cs typeface="+mn-lt"/>
              </a:rPr>
              <a:t>Consult interview outline </a:t>
            </a:r>
            <a:endParaRPr lang="en-US" sz="2000">
              <a:cs typeface="Calibri"/>
            </a:endParaRPr>
          </a:p>
          <a:p>
            <a:r>
              <a:rPr lang="en-US" sz="2200">
                <a:ea typeface="+mn-lt"/>
                <a:cs typeface="+mn-lt"/>
              </a:rPr>
              <a:t>Flexibility – timing and location</a:t>
            </a:r>
            <a:endParaRPr lang="en-US" sz="2200">
              <a:cs typeface="Calibri"/>
            </a:endParaRPr>
          </a:p>
          <a:p>
            <a:pPr lvl="1"/>
            <a:r>
              <a:rPr lang="en-US" sz="2000">
                <a:ea typeface="+mn-lt"/>
                <a:cs typeface="+mn-lt"/>
              </a:rPr>
              <a:t>Provide location options but be sensitive to different needs.</a:t>
            </a:r>
            <a:endParaRPr lang="en-US" sz="2000">
              <a:cs typeface="Calibri"/>
            </a:endParaRPr>
          </a:p>
          <a:p>
            <a:pPr lvl="1"/>
            <a:r>
              <a:rPr lang="en-US" sz="2000">
                <a:ea typeface="+mn-lt"/>
                <a:cs typeface="+mn-lt"/>
              </a:rPr>
              <a:t>i.e., - Zoom requires technology, internet, etc.</a:t>
            </a:r>
            <a:endParaRPr lang="en-US" sz="2000">
              <a:cs typeface="Calibri"/>
            </a:endParaRPr>
          </a:p>
          <a:p>
            <a:r>
              <a:rPr lang="en-US" sz="2200">
                <a:ea typeface="+mn-lt"/>
                <a:cs typeface="+mn-lt"/>
              </a:rPr>
              <a:t>Accommodations</a:t>
            </a:r>
            <a:endParaRPr lang="en-US" sz="2200">
              <a:cs typeface="Calibri"/>
            </a:endParaRPr>
          </a:p>
          <a:p>
            <a:pPr lvl="1"/>
            <a:r>
              <a:rPr lang="en-US" sz="2000">
                <a:ea typeface="+mn-lt"/>
                <a:cs typeface="+mn-lt"/>
              </a:rPr>
              <a:t>Know who/what departments to partner</a:t>
            </a:r>
            <a:endParaRPr lang="en-US" sz="2000">
              <a:cs typeface="Calibri"/>
            </a:endParaRPr>
          </a:p>
        </p:txBody>
      </p:sp>
      <p:sp>
        <p:nvSpPr>
          <p:cNvPr id="4" name="Text Placeholder 3">
            <a:extLst>
              <a:ext uri="{FF2B5EF4-FFF2-40B4-BE49-F238E27FC236}">
                <a16:creationId xmlns:a16="http://schemas.microsoft.com/office/drawing/2014/main" id="{2062B539-74D4-CBF0-BC1C-78E249E85A47}"/>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Scheduling Interviews</a:t>
            </a:r>
            <a:endParaRPr lang="en-US"/>
          </a:p>
        </p:txBody>
      </p:sp>
    </p:spTree>
    <p:extLst>
      <p:ext uri="{BB962C8B-B14F-4D97-AF65-F5344CB8AC3E}">
        <p14:creationId xmlns:p14="http://schemas.microsoft.com/office/powerpoint/2010/main" val="1500278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Autofit/>
          </a:bodyPr>
          <a:lstStyle/>
          <a:p>
            <a:r>
              <a:rPr lang="en-US" sz="2200">
                <a:ea typeface="+mn-lt"/>
                <a:cs typeface="+mn-lt"/>
              </a:rPr>
              <a:t>Complainant </a:t>
            </a:r>
          </a:p>
          <a:p>
            <a:pPr lvl="1"/>
            <a:r>
              <a:rPr lang="en-US" sz="1800">
                <a:ea typeface="Calibri"/>
                <a:cs typeface="Calibri"/>
              </a:rPr>
              <a:t>Intake</a:t>
            </a:r>
          </a:p>
          <a:p>
            <a:pPr lvl="1"/>
            <a:r>
              <a:rPr lang="en-US" sz="1800">
                <a:ea typeface="Calibri"/>
                <a:cs typeface="Calibri"/>
              </a:rPr>
              <a:t>Investigatory interview </a:t>
            </a:r>
          </a:p>
          <a:p>
            <a:pPr lvl="1"/>
            <a:r>
              <a:rPr lang="en-US" sz="1800">
                <a:ea typeface="Calibri"/>
                <a:cs typeface="Calibri"/>
              </a:rPr>
              <a:t>Follow-up interview </a:t>
            </a:r>
          </a:p>
          <a:p>
            <a:r>
              <a:rPr lang="en-US" sz="2200">
                <a:ea typeface="Calibri"/>
                <a:cs typeface="Calibri"/>
              </a:rPr>
              <a:t>Respondent</a:t>
            </a:r>
          </a:p>
          <a:p>
            <a:pPr lvl="1"/>
            <a:r>
              <a:rPr lang="en-US" sz="1800">
                <a:ea typeface="Calibri"/>
                <a:cs typeface="Calibri"/>
              </a:rPr>
              <a:t>Initial meeting</a:t>
            </a:r>
          </a:p>
          <a:p>
            <a:pPr lvl="1"/>
            <a:r>
              <a:rPr lang="en-US" sz="1800">
                <a:ea typeface="Calibri"/>
                <a:cs typeface="Calibri"/>
              </a:rPr>
              <a:t>Investigatory interview</a:t>
            </a:r>
          </a:p>
          <a:p>
            <a:pPr lvl="1"/>
            <a:r>
              <a:rPr lang="en-US" sz="1800">
                <a:ea typeface="Calibri"/>
                <a:cs typeface="Calibri"/>
              </a:rPr>
              <a:t>Follow-up interview </a:t>
            </a:r>
          </a:p>
          <a:p>
            <a:r>
              <a:rPr lang="en-US" sz="2200">
                <a:ea typeface="Calibri"/>
                <a:cs typeface="Calibri"/>
              </a:rPr>
              <a:t>Witness </a:t>
            </a:r>
          </a:p>
          <a:p>
            <a:pPr lvl="1"/>
            <a:r>
              <a:rPr lang="en-US" sz="1800">
                <a:ea typeface="Calibri"/>
                <a:cs typeface="Calibri"/>
              </a:rPr>
              <a:t>Investigatory interview </a:t>
            </a:r>
          </a:p>
          <a:p>
            <a:pPr lvl="1"/>
            <a:r>
              <a:rPr lang="en-US" sz="1800">
                <a:ea typeface="Calibri"/>
                <a:cs typeface="Calibri"/>
              </a:rPr>
              <a:t>Follow-up interview </a:t>
            </a:r>
          </a:p>
        </p:txBody>
      </p:sp>
      <p:sp>
        <p:nvSpPr>
          <p:cNvPr id="4" name="Text Placeholder 3">
            <a:extLst>
              <a:ext uri="{FF2B5EF4-FFF2-40B4-BE49-F238E27FC236}">
                <a16:creationId xmlns:a16="http://schemas.microsoft.com/office/drawing/2014/main" id="{27817213-C795-CE74-6AD1-54745883127A}"/>
              </a:ext>
            </a:extLst>
          </p:cNvPr>
          <p:cNvSpPr>
            <a:spLocks noGrp="1"/>
          </p:cNvSpPr>
          <p:nvPr>
            <p:ph type="body" sz="quarter" idx="15"/>
          </p:nvPr>
        </p:nvSpPr>
        <p:spPr/>
        <p:txBody>
          <a:bodyPr anchor="ctr"/>
          <a:lstStyle/>
          <a:p>
            <a:r>
              <a:rPr lang="en-US" sz="3600" cap="all">
                <a:latin typeface="+mn-lt"/>
                <a:ea typeface="+mn-ea"/>
                <a:cs typeface="+mn-cs"/>
              </a:rPr>
              <a:t>Types of meetings and interviews</a:t>
            </a:r>
            <a:endParaRPr lang="en-US"/>
          </a:p>
        </p:txBody>
      </p:sp>
    </p:spTree>
    <p:extLst>
      <p:ext uri="{BB962C8B-B14F-4D97-AF65-F5344CB8AC3E}">
        <p14:creationId xmlns:p14="http://schemas.microsoft.com/office/powerpoint/2010/main" val="258891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Autofit/>
          </a:bodyPr>
          <a:lstStyle/>
          <a:p>
            <a:r>
              <a:rPr lang="en-US" sz="2200">
                <a:ea typeface="+mn-lt"/>
                <a:cs typeface="+mn-lt"/>
              </a:rPr>
              <a:t>Complainant </a:t>
            </a:r>
          </a:p>
          <a:p>
            <a:pPr lvl="1"/>
            <a:r>
              <a:rPr lang="en-US" sz="1800">
                <a:ea typeface="Calibri"/>
                <a:cs typeface="Calibri"/>
              </a:rPr>
              <a:t>Outreach letter</a:t>
            </a:r>
          </a:p>
          <a:p>
            <a:pPr lvl="1"/>
            <a:r>
              <a:rPr lang="en-US" sz="1800">
                <a:ea typeface="Calibri"/>
                <a:cs typeface="Calibri"/>
              </a:rPr>
              <a:t>Notice of formal investigation – Notice of Informal Resolution </a:t>
            </a:r>
          </a:p>
          <a:p>
            <a:pPr lvl="1"/>
            <a:r>
              <a:rPr lang="en-US" sz="1800">
                <a:ea typeface="Calibri"/>
                <a:cs typeface="Calibri"/>
              </a:rPr>
              <a:t>Notice of investigation and decline to file letter</a:t>
            </a:r>
          </a:p>
          <a:p>
            <a:pPr lvl="1"/>
            <a:r>
              <a:rPr lang="en-US" sz="1800">
                <a:ea typeface="Calibri"/>
                <a:cs typeface="Calibri"/>
              </a:rPr>
              <a:t>Notice of reassignment</a:t>
            </a:r>
          </a:p>
          <a:p>
            <a:r>
              <a:rPr lang="en-US" sz="2200">
                <a:ea typeface="Calibri"/>
                <a:cs typeface="Calibri"/>
              </a:rPr>
              <a:t>Respondent</a:t>
            </a:r>
          </a:p>
          <a:p>
            <a:pPr lvl="1"/>
            <a:r>
              <a:rPr lang="en-US" sz="1800">
                <a:ea typeface="Calibri"/>
                <a:cs typeface="Calibri"/>
              </a:rPr>
              <a:t>Notice of review </a:t>
            </a:r>
          </a:p>
          <a:p>
            <a:pPr lvl="1"/>
            <a:r>
              <a:rPr lang="en-US" sz="1800">
                <a:ea typeface="Calibri"/>
                <a:cs typeface="Calibri"/>
              </a:rPr>
              <a:t>Notice of investigation (formal or informal) and allegations</a:t>
            </a:r>
            <a:endParaRPr lang="en-US"/>
          </a:p>
          <a:p>
            <a:pPr lvl="1"/>
            <a:r>
              <a:rPr lang="en-US" sz="1800">
                <a:ea typeface="Calibri"/>
                <a:cs typeface="Calibri"/>
              </a:rPr>
              <a:t>Notice of reassignment</a:t>
            </a:r>
          </a:p>
          <a:p>
            <a:r>
              <a:rPr lang="en-US" sz="2200">
                <a:ea typeface="Calibri"/>
                <a:cs typeface="Calibri"/>
              </a:rPr>
              <a:t>Witness </a:t>
            </a:r>
          </a:p>
          <a:p>
            <a:pPr lvl="1"/>
            <a:r>
              <a:rPr lang="en-US" sz="1800">
                <a:ea typeface="Calibri"/>
                <a:cs typeface="Calibri"/>
              </a:rPr>
              <a:t>Witness Pre-interview letter</a:t>
            </a:r>
          </a:p>
          <a:p>
            <a:pPr lvl="1"/>
            <a:endParaRPr lang="en-US" sz="1800">
              <a:ea typeface="Calibri"/>
              <a:cs typeface="Calibri"/>
            </a:endParaRPr>
          </a:p>
        </p:txBody>
      </p:sp>
      <p:sp>
        <p:nvSpPr>
          <p:cNvPr id="4" name="Text Placeholder 3">
            <a:extLst>
              <a:ext uri="{FF2B5EF4-FFF2-40B4-BE49-F238E27FC236}">
                <a16:creationId xmlns:a16="http://schemas.microsoft.com/office/drawing/2014/main" id="{B757E658-5C5B-B44D-3E0F-95BF1D0A4F2C}"/>
              </a:ext>
            </a:extLst>
          </p:cNvPr>
          <p:cNvSpPr>
            <a:spLocks noGrp="1"/>
          </p:cNvSpPr>
          <p:nvPr>
            <p:ph type="body" sz="quarter" idx="15"/>
          </p:nvPr>
        </p:nvSpPr>
        <p:spPr/>
        <p:txBody>
          <a:bodyPr anchor="ctr"/>
          <a:lstStyle/>
          <a:p>
            <a:r>
              <a:rPr lang="en-US" sz="3600" cap="all">
                <a:latin typeface="+mn-lt"/>
                <a:ea typeface="+mn-ea"/>
                <a:cs typeface="+mn-cs"/>
              </a:rPr>
              <a:t>Notice of Meetings</a:t>
            </a:r>
            <a:endParaRPr lang="en-US"/>
          </a:p>
        </p:txBody>
      </p:sp>
    </p:spTree>
    <p:extLst>
      <p:ext uri="{BB962C8B-B14F-4D97-AF65-F5344CB8AC3E}">
        <p14:creationId xmlns:p14="http://schemas.microsoft.com/office/powerpoint/2010/main" val="1443611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Autofit/>
          </a:bodyPr>
          <a:lstStyle/>
          <a:p>
            <a:r>
              <a:rPr lang="en-US" sz="2600">
                <a:ea typeface="+mn-lt"/>
                <a:cs typeface="+mn-lt"/>
              </a:rPr>
              <a:t>Interview structure consistent for all parties</a:t>
            </a:r>
            <a:endParaRPr lang="en-US" sz="2600">
              <a:solidFill>
                <a:srgbClr val="000000"/>
              </a:solidFill>
              <a:ea typeface="Calibri"/>
              <a:cs typeface="Calibri"/>
            </a:endParaRPr>
          </a:p>
          <a:p>
            <a:pPr lvl="1"/>
            <a:r>
              <a:rPr lang="en-US" sz="2200">
                <a:ea typeface="Calibri"/>
                <a:cs typeface="Calibri"/>
              </a:rPr>
              <a:t>"speeches" - overview of meeting, about role/office, policy, procedure, flowchart; advisory notice, waiver of union, privacy of interview' recording/note taking timing of interview</a:t>
            </a:r>
            <a:endParaRPr lang="en-US" sz="2200">
              <a:solidFill>
                <a:srgbClr val="000000"/>
              </a:solidFill>
              <a:ea typeface="Calibri"/>
              <a:cs typeface="Calibri"/>
            </a:endParaRPr>
          </a:p>
          <a:p>
            <a:pPr lvl="1"/>
            <a:r>
              <a:rPr lang="en-US" sz="2200">
                <a:ea typeface="Calibri"/>
                <a:cs typeface="Calibri"/>
              </a:rPr>
              <a:t>Review allegations – respondent meetings</a:t>
            </a:r>
          </a:p>
          <a:p>
            <a:pPr lvl="1"/>
            <a:r>
              <a:rPr lang="en-US" sz="2200">
                <a:ea typeface="Calibri"/>
                <a:cs typeface="Calibri"/>
              </a:rPr>
              <a:t>Background – name, title/year, start date, major, involvement in extracurriculars/committees, explanation of role, where they live on campus</a:t>
            </a:r>
            <a:endParaRPr lang="en-US" sz="2200">
              <a:solidFill>
                <a:srgbClr val="000000"/>
              </a:solidFill>
              <a:ea typeface="Calibri"/>
              <a:cs typeface="Calibri"/>
            </a:endParaRPr>
          </a:p>
          <a:p>
            <a:pPr lvl="1"/>
            <a:r>
              <a:rPr lang="en-US" sz="2200">
                <a:ea typeface="Calibri"/>
                <a:cs typeface="Calibri"/>
              </a:rPr>
              <a:t>Interim actions and supportive measures </a:t>
            </a:r>
            <a:endParaRPr lang="en-US" sz="2200">
              <a:solidFill>
                <a:srgbClr val="000000"/>
              </a:solidFill>
              <a:ea typeface="Calibri"/>
              <a:cs typeface="Calibri"/>
            </a:endParaRPr>
          </a:p>
          <a:p>
            <a:pPr lvl="1"/>
            <a:r>
              <a:rPr lang="en-US" sz="2200">
                <a:ea typeface="Calibri"/>
                <a:cs typeface="Calibri"/>
              </a:rPr>
              <a:t>Resources</a:t>
            </a:r>
            <a:endParaRPr lang="en-US" sz="2200">
              <a:solidFill>
                <a:srgbClr val="000000"/>
              </a:solidFill>
              <a:ea typeface="Calibri"/>
              <a:cs typeface="Calibri"/>
            </a:endParaRPr>
          </a:p>
          <a:p>
            <a:pPr lvl="1"/>
            <a:r>
              <a:rPr lang="en-US" sz="2200">
                <a:ea typeface="Calibri"/>
                <a:cs typeface="Calibri"/>
              </a:rPr>
              <a:t>Next steps</a:t>
            </a:r>
            <a:endParaRPr lang="en-US" sz="2200">
              <a:solidFill>
                <a:srgbClr val="000000"/>
              </a:solidFill>
              <a:ea typeface="Calibri"/>
              <a:cs typeface="Calibri"/>
            </a:endParaRPr>
          </a:p>
          <a:p>
            <a:pPr lvl="1"/>
            <a:r>
              <a:rPr lang="en-US" sz="2200">
                <a:ea typeface="Calibri"/>
                <a:cs typeface="Calibri"/>
              </a:rPr>
              <a:t>Reminder about retaliation</a:t>
            </a:r>
            <a:endParaRPr lang="en-US"/>
          </a:p>
        </p:txBody>
      </p:sp>
      <p:sp>
        <p:nvSpPr>
          <p:cNvPr id="4" name="Text Placeholder 3">
            <a:extLst>
              <a:ext uri="{FF2B5EF4-FFF2-40B4-BE49-F238E27FC236}">
                <a16:creationId xmlns:a16="http://schemas.microsoft.com/office/drawing/2014/main" id="{9D8A6FB8-3805-C5D8-7235-CC0DDF375251}"/>
              </a:ext>
            </a:extLst>
          </p:cNvPr>
          <p:cNvSpPr>
            <a:spLocks noGrp="1"/>
          </p:cNvSpPr>
          <p:nvPr>
            <p:ph type="body" sz="quarter" idx="15"/>
          </p:nvPr>
        </p:nvSpPr>
        <p:spPr/>
        <p:txBody>
          <a:bodyPr anchor="ctr"/>
          <a:lstStyle/>
          <a:p>
            <a:r>
              <a:rPr lang="en-US" sz="3600" cap="all">
                <a:latin typeface="+mn-lt"/>
                <a:ea typeface="+mn-ea"/>
                <a:cs typeface="+mn-cs"/>
              </a:rPr>
              <a:t>Meeting structure </a:t>
            </a:r>
            <a:endParaRPr lang="en-US"/>
          </a:p>
        </p:txBody>
      </p:sp>
    </p:spTree>
    <p:extLst>
      <p:ext uri="{BB962C8B-B14F-4D97-AF65-F5344CB8AC3E}">
        <p14:creationId xmlns:p14="http://schemas.microsoft.com/office/powerpoint/2010/main" val="1926173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p:nvPr>
        </p:nvSpPr>
        <p:spPr>
          <a:prstGeom prst="rect">
            <a:avLst/>
          </a:prstGeom>
          <a:noFill/>
          <a:ln>
            <a:noFill/>
            <a:prstDash/>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pPr algn="ctr" defTabSz="685800">
              <a:spcBef>
                <a:spcPct val="20000"/>
              </a:spcBef>
              <a:buClr>
                <a:srgbClr val="009F4D"/>
              </a:buClr>
              <a:defRPr/>
            </a:pPr>
            <a:r>
              <a:rPr lang="en-US" sz="3300">
                <a:solidFill>
                  <a:srgbClr val="002060"/>
                </a:solidFill>
                <a:latin typeface="+mn-lt"/>
                <a:ea typeface="+mn-ea"/>
                <a:cs typeface="+mn-cs"/>
              </a:rPr>
              <a:t>Outline of Today’s Presentation</a:t>
            </a:r>
          </a:p>
        </p:txBody>
      </p:sp>
      <p:sp>
        <p:nvSpPr>
          <p:cNvPr id="2" name="Content Placeholder 1"/>
          <p:cNvSpPr>
            <a:spLocks noGrp="1"/>
          </p:cNvSpPr>
          <p:nvPr>
            <p:ph idx="1"/>
          </p:nvPr>
        </p:nvSpPr>
        <p:spPr/>
        <p:txBody>
          <a:bodyPr vert="horz" lIns="68580" tIns="34290" rIns="68580" bIns="34290" rtlCol="0" anchor="t">
            <a:normAutofit/>
          </a:bodyPr>
          <a:lstStyle/>
          <a:p>
            <a:pPr fontAlgn="base"/>
            <a:r>
              <a:rPr lang="en-US">
                <a:solidFill>
                  <a:srgbClr val="002060"/>
                </a:solidFill>
              </a:rPr>
              <a:t>Brief review</a:t>
            </a:r>
          </a:p>
          <a:p>
            <a:pPr fontAlgn="base"/>
            <a:r>
              <a:rPr lang="en-US">
                <a:solidFill>
                  <a:srgbClr val="002060"/>
                </a:solidFill>
              </a:rPr>
              <a:t>Investigation Techniques​</a:t>
            </a:r>
          </a:p>
        </p:txBody>
      </p:sp>
    </p:spTree>
    <p:extLst>
      <p:ext uri="{BB962C8B-B14F-4D97-AF65-F5344CB8AC3E}">
        <p14:creationId xmlns:p14="http://schemas.microsoft.com/office/powerpoint/2010/main" val="8107533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ADD3A-6988-CF09-43F5-813016F68A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F114F8-D1E2-1DD4-F00B-3462DA329E1A}"/>
              </a:ext>
            </a:extLst>
          </p:cNvPr>
          <p:cNvSpPr>
            <a:spLocks noGrp="1"/>
          </p:cNvSpPr>
          <p:nvPr>
            <p:ph type="title"/>
          </p:nvPr>
        </p:nvSpPr>
        <p:spPr/>
        <p:txBody>
          <a:bodyPr/>
          <a:lstStyle/>
          <a:p>
            <a:r>
              <a:rPr lang="en-US"/>
              <a:t>Training Orientation (reminder)</a:t>
            </a:r>
          </a:p>
        </p:txBody>
      </p:sp>
      <p:sp>
        <p:nvSpPr>
          <p:cNvPr id="3" name="Content Placeholder 2">
            <a:extLst>
              <a:ext uri="{FF2B5EF4-FFF2-40B4-BE49-F238E27FC236}">
                <a16:creationId xmlns:a16="http://schemas.microsoft.com/office/drawing/2014/main" id="{B55A3D39-737F-3F5A-0670-F2AF55A3489C}"/>
              </a:ext>
            </a:extLst>
          </p:cNvPr>
          <p:cNvSpPr>
            <a:spLocks noGrp="1"/>
          </p:cNvSpPr>
          <p:nvPr>
            <p:ph idx="1"/>
          </p:nvPr>
        </p:nvSpPr>
        <p:spPr/>
        <p:txBody>
          <a:bodyPr>
            <a:normAutofit/>
          </a:bodyPr>
          <a:lstStyle/>
          <a:p>
            <a:r>
              <a:rPr lang="en-US"/>
              <a:t>Schedule: Thursday, August 7, 2025 (9:00 AM to 2:00 PM) </a:t>
            </a:r>
          </a:p>
          <a:p>
            <a:r>
              <a:rPr lang="en-US"/>
              <a:t>Participants are on Zoom and in-person</a:t>
            </a:r>
          </a:p>
          <a:p>
            <a:pPr lvl="1"/>
            <a:r>
              <a:rPr lang="en-US"/>
              <a:t>Attendance</a:t>
            </a:r>
          </a:p>
          <a:p>
            <a:pPr lvl="1"/>
            <a:r>
              <a:rPr lang="en-US"/>
              <a:t>Remote point of contact</a:t>
            </a:r>
          </a:p>
          <a:p>
            <a:pPr lvl="1"/>
            <a:r>
              <a:rPr lang="en-US"/>
              <a:t>Recording prohibited</a:t>
            </a:r>
          </a:p>
          <a:p>
            <a:r>
              <a:rPr lang="en-US"/>
              <a:t>Be present and attentive</a:t>
            </a:r>
          </a:p>
          <a:p>
            <a:r>
              <a:rPr lang="en-US"/>
              <a:t>Reduce and/or eliminate interruptions and distractions</a:t>
            </a:r>
          </a:p>
          <a:p>
            <a:r>
              <a:rPr lang="en-US"/>
              <a:t>Engage in prompted activities</a:t>
            </a:r>
          </a:p>
          <a:p>
            <a:r>
              <a:rPr lang="en-US"/>
              <a:t>Take notes</a:t>
            </a:r>
          </a:p>
        </p:txBody>
      </p:sp>
    </p:spTree>
    <p:extLst>
      <p:ext uri="{BB962C8B-B14F-4D97-AF65-F5344CB8AC3E}">
        <p14:creationId xmlns:p14="http://schemas.microsoft.com/office/powerpoint/2010/main" val="382144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F23BC9D-65F8-8232-E025-2889F58D84F3}"/>
              </a:ext>
            </a:extLst>
          </p:cNvPr>
          <p:cNvSpPr>
            <a:spLocks noGrp="1"/>
          </p:cNvSpPr>
          <p:nvPr>
            <p:ph type="title"/>
          </p:nvPr>
        </p:nvSpPr>
        <p:spPr>
          <a:xfrm>
            <a:off x="838200" y="457200"/>
            <a:ext cx="10515600" cy="1749287"/>
          </a:xfrm>
        </p:spPr>
        <p:txBody>
          <a:bodyPr>
            <a:normAutofit/>
          </a:bodyPr>
          <a:lstStyle/>
          <a:p>
            <a:r>
              <a:rPr lang="en-US">
                <a:ea typeface="Calibri"/>
                <a:cs typeface="Calibri"/>
              </a:rPr>
              <a:t>Part 2: Strategies for managing investigation-based challenges </a:t>
            </a:r>
          </a:p>
        </p:txBody>
      </p:sp>
      <p:sp>
        <p:nvSpPr>
          <p:cNvPr id="2" name="Content Placeholder 1">
            <a:extLst>
              <a:ext uri="{FF2B5EF4-FFF2-40B4-BE49-F238E27FC236}">
                <a16:creationId xmlns:a16="http://schemas.microsoft.com/office/drawing/2014/main" id="{242DC0C5-B65B-D6AA-DA86-04311C2CC15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23068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Calibri"/>
                <a:cs typeface="Calibri"/>
              </a:rPr>
              <a:t>A disproportionate prominence in favor of or against an idea or thing, usually in a way that is closeminded, prejudicial, or unfair</a:t>
            </a:r>
          </a:p>
          <a:p>
            <a:pPr lvl="1">
              <a:buFont typeface="Courier New" panose="020B0604020202020204" pitchFamily="34" charset="0"/>
              <a:buChar char="o"/>
            </a:pPr>
            <a:r>
              <a:rPr lang="en-US">
                <a:ea typeface="Calibri"/>
                <a:cs typeface="Calibri"/>
              </a:rPr>
              <a:t>Can be innate or learned</a:t>
            </a:r>
          </a:p>
          <a:p>
            <a:pPr lvl="1">
              <a:buFont typeface="Courier New" panose="020B0604020202020204" pitchFamily="34" charset="0"/>
              <a:buChar char="o"/>
            </a:pPr>
            <a:r>
              <a:rPr lang="en-US">
                <a:ea typeface="Calibri"/>
                <a:cs typeface="Calibri"/>
              </a:rPr>
              <a:t>Bias can be for or against an individual, group, or belief</a:t>
            </a:r>
          </a:p>
          <a:p>
            <a:r>
              <a:rPr lang="en-US">
                <a:ea typeface="Calibri"/>
                <a:cs typeface="Calibri"/>
              </a:rPr>
              <a:t>Title IX requires a college or university to conduct a “prompt, thorough and impartial inquiry.” ​</a:t>
            </a:r>
            <a:endParaRPr lang="en-US"/>
          </a:p>
          <a:p>
            <a:endParaRPr lang="en-US">
              <a:ea typeface="Calibri"/>
              <a:cs typeface="Calibri"/>
            </a:endParaRPr>
          </a:p>
        </p:txBody>
      </p:sp>
      <p:sp>
        <p:nvSpPr>
          <p:cNvPr id="4" name="Text Placeholder 3">
            <a:extLst>
              <a:ext uri="{FF2B5EF4-FFF2-40B4-BE49-F238E27FC236}">
                <a16:creationId xmlns:a16="http://schemas.microsoft.com/office/drawing/2014/main" id="{76818C43-F032-B870-DF6D-A4F1CF929F4F}"/>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Bias</a:t>
            </a:r>
            <a:endParaRPr lang="en-US"/>
          </a:p>
        </p:txBody>
      </p:sp>
    </p:spTree>
    <p:extLst>
      <p:ext uri="{BB962C8B-B14F-4D97-AF65-F5344CB8AC3E}">
        <p14:creationId xmlns:p14="http://schemas.microsoft.com/office/powerpoint/2010/main" val="16502813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lnSpcReduction="10000"/>
          </a:bodyPr>
          <a:lstStyle/>
          <a:p>
            <a:r>
              <a:rPr lang="en-US">
                <a:ea typeface="Calibri"/>
                <a:cs typeface="Calibri"/>
              </a:rPr>
              <a:t>First Impression Bias</a:t>
            </a:r>
          </a:p>
          <a:p>
            <a:r>
              <a:rPr lang="en-US">
                <a:ea typeface="Calibri"/>
                <a:cs typeface="Calibri"/>
              </a:rPr>
              <a:t>Affinity Bias</a:t>
            </a:r>
          </a:p>
          <a:p>
            <a:r>
              <a:rPr lang="en-US">
                <a:ea typeface="Calibri"/>
                <a:cs typeface="Calibri"/>
              </a:rPr>
              <a:t>Confirmation Bias</a:t>
            </a:r>
          </a:p>
          <a:p>
            <a:r>
              <a:rPr lang="en-US">
                <a:ea typeface="Calibri"/>
                <a:cs typeface="Calibri"/>
              </a:rPr>
              <a:t>Attribution Bias</a:t>
            </a:r>
          </a:p>
          <a:p>
            <a:r>
              <a:rPr lang="en-US">
                <a:ea typeface="Calibri"/>
                <a:cs typeface="Calibri"/>
              </a:rPr>
              <a:t>Characteristic based bias </a:t>
            </a:r>
          </a:p>
          <a:p>
            <a:pPr lvl="1">
              <a:buFont typeface="Courier New" panose="020B0604020202020204" pitchFamily="34" charset="0"/>
              <a:buChar char="o"/>
            </a:pPr>
            <a:r>
              <a:rPr lang="en-US">
                <a:ea typeface="Calibri"/>
                <a:cs typeface="Calibri"/>
              </a:rPr>
              <a:t>Race, ethnicity, gender, religion, sexual orientation, socioeconomic, educational, etc. </a:t>
            </a:r>
          </a:p>
          <a:p>
            <a:r>
              <a:rPr lang="en-US">
                <a:ea typeface="Calibri"/>
                <a:cs typeface="Calibri"/>
              </a:rPr>
              <a:t>Anchoring bias </a:t>
            </a:r>
          </a:p>
          <a:p>
            <a:r>
              <a:rPr lang="en-US">
                <a:ea typeface="Calibri"/>
                <a:cs typeface="Calibri"/>
              </a:rPr>
              <a:t>Beauty Bias </a:t>
            </a:r>
          </a:p>
          <a:p>
            <a:endParaRPr lang="en-US">
              <a:ea typeface="Calibri"/>
              <a:cs typeface="Calibri"/>
            </a:endParaRPr>
          </a:p>
        </p:txBody>
      </p:sp>
      <p:sp>
        <p:nvSpPr>
          <p:cNvPr id="4" name="Text Placeholder 3">
            <a:extLst>
              <a:ext uri="{FF2B5EF4-FFF2-40B4-BE49-F238E27FC236}">
                <a16:creationId xmlns:a16="http://schemas.microsoft.com/office/drawing/2014/main" id="{28EF6170-EADF-E8FC-DE15-C572E856A768}"/>
              </a:ext>
            </a:extLst>
          </p:cNvPr>
          <p:cNvSpPr>
            <a:spLocks noGrp="1"/>
          </p:cNvSpPr>
          <p:nvPr>
            <p:ph type="body" sz="quarter" idx="15"/>
          </p:nvPr>
        </p:nvSpPr>
        <p:spPr/>
        <p:txBody>
          <a:bodyPr anchor="ctr"/>
          <a:lstStyle/>
          <a:p>
            <a:r>
              <a:rPr lang="en-US" sz="3600" cap="all">
                <a:latin typeface="+mn-lt"/>
                <a:ea typeface="+mn-ea"/>
                <a:cs typeface="Calibri"/>
              </a:rPr>
              <a:t>Types of Bias</a:t>
            </a:r>
            <a:endParaRPr lang="en-US"/>
          </a:p>
        </p:txBody>
      </p:sp>
    </p:spTree>
    <p:extLst>
      <p:ext uri="{BB962C8B-B14F-4D97-AF65-F5344CB8AC3E}">
        <p14:creationId xmlns:p14="http://schemas.microsoft.com/office/powerpoint/2010/main" val="3167564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a:r>
              <a:rPr lang="en-US"/>
              <a:t>The subject matter of these cases is often personal and very intimate</a:t>
            </a:r>
          </a:p>
          <a:p>
            <a:pPr marL="457200"/>
            <a:r>
              <a:rPr lang="en-US"/>
              <a:t>Most of us hold our own conscious beliefs and practices when it comes to this content area so it is important not to intentionally or unintentionally cast your lens on the matters you investigate</a:t>
            </a:r>
          </a:p>
          <a:p>
            <a:pPr lvl="1"/>
            <a:r>
              <a:rPr lang="en-US"/>
              <a:t>Your own sexual experiences</a:t>
            </a:r>
          </a:p>
          <a:p>
            <a:pPr lvl="1"/>
            <a:r>
              <a:rPr lang="en-US"/>
              <a:t>Moral or religious views about sex</a:t>
            </a:r>
          </a:p>
          <a:p>
            <a:pPr lvl="1"/>
            <a:r>
              <a:rPr lang="en-US"/>
              <a:t>Comfort level in using terms – subject matter</a:t>
            </a:r>
          </a:p>
        </p:txBody>
      </p:sp>
      <p:sp>
        <p:nvSpPr>
          <p:cNvPr id="4" name="Text Placeholder 3">
            <a:extLst>
              <a:ext uri="{FF2B5EF4-FFF2-40B4-BE49-F238E27FC236}">
                <a16:creationId xmlns:a16="http://schemas.microsoft.com/office/drawing/2014/main" id="{DDB5B07B-02D5-3309-3617-8879F483D920}"/>
              </a:ext>
            </a:extLst>
          </p:cNvPr>
          <p:cNvSpPr>
            <a:spLocks noGrp="1"/>
          </p:cNvSpPr>
          <p:nvPr>
            <p:ph type="body" sz="quarter" idx="15"/>
          </p:nvPr>
        </p:nvSpPr>
        <p:spPr/>
        <p:txBody>
          <a:bodyPr anchor="ctr"/>
          <a:lstStyle/>
          <a:p>
            <a:r>
              <a:rPr lang="en-US"/>
              <a:t>Sexual Misconduct Case Specific Biases</a:t>
            </a:r>
          </a:p>
        </p:txBody>
      </p:sp>
    </p:spTree>
    <p:extLst>
      <p:ext uri="{BB962C8B-B14F-4D97-AF65-F5344CB8AC3E}">
        <p14:creationId xmlns:p14="http://schemas.microsoft.com/office/powerpoint/2010/main" val="7720439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t>You may have your own views on and experiences with:</a:t>
            </a:r>
          </a:p>
          <a:p>
            <a:pPr lvl="1"/>
            <a:r>
              <a:rPr lang="en-US"/>
              <a:t> Alcohol use </a:t>
            </a:r>
          </a:p>
          <a:p>
            <a:pPr lvl="1"/>
            <a:r>
              <a:rPr lang="en-US"/>
              <a:t>Drug use</a:t>
            </a:r>
          </a:p>
          <a:p>
            <a:r>
              <a:rPr lang="en-US"/>
              <a:t>These things may have impacted your life	</a:t>
            </a:r>
          </a:p>
        </p:txBody>
      </p:sp>
      <p:sp>
        <p:nvSpPr>
          <p:cNvPr id="4" name="Text Placeholder 3">
            <a:extLst>
              <a:ext uri="{FF2B5EF4-FFF2-40B4-BE49-F238E27FC236}">
                <a16:creationId xmlns:a16="http://schemas.microsoft.com/office/drawing/2014/main" id="{6FC93EDC-573E-D729-53B7-FBB2C020CDA7}"/>
              </a:ext>
            </a:extLst>
          </p:cNvPr>
          <p:cNvSpPr>
            <a:spLocks noGrp="1"/>
          </p:cNvSpPr>
          <p:nvPr>
            <p:ph type="body" sz="quarter" idx="15"/>
          </p:nvPr>
        </p:nvSpPr>
        <p:spPr/>
        <p:txBody>
          <a:bodyPr anchor="ctr"/>
          <a:lstStyle/>
          <a:p>
            <a:r>
              <a:rPr lang="en-US"/>
              <a:t>Alcohol and Drug Use Biases</a:t>
            </a:r>
          </a:p>
        </p:txBody>
      </p:sp>
    </p:spTree>
    <p:extLst>
      <p:ext uri="{BB962C8B-B14F-4D97-AF65-F5344CB8AC3E}">
        <p14:creationId xmlns:p14="http://schemas.microsoft.com/office/powerpoint/2010/main" val="848417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t>Complainant/Respondent is likeable/sympathetic</a:t>
            </a:r>
          </a:p>
          <a:p>
            <a:r>
              <a:rPr lang="en-US"/>
              <a:t>Complainant/Respondent is not likeable/sympathetic</a:t>
            </a:r>
          </a:p>
          <a:p>
            <a:r>
              <a:rPr lang="en-US"/>
              <a:t>Repeat Complainant/Respondent</a:t>
            </a:r>
          </a:p>
          <a:p>
            <a:r>
              <a:rPr lang="en-US"/>
              <a:t>Fact pattern similar to a prior, unrelated investigation</a:t>
            </a:r>
          </a:p>
          <a:p>
            <a:r>
              <a:rPr lang="en-US"/>
              <a:t>Complainant/Respondent behavior patterns</a:t>
            </a:r>
          </a:p>
        </p:txBody>
      </p:sp>
      <p:sp>
        <p:nvSpPr>
          <p:cNvPr id="4" name="Text Placeholder 3">
            <a:extLst>
              <a:ext uri="{FF2B5EF4-FFF2-40B4-BE49-F238E27FC236}">
                <a16:creationId xmlns:a16="http://schemas.microsoft.com/office/drawing/2014/main" id="{562A3EF4-A7B1-4ECA-67AD-71FBE3DC1C85}"/>
              </a:ext>
            </a:extLst>
          </p:cNvPr>
          <p:cNvSpPr>
            <a:spLocks noGrp="1"/>
          </p:cNvSpPr>
          <p:nvPr>
            <p:ph type="body" sz="quarter" idx="15"/>
          </p:nvPr>
        </p:nvSpPr>
        <p:spPr/>
        <p:txBody>
          <a:bodyPr anchor="ctr"/>
          <a:lstStyle/>
          <a:p>
            <a:r>
              <a:rPr lang="en-US" sz="3600">
                <a:latin typeface="+mn-lt"/>
                <a:ea typeface="+mn-ea"/>
                <a:cs typeface="+mn-cs"/>
              </a:rPr>
              <a:t>Investigator-Specific Biases</a:t>
            </a:r>
            <a:endParaRPr lang="en-US"/>
          </a:p>
        </p:txBody>
      </p:sp>
    </p:spTree>
    <p:extLst>
      <p:ext uri="{BB962C8B-B14F-4D97-AF65-F5344CB8AC3E}">
        <p14:creationId xmlns:p14="http://schemas.microsoft.com/office/powerpoint/2010/main" val="16325891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457200"/>
            <a:r>
              <a:rPr lang="en-US"/>
              <a:t>Priming – Your pre-investigation or mid-investigation thoughts about the case</a:t>
            </a:r>
          </a:p>
          <a:p>
            <a:pPr lvl="1"/>
            <a:r>
              <a:rPr lang="en-US"/>
              <a:t>“This is a really bad case.”</a:t>
            </a:r>
          </a:p>
          <a:p>
            <a:pPr lvl="1"/>
            <a:r>
              <a:rPr lang="en-US"/>
              <a:t>“This person has complained three times before.”</a:t>
            </a:r>
          </a:p>
          <a:p>
            <a:pPr lvl="1"/>
            <a:r>
              <a:rPr lang="en-US"/>
              <a:t>“This is low level.”</a:t>
            </a:r>
          </a:p>
          <a:p>
            <a:pPr marL="457200"/>
            <a:r>
              <a:rPr lang="en-US"/>
              <a:t>Phrasing – The way you ask a question can influence the answer – The misinformation effect</a:t>
            </a:r>
          </a:p>
          <a:p>
            <a:pPr lvl="1"/>
            <a:r>
              <a:rPr lang="en-US"/>
              <a:t>Do you get headaches frequently, and if so, how often? 2.2/week</a:t>
            </a:r>
          </a:p>
          <a:p>
            <a:pPr lvl="1"/>
            <a:r>
              <a:rPr lang="en-US"/>
              <a:t>Do you get headaches occasionally, and if so, how often? 0.7/week</a:t>
            </a:r>
          </a:p>
          <a:p>
            <a:pPr lvl="1"/>
            <a:r>
              <a:rPr lang="en-US"/>
              <a:t>How long was the movie? 130 minutes</a:t>
            </a:r>
          </a:p>
          <a:p>
            <a:pPr lvl="1"/>
            <a:r>
              <a:rPr lang="en-US"/>
              <a:t>How short was the movie? 100 minutes</a:t>
            </a:r>
          </a:p>
          <a:p>
            <a:pPr marL="1371600" lvl="4" indent="0">
              <a:buNone/>
            </a:pPr>
            <a:r>
              <a:rPr lang="en-US"/>
              <a:t>	</a:t>
            </a:r>
          </a:p>
          <a:p>
            <a:pPr marL="1371600" lvl="4" indent="0">
              <a:buNone/>
            </a:pPr>
            <a:r>
              <a:rPr lang="en-US"/>
              <a:t>	Headaches: Elizabeth Loftus (1975); Movie: Richard Harris (1973)</a:t>
            </a:r>
          </a:p>
          <a:p>
            <a:pPr lvl="1"/>
            <a:endParaRPr lang="en-US"/>
          </a:p>
        </p:txBody>
      </p:sp>
      <p:sp>
        <p:nvSpPr>
          <p:cNvPr id="4" name="Text Placeholder 3">
            <a:extLst>
              <a:ext uri="{FF2B5EF4-FFF2-40B4-BE49-F238E27FC236}">
                <a16:creationId xmlns:a16="http://schemas.microsoft.com/office/drawing/2014/main" id="{8CE87E22-B470-9A3A-452C-2E0FB709D0DF}"/>
              </a:ext>
            </a:extLst>
          </p:cNvPr>
          <p:cNvSpPr>
            <a:spLocks noGrp="1"/>
          </p:cNvSpPr>
          <p:nvPr>
            <p:ph type="body" sz="quarter" idx="15"/>
          </p:nvPr>
        </p:nvSpPr>
        <p:spPr/>
        <p:txBody>
          <a:bodyPr anchor="ctr">
            <a:normAutofit/>
          </a:bodyPr>
          <a:lstStyle/>
          <a:p>
            <a:r>
              <a:rPr lang="en-US"/>
              <a:t>Bias Impact on Investigation</a:t>
            </a:r>
          </a:p>
        </p:txBody>
      </p:sp>
    </p:spTree>
    <p:extLst>
      <p:ext uri="{BB962C8B-B14F-4D97-AF65-F5344CB8AC3E}">
        <p14:creationId xmlns:p14="http://schemas.microsoft.com/office/powerpoint/2010/main" val="2091256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marL="0" indent="0">
              <a:buNone/>
            </a:pPr>
            <a:r>
              <a:rPr lang="en-US" sz="2700" b="1">
                <a:ea typeface="Calibri"/>
                <a:cs typeface="Calibri"/>
              </a:rPr>
              <a:t>Common Behavior for Victims of Rape</a:t>
            </a:r>
          </a:p>
          <a:p>
            <a:pPr>
              <a:buFont typeface="Arial"/>
              <a:buChar char="•"/>
            </a:pPr>
            <a:r>
              <a:rPr lang="en-US" sz="1900">
                <a:solidFill>
                  <a:srgbClr val="0D0D0D"/>
                </a:solidFill>
                <a:ea typeface="Calibri"/>
                <a:cs typeface="Calibri"/>
              </a:rPr>
              <a:t>Delay in reporting</a:t>
            </a:r>
            <a:endParaRPr lang="en-US" sz="1900">
              <a:solidFill>
                <a:srgbClr val="000000"/>
              </a:solidFill>
              <a:ea typeface="Calibri"/>
              <a:cs typeface="Calibri"/>
            </a:endParaRPr>
          </a:p>
          <a:p>
            <a:pPr>
              <a:buFont typeface="Arial"/>
              <a:buChar char="•"/>
            </a:pPr>
            <a:r>
              <a:rPr lang="en-US" sz="1900">
                <a:solidFill>
                  <a:srgbClr val="0D0D0D"/>
                </a:solidFill>
                <a:ea typeface="Calibri"/>
                <a:cs typeface="Calibri"/>
              </a:rPr>
              <a:t>Change in account of what happened</a:t>
            </a:r>
            <a:endParaRPr lang="en-US" sz="1900">
              <a:solidFill>
                <a:srgbClr val="000000"/>
              </a:solidFill>
              <a:ea typeface="Calibri"/>
              <a:cs typeface="Calibri"/>
            </a:endParaRPr>
          </a:p>
          <a:p>
            <a:pPr>
              <a:buFont typeface="Arial"/>
              <a:buChar char="•"/>
            </a:pPr>
            <a:r>
              <a:rPr lang="en-US" sz="1900">
                <a:solidFill>
                  <a:srgbClr val="0D0D0D"/>
                </a:solidFill>
                <a:ea typeface="Calibri"/>
                <a:cs typeface="Calibri"/>
              </a:rPr>
              <a:t>Unexpected demeanor/disposition</a:t>
            </a:r>
            <a:endParaRPr lang="en-US" sz="1900">
              <a:solidFill>
                <a:srgbClr val="000000"/>
              </a:solidFill>
              <a:ea typeface="Calibri"/>
              <a:cs typeface="Calibri"/>
            </a:endParaRPr>
          </a:p>
          <a:p>
            <a:pPr>
              <a:buFont typeface="Arial"/>
              <a:buChar char="•"/>
            </a:pPr>
            <a:r>
              <a:rPr lang="en-US" sz="1900">
                <a:solidFill>
                  <a:srgbClr val="0D0D0D"/>
                </a:solidFill>
                <a:ea typeface="Calibri"/>
                <a:cs typeface="Calibri"/>
              </a:rPr>
              <a:t>Unexpected behavior</a:t>
            </a:r>
            <a:endParaRPr lang="en-US" sz="1900">
              <a:solidFill>
                <a:srgbClr val="000000"/>
              </a:solidFill>
              <a:ea typeface="Calibri"/>
              <a:cs typeface="Calibri"/>
            </a:endParaRPr>
          </a:p>
          <a:p>
            <a:pPr marL="842645" lvl="1" indent="-285750">
              <a:buFont typeface="Arial"/>
              <a:buChar char="–"/>
            </a:pPr>
            <a:r>
              <a:rPr lang="en-US" sz="1700">
                <a:solidFill>
                  <a:srgbClr val="0D0D0D"/>
                </a:solidFill>
                <a:ea typeface="Calibri"/>
                <a:cs typeface="Calibri"/>
              </a:rPr>
              <a:t>Contact with person who caused the harm</a:t>
            </a:r>
            <a:endParaRPr lang="en-US" sz="1700">
              <a:solidFill>
                <a:srgbClr val="000000"/>
              </a:solidFill>
              <a:ea typeface="Calibri"/>
              <a:cs typeface="Calibri"/>
            </a:endParaRPr>
          </a:p>
          <a:p>
            <a:pPr marL="842645" lvl="1" indent="-285750">
              <a:buFont typeface="Arial"/>
              <a:buChar char="–"/>
            </a:pPr>
            <a:r>
              <a:rPr lang="en-US" sz="1700">
                <a:solidFill>
                  <a:srgbClr val="0D0D0D"/>
                </a:solidFill>
                <a:ea typeface="Calibri"/>
                <a:cs typeface="Calibri"/>
              </a:rPr>
              <a:t>Desire to resume “normal” routine</a:t>
            </a:r>
            <a:endParaRPr lang="en-US" sz="1700">
              <a:solidFill>
                <a:srgbClr val="000000"/>
              </a:solidFill>
              <a:ea typeface="Calibri"/>
              <a:cs typeface="Calibri"/>
            </a:endParaRPr>
          </a:p>
          <a:p>
            <a:pPr marL="842645" lvl="1" indent="-285750">
              <a:buFont typeface="Arial"/>
              <a:buChar char="–"/>
            </a:pPr>
            <a:r>
              <a:rPr lang="en-US" sz="1700">
                <a:solidFill>
                  <a:srgbClr val="0D0D0D"/>
                </a:solidFill>
                <a:ea typeface="Calibri"/>
                <a:cs typeface="Calibri"/>
              </a:rPr>
              <a:t>Subsequent sexual activity (sometimes with the person who caused the harm)</a:t>
            </a:r>
            <a:endParaRPr lang="en-US"/>
          </a:p>
        </p:txBody>
      </p:sp>
      <p:sp>
        <p:nvSpPr>
          <p:cNvPr id="4" name="Text Placeholder 3">
            <a:extLst>
              <a:ext uri="{FF2B5EF4-FFF2-40B4-BE49-F238E27FC236}">
                <a16:creationId xmlns:a16="http://schemas.microsoft.com/office/drawing/2014/main" id="{EFAF7D44-271E-3448-4FF3-AAFBE1F816E9}"/>
              </a:ext>
            </a:extLst>
          </p:cNvPr>
          <p:cNvSpPr>
            <a:spLocks noGrp="1"/>
          </p:cNvSpPr>
          <p:nvPr>
            <p:ph type="body" sz="quarter" idx="15"/>
          </p:nvPr>
        </p:nvSpPr>
        <p:spPr/>
        <p:txBody>
          <a:bodyPr anchor="ctr">
            <a:normAutofit/>
          </a:bodyPr>
          <a:lstStyle/>
          <a:p>
            <a:r>
              <a:rPr lang="en-US" sz="3600">
                <a:solidFill>
                  <a:srgbClr val="002060"/>
                </a:solidFill>
                <a:latin typeface="+mn-lt"/>
                <a:ea typeface="+mn-ea"/>
                <a:cs typeface="Arial"/>
              </a:rPr>
              <a:t>Rape Myth vs </a:t>
            </a:r>
            <a:r>
              <a:rPr lang="en-US" sz="3600" b="1">
                <a:ea typeface="Calibri"/>
                <a:cs typeface="Calibri"/>
              </a:rPr>
              <a:t>Common Behavior for Victims of Rape</a:t>
            </a:r>
          </a:p>
        </p:txBody>
      </p:sp>
    </p:spTree>
    <p:extLst>
      <p:ext uri="{BB962C8B-B14F-4D97-AF65-F5344CB8AC3E}">
        <p14:creationId xmlns:p14="http://schemas.microsoft.com/office/powerpoint/2010/main" val="25848056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000000"/>
                </a:solidFill>
                <a:latin typeface="Calibri" panose="020F0502020204030204" pitchFamily="34" charset="0"/>
              </a:rPr>
              <a:t>N</a:t>
            </a:r>
            <a:r>
              <a:rPr lang="en-US" i="0">
                <a:solidFill>
                  <a:srgbClr val="000000"/>
                </a:solidFill>
                <a:effectLst/>
                <a:latin typeface="Calibri" panose="020F0502020204030204" pitchFamily="34" charset="0"/>
              </a:rPr>
              <a:t>eurobiological Responses to Trauma</a:t>
            </a:r>
            <a:endParaRPr lang="en-US" sz="5400"/>
          </a:p>
        </p:txBody>
      </p:sp>
    </p:spTree>
    <p:extLst>
      <p:ext uri="{BB962C8B-B14F-4D97-AF65-F5344CB8AC3E}">
        <p14:creationId xmlns:p14="http://schemas.microsoft.com/office/powerpoint/2010/main" val="4159609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E0D902-AB3C-2D81-6FB5-BA17A89AE212}"/>
              </a:ext>
            </a:extLst>
          </p:cNvPr>
          <p:cNvSpPr>
            <a:spLocks noGrp="1"/>
          </p:cNvSpPr>
          <p:nvPr>
            <p:ph idx="1"/>
          </p:nvPr>
        </p:nvSpPr>
        <p:spPr/>
        <p:txBody>
          <a:bodyPr>
            <a:normAutofit/>
          </a:bodyPr>
          <a:lstStyle/>
          <a:p>
            <a:pPr marL="0" indent="0">
              <a:buNone/>
            </a:pPr>
            <a:r>
              <a:rPr lang="en-US" sz="2000"/>
              <a:t>Taylor, a student, met with the Accessibility Resource Coordinator two weeks before classes started, providing the necessary paperwork. Taylor received a letter from the Coordinator with her accommodations, which she provided to Dr. Trowbridge, one of her professors. Taylor received an email from Dr. Trowbridge, who stated that Dr. Trowbridge didn’t believe the accommodations were necessary for Taylor to take the course, and if Taylor disagreed, Taylor should withdraw from the course.</a:t>
            </a:r>
          </a:p>
          <a:p>
            <a:pPr>
              <a:buFont typeface="+mj-lt"/>
              <a:buAutoNum type="arabicPeriod"/>
            </a:pPr>
            <a:r>
              <a:rPr lang="en-US" sz="2000">
                <a:latin typeface="Aptos" panose="020B0004020202020204" pitchFamily="34" charset="0"/>
                <a:cs typeface="Times New Roman" panose="02020603050405020304" pitchFamily="18" charset="0"/>
              </a:rPr>
              <a:t>Protected class(es)</a:t>
            </a:r>
          </a:p>
          <a:p>
            <a:pPr>
              <a:buFont typeface="+mj-lt"/>
              <a:buAutoNum type="arabicPeriod"/>
            </a:pPr>
            <a:r>
              <a:rPr lang="en-US" sz="2000">
                <a:latin typeface="Aptos" panose="020B0004020202020204" pitchFamily="34" charset="0"/>
                <a:cs typeface="Times New Roman" panose="02020603050405020304" pitchFamily="18" charset="0"/>
              </a:rPr>
              <a:t>Unwanted conduct</a:t>
            </a:r>
          </a:p>
          <a:p>
            <a:pPr>
              <a:buFont typeface="+mj-lt"/>
              <a:buAutoNum type="arabicPeriod"/>
            </a:pPr>
            <a:r>
              <a:rPr lang="en-US" sz="2000">
                <a:latin typeface="Aptos" panose="020B0004020202020204" pitchFamily="34" charset="0"/>
                <a:cs typeface="Times New Roman" panose="02020603050405020304" pitchFamily="18" charset="0"/>
              </a:rPr>
              <a:t>Evidence conduct is based on protected class(es)</a:t>
            </a:r>
          </a:p>
          <a:p>
            <a:pPr>
              <a:buFont typeface="+mj-lt"/>
              <a:buAutoNum type="arabicPeriod"/>
            </a:pPr>
            <a:r>
              <a:rPr lang="en-US" sz="2000">
                <a:latin typeface="Aptos" panose="020B0004020202020204" pitchFamily="34" charset="0"/>
                <a:cs typeface="Times New Roman" panose="02020603050405020304" pitchFamily="18" charset="0"/>
              </a:rPr>
              <a:t>Negative effect</a:t>
            </a:r>
            <a:endParaRPr lang="en-US" sz="2000"/>
          </a:p>
        </p:txBody>
      </p:sp>
      <p:sp>
        <p:nvSpPr>
          <p:cNvPr id="4" name="Text Placeholder 3">
            <a:extLst>
              <a:ext uri="{FF2B5EF4-FFF2-40B4-BE49-F238E27FC236}">
                <a16:creationId xmlns:a16="http://schemas.microsoft.com/office/drawing/2014/main" id="{AA0A09E9-D837-BF76-F6F9-3612705B6C9D}"/>
              </a:ext>
            </a:extLst>
          </p:cNvPr>
          <p:cNvSpPr>
            <a:spLocks noGrp="1"/>
          </p:cNvSpPr>
          <p:nvPr>
            <p:ph type="body" sz="quarter" idx="15"/>
          </p:nvPr>
        </p:nvSpPr>
        <p:spPr/>
        <p:txBody>
          <a:bodyPr anchor="ctr"/>
          <a:lstStyle/>
          <a:p>
            <a:r>
              <a:rPr lang="en-US" sz="3600">
                <a:solidFill>
                  <a:srgbClr val="FC4C02"/>
                </a:solidFill>
                <a:latin typeface="+mn-lt"/>
                <a:ea typeface="+mn-ea"/>
                <a:cs typeface="+mn-cs"/>
              </a:rPr>
              <a:t>Scenario: Taylor</a:t>
            </a:r>
            <a:endParaRPr lang="en-US">
              <a:solidFill>
                <a:srgbClr val="FC4C02"/>
              </a:solidFill>
            </a:endParaRPr>
          </a:p>
        </p:txBody>
      </p:sp>
    </p:spTree>
    <p:extLst>
      <p:ext uri="{BB962C8B-B14F-4D97-AF65-F5344CB8AC3E}">
        <p14:creationId xmlns:p14="http://schemas.microsoft.com/office/powerpoint/2010/main" val="23909061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4" name="Picture 8" descr="Diagram of the brain structure by Peter Yeung showing the limbic system, which is our defense system. The diagram specifically shows the locations of the amygdala (where early warnings are sent from) and the hippocampus (where we determine what is safety and what is dange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051300" y="2184400"/>
            <a:ext cx="4089400" cy="4089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 Placeholder 1">
            <a:extLst>
              <a:ext uri="{FF2B5EF4-FFF2-40B4-BE49-F238E27FC236}">
                <a16:creationId xmlns:a16="http://schemas.microsoft.com/office/drawing/2014/main" id="{EE866274-E008-1E64-4B18-DE45F3DE8191}"/>
              </a:ext>
            </a:extLst>
          </p:cNvPr>
          <p:cNvSpPr>
            <a:spLocks noGrp="1"/>
          </p:cNvSpPr>
          <p:nvPr>
            <p:ph type="body" sz="quarter" idx="15"/>
          </p:nvPr>
        </p:nvSpPr>
        <p:spPr/>
        <p:txBody>
          <a:bodyPr/>
          <a:lstStyle/>
          <a:p>
            <a:r>
              <a:rPr lang="en-US" sz="3600">
                <a:latin typeface="+mn-lt"/>
                <a:ea typeface="+mn-ea"/>
                <a:cs typeface="+mn-cs"/>
              </a:rPr>
              <a:t>Neuroscience – The Limbic System</a:t>
            </a:r>
            <a:endParaRPr lang="en-US"/>
          </a:p>
        </p:txBody>
      </p:sp>
    </p:spTree>
    <p:extLst>
      <p:ext uri="{BB962C8B-B14F-4D97-AF65-F5344CB8AC3E}">
        <p14:creationId xmlns:p14="http://schemas.microsoft.com/office/powerpoint/2010/main" val="23610849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81F1848B-62AC-0EDA-681D-7C7983E72E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650206"/>
            <a:ext cx="7315200" cy="3557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53637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cture">
            <a:extLst>
              <a:ext uri="{FF2B5EF4-FFF2-40B4-BE49-F238E27FC236}">
                <a16:creationId xmlns:a16="http://schemas.microsoft.com/office/drawing/2014/main" id="{E5BD31E9-CC49-E1B2-CCA8-BDC2046B0B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4331" y="1063229"/>
            <a:ext cx="5103341" cy="3827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211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30989-5B28-5D8B-AC7A-83B69BF8DE4C}"/>
              </a:ext>
            </a:extLst>
          </p:cNvPr>
          <p:cNvSpPr>
            <a:spLocks noGrp="1"/>
          </p:cNvSpPr>
          <p:nvPr>
            <p:ph type="title"/>
          </p:nvPr>
        </p:nvSpPr>
        <p:spPr>
          <a:xfrm>
            <a:off x="2013667" y="1320692"/>
            <a:ext cx="2611531" cy="2991439"/>
          </a:xfrm>
        </p:spPr>
        <p:txBody>
          <a:bodyPr vert="horz" lIns="68580" tIns="34290" rIns="68580" bIns="34290" rtlCol="0" anchor="ctr">
            <a:normAutofit fontScale="90000"/>
          </a:bodyPr>
          <a:lstStyle/>
          <a:p>
            <a:r>
              <a:rPr lang="en-US" altLang="en-US">
                <a:solidFill>
                  <a:schemeClr val="tx1"/>
                </a:solidFill>
              </a:rPr>
              <a:t>Responses of the Brain &amp; Body During Trauma</a:t>
            </a:r>
            <a:endParaRPr lang="en-US" kern="1200">
              <a:solidFill>
                <a:schemeClr val="tx1"/>
              </a:solidFill>
              <a:latin typeface="+mj-lt"/>
              <a:ea typeface="+mj-ea"/>
              <a:cs typeface="+mj-cs"/>
            </a:endParaRPr>
          </a:p>
        </p:txBody>
      </p:sp>
      <p:pic>
        <p:nvPicPr>
          <p:cNvPr id="4" name="Picture 2" descr="Trauma responses outlined in 5 sections (clockwise): fight, flight, fawn, flop, and freeze. Image from Reflectio">
            <a:extLst>
              <a:ext uri="{FF2B5EF4-FFF2-40B4-BE49-F238E27FC236}">
                <a16:creationId xmlns:a16="http://schemas.microsoft.com/office/drawing/2014/main" id="{86536398-111A-E320-9589-48F1DD26BD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2013" y="1054283"/>
            <a:ext cx="5018788" cy="4749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0614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417E3D7-7FD5-53B7-E22A-49EADAA1D483}"/>
              </a:ext>
            </a:extLst>
          </p:cNvPr>
          <p:cNvSpPr>
            <a:spLocks noGrp="1"/>
          </p:cNvSpPr>
          <p:nvPr>
            <p:ph type="title" idx="4294967295"/>
          </p:nvPr>
        </p:nvSpPr>
        <p:spPr>
          <a:xfrm>
            <a:off x="609600" y="381000"/>
            <a:ext cx="10871200" cy="1066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ts val="600"/>
              </a:spcBef>
              <a:spcAft>
                <a:spcPts val="600"/>
              </a:spcAft>
              <a:buClr>
                <a:schemeClr val="accent1"/>
              </a:buClr>
              <a:buSzTx/>
              <a:buFont typeface="Calibri" panose="020F0502020204030204" pitchFamily="34" charset="0"/>
              <a:buNone/>
              <a:tabLst/>
              <a:defRPr/>
            </a:pPr>
            <a:r>
              <a:rPr kumimoji="0" lang="en-US" altLang="en-US" sz="4000" b="1" i="0" u="none" strike="noStrike" kern="1200" cap="none" spc="0" normalizeH="0" baseline="0" noProof="0">
                <a:ln>
                  <a:noFill/>
                </a:ln>
                <a:solidFill>
                  <a:schemeClr val="tx2"/>
                </a:solidFill>
                <a:effectLst/>
                <a:uLnTx/>
                <a:uFillTx/>
                <a:latin typeface="+mn-lt"/>
                <a:ea typeface="ＭＳ Ｐゴシック" panose="020B0600070205080204" pitchFamily="34" charset="-128"/>
                <a:cs typeface="+mn-cs"/>
              </a:rPr>
              <a:t>Freeze or Dissociation</a:t>
            </a:r>
            <a:endParaRPr kumimoji="0" lang="en-US" sz="4000" b="1" i="0" u="none" strike="noStrike" kern="1200" cap="none" spc="0" normalizeH="0" baseline="0" noProof="0">
              <a:ln>
                <a:noFill/>
              </a:ln>
              <a:solidFill>
                <a:schemeClr val="tx2"/>
              </a:solidFill>
              <a:effectLst/>
              <a:uLnTx/>
              <a:uFillTx/>
              <a:latin typeface="+mn-lt"/>
              <a:ea typeface="+mn-ea"/>
              <a:cs typeface="+mn-cs"/>
            </a:endParaRPr>
          </a:p>
        </p:txBody>
      </p:sp>
      <p:sp>
        <p:nvSpPr>
          <p:cNvPr id="2" name="Content Placeholder 1"/>
          <p:cNvSpPr>
            <a:spLocks noGrp="1"/>
          </p:cNvSpPr>
          <p:nvPr>
            <p:ph sz="half" idx="1"/>
          </p:nvPr>
        </p:nvSpPr>
        <p:spPr>
          <a:xfrm>
            <a:off x="609600" y="1600203"/>
            <a:ext cx="10871200" cy="4525963"/>
          </a:xfrm>
        </p:spPr>
        <p:txBody>
          <a:bodyPr>
            <a:normAutofit fontScale="92500" lnSpcReduction="10000"/>
          </a:bodyPr>
          <a:lstStyle/>
          <a:p>
            <a:pPr marL="342900" indent="-342900">
              <a:defRPr/>
            </a:pPr>
            <a:r>
              <a:rPr lang="en-US" sz="2800">
                <a:solidFill>
                  <a:schemeClr val="tx1"/>
                </a:solidFill>
              </a:rPr>
              <a:t>Defense mechanism (of the brain) to protect against overwhelming sensations &amp; emotions</a:t>
            </a:r>
          </a:p>
          <a:p>
            <a:pPr lvl="1">
              <a:defRPr/>
            </a:pPr>
            <a:r>
              <a:rPr lang="en-US" sz="2400">
                <a:solidFill>
                  <a:schemeClr val="tx1"/>
                </a:solidFill>
              </a:rPr>
              <a:t>Occurs automatically, without trying</a:t>
            </a:r>
          </a:p>
          <a:p>
            <a:pPr marL="342900" indent="-342900">
              <a:defRPr/>
            </a:pPr>
            <a:r>
              <a:rPr lang="en-US" sz="2800">
                <a:solidFill>
                  <a:schemeClr val="tx1"/>
                </a:solidFill>
              </a:rPr>
              <a:t>Portions (i.e., memories) of an experience that are normally linked together become “dis-associated”</a:t>
            </a:r>
          </a:p>
          <a:p>
            <a:pPr marL="342900" indent="-342900">
              <a:defRPr/>
            </a:pPr>
            <a:r>
              <a:rPr lang="en-US" sz="2800">
                <a:solidFill>
                  <a:schemeClr val="tx1"/>
                </a:solidFill>
              </a:rPr>
              <a:t>Examples (during &amp; immediately following a trauma):</a:t>
            </a:r>
          </a:p>
          <a:p>
            <a:pPr lvl="1">
              <a:defRPr/>
            </a:pPr>
            <a:r>
              <a:rPr lang="en-US" sz="2400">
                <a:solidFill>
                  <a:schemeClr val="tx1"/>
                </a:solidFill>
              </a:rPr>
              <a:t>“Blanked out” or “spaced out” – in some way felt that I was not part of what was going on</a:t>
            </a:r>
          </a:p>
          <a:p>
            <a:pPr lvl="1">
              <a:defRPr/>
            </a:pPr>
            <a:r>
              <a:rPr lang="en-US" sz="2400">
                <a:solidFill>
                  <a:schemeClr val="tx1"/>
                </a:solidFill>
              </a:rPr>
              <a:t>What was happening seemed unreal to me – like I was in a dream or watching a movie or a play</a:t>
            </a:r>
          </a:p>
          <a:p>
            <a:pPr lvl="1">
              <a:defRPr/>
            </a:pPr>
            <a:r>
              <a:rPr lang="en-US" sz="2400">
                <a:solidFill>
                  <a:schemeClr val="tx1"/>
                </a:solidFill>
              </a:rPr>
              <a:t>Felt “disconnected” from my body</a:t>
            </a:r>
          </a:p>
          <a:p>
            <a:pPr>
              <a:defRPr/>
            </a:pPr>
            <a:endParaRPr lang="en-US">
              <a:solidFill>
                <a:schemeClr val="tx1"/>
              </a:solidFill>
            </a:endParaRPr>
          </a:p>
          <a:p>
            <a:endParaRPr lang="en-US"/>
          </a:p>
        </p:txBody>
      </p:sp>
    </p:spTree>
    <p:extLst>
      <p:ext uri="{BB962C8B-B14F-4D97-AF65-F5344CB8AC3E}">
        <p14:creationId xmlns:p14="http://schemas.microsoft.com/office/powerpoint/2010/main" val="41261452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BF08FEC-2975-9037-2836-0FE5698F62E3}"/>
              </a:ext>
            </a:extLst>
          </p:cNvPr>
          <p:cNvSpPr>
            <a:spLocks noGrp="1"/>
          </p:cNvSpPr>
          <p:nvPr>
            <p:ph type="title" idx="4294967295"/>
          </p:nvPr>
        </p:nvSpPr>
        <p:spPr>
          <a:xfrm>
            <a:off x="609600" y="381000"/>
            <a:ext cx="10871200" cy="1066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00000"/>
              </a:lnSpc>
              <a:spcBef>
                <a:spcPts val="600"/>
              </a:spcBef>
              <a:spcAft>
                <a:spcPts val="600"/>
              </a:spcAft>
              <a:buClr>
                <a:schemeClr val="accent1"/>
              </a:buClr>
              <a:buSzTx/>
              <a:buFont typeface="Calibri" panose="020F0502020204030204" pitchFamily="34" charset="0"/>
              <a:buNone/>
              <a:tabLst/>
              <a:defRPr/>
            </a:pPr>
            <a:r>
              <a:rPr kumimoji="0" lang="en-US" altLang="en-US" sz="4000" b="1" i="0" u="none" strike="noStrike" kern="1200" cap="none" spc="0" normalizeH="0" baseline="0" noProof="0">
                <a:ln>
                  <a:noFill/>
                </a:ln>
                <a:solidFill>
                  <a:schemeClr val="tx2"/>
                </a:solidFill>
                <a:effectLst/>
                <a:uLnTx/>
                <a:uFillTx/>
                <a:latin typeface="+mn-lt"/>
                <a:ea typeface="ＭＳ Ｐゴシック" panose="020B0600070205080204" pitchFamily="34" charset="-128"/>
                <a:cs typeface="+mn-cs"/>
              </a:rPr>
              <a:t>Flop or Tonic Immobility</a:t>
            </a:r>
            <a:endParaRPr kumimoji="0" lang="en-US" sz="4000" b="1" i="0" u="none" strike="noStrike" kern="1200" cap="none" spc="0" normalizeH="0" baseline="0" noProof="0">
              <a:ln>
                <a:noFill/>
              </a:ln>
              <a:solidFill>
                <a:schemeClr val="tx2"/>
              </a:solidFill>
              <a:effectLst/>
              <a:uLnTx/>
              <a:uFillTx/>
              <a:latin typeface="+mn-lt"/>
              <a:ea typeface="+mn-ea"/>
              <a:cs typeface="+mn-cs"/>
            </a:endParaRPr>
          </a:p>
        </p:txBody>
      </p:sp>
      <p:sp>
        <p:nvSpPr>
          <p:cNvPr id="2" name="Content Placeholder 1"/>
          <p:cNvSpPr>
            <a:spLocks noGrp="1"/>
          </p:cNvSpPr>
          <p:nvPr>
            <p:ph idx="1"/>
          </p:nvPr>
        </p:nvSpPr>
        <p:spPr/>
        <p:txBody>
          <a:bodyPr>
            <a:normAutofit lnSpcReduction="10000"/>
          </a:bodyPr>
          <a:lstStyle/>
          <a:p>
            <a:pPr>
              <a:buFont typeface="Wingdings 2" charset="2"/>
              <a:buChar char=""/>
              <a:defRPr/>
            </a:pPr>
            <a:r>
              <a:rPr lang="en-US"/>
              <a:t>Uncontrollable response</a:t>
            </a:r>
          </a:p>
          <a:p>
            <a:pPr>
              <a:buFont typeface="Wingdings 2" charset="2"/>
              <a:buChar char=""/>
              <a:defRPr/>
            </a:pPr>
            <a:r>
              <a:rPr lang="en-US"/>
              <a:t>Mentally know what’s happening but physically unable to move (like being awake during surgery)</a:t>
            </a:r>
          </a:p>
          <a:p>
            <a:pPr>
              <a:buFont typeface="Wingdings 2" charset="2"/>
              <a:buChar char=""/>
              <a:defRPr/>
            </a:pPr>
            <a:r>
              <a:rPr lang="en-US"/>
              <a:t>Rate of occurrence</a:t>
            </a:r>
          </a:p>
          <a:p>
            <a:pPr lvl="1">
              <a:buFont typeface="Wingdings 2" charset="2"/>
              <a:buChar char=""/>
              <a:defRPr/>
            </a:pPr>
            <a:r>
              <a:rPr lang="en-US"/>
              <a:t>12 – 50% victim/survivors of rape experience tonic immobility during assault (most studies are closer to 50%)</a:t>
            </a:r>
          </a:p>
          <a:p>
            <a:r>
              <a:rPr lang="en-US" altLang="en-US">
                <a:ea typeface="ＭＳ Ｐゴシック" panose="020B0600070205080204" pitchFamily="34" charset="-128"/>
              </a:rPr>
              <a:t>Caused by:</a:t>
            </a:r>
          </a:p>
          <a:p>
            <a:pPr lvl="1"/>
            <a:r>
              <a:rPr lang="en-US" altLang="en-US">
                <a:ea typeface="ＭＳ Ｐゴシック" panose="020B0600070205080204" pitchFamily="34" charset="-128"/>
              </a:rPr>
              <a:t>Fear</a:t>
            </a:r>
          </a:p>
          <a:p>
            <a:pPr lvl="1"/>
            <a:r>
              <a:rPr lang="en-US" altLang="en-US">
                <a:ea typeface="ＭＳ Ｐゴシック" panose="020B0600070205080204" pitchFamily="34" charset="-128"/>
              </a:rPr>
              <a:t>Physical restriction</a:t>
            </a:r>
          </a:p>
          <a:p>
            <a:pPr lvl="1"/>
            <a:r>
              <a:rPr lang="en-US" altLang="en-US">
                <a:ea typeface="ＭＳ Ｐゴシック" panose="020B0600070205080204" pitchFamily="34" charset="-128"/>
              </a:rPr>
              <a:t>“Perceived” inability to escape</a:t>
            </a:r>
          </a:p>
          <a:p>
            <a:endParaRPr lang="en-US"/>
          </a:p>
        </p:txBody>
      </p:sp>
    </p:spTree>
    <p:extLst>
      <p:ext uri="{BB962C8B-B14F-4D97-AF65-F5344CB8AC3E}">
        <p14:creationId xmlns:p14="http://schemas.microsoft.com/office/powerpoint/2010/main" val="1310582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en-US">
                <a:ea typeface="ＭＳ Ｐゴシック" panose="020B0600070205080204" pitchFamily="34" charset="-128"/>
              </a:rPr>
              <a:t>Physiology</a:t>
            </a:r>
          </a:p>
          <a:p>
            <a:pPr lvl="1"/>
            <a:r>
              <a:rPr lang="en-US" altLang="en-US">
                <a:ea typeface="ＭＳ Ｐゴシック" panose="020B0600070205080204" pitchFamily="34" charset="-128"/>
              </a:rPr>
              <a:t>Heart rate, respirations, dilated pupils, dry mouth, knot in the stomach </a:t>
            </a:r>
          </a:p>
          <a:p>
            <a:r>
              <a:rPr lang="en-US" altLang="en-US">
                <a:ea typeface="ＭＳ Ｐゴシック" panose="020B0600070205080204" pitchFamily="34" charset="-128"/>
              </a:rPr>
              <a:t>Affective (mood and emotion) responses</a:t>
            </a:r>
          </a:p>
          <a:p>
            <a:pPr lvl="1"/>
            <a:r>
              <a:rPr lang="en-US" altLang="en-US">
                <a:ea typeface="ＭＳ Ｐゴシック" panose="020B0600070205080204" pitchFamily="34" charset="-128"/>
              </a:rPr>
              <a:t>Fear, helplessness, horror</a:t>
            </a:r>
          </a:p>
          <a:p>
            <a:r>
              <a:rPr lang="en-US" altLang="en-US">
                <a:ea typeface="ＭＳ Ｐゴシック" panose="020B0600070205080204" pitchFamily="34" charset="-128"/>
              </a:rPr>
              <a:t>Cognitive (thought) processing</a:t>
            </a:r>
          </a:p>
          <a:p>
            <a:pPr lvl="1"/>
            <a:r>
              <a:rPr lang="en-US" altLang="en-US">
                <a:ea typeface="ＭＳ Ｐゴシック" panose="020B0600070205080204" pitchFamily="34" charset="-128"/>
              </a:rPr>
              <a:t>Memory – fragmented, out of sequence</a:t>
            </a:r>
          </a:p>
          <a:p>
            <a:pPr lvl="1"/>
            <a:r>
              <a:rPr lang="en-US" altLang="en-US">
                <a:ea typeface="ＭＳ Ｐゴシック" panose="020B0600070205080204" pitchFamily="34" charset="-128"/>
              </a:rPr>
              <a:t>Time distortion</a:t>
            </a:r>
          </a:p>
          <a:p>
            <a:pPr lvl="1"/>
            <a:r>
              <a:rPr lang="en-US" altLang="en-US">
                <a:ea typeface="ＭＳ Ｐゴシック" panose="020B0600070205080204" pitchFamily="34" charset="-128"/>
              </a:rPr>
              <a:t>Increased confabulation</a:t>
            </a:r>
          </a:p>
          <a:p>
            <a:pPr lvl="1"/>
            <a:r>
              <a:rPr lang="en-US" altLang="en-US">
                <a:ea typeface="ＭＳ Ｐゴシック" panose="020B0600070205080204" pitchFamily="34" charset="-128"/>
              </a:rPr>
              <a:t>Trauma memory and recall</a:t>
            </a:r>
          </a:p>
          <a:p>
            <a:endParaRPr lang="en-US"/>
          </a:p>
        </p:txBody>
      </p:sp>
      <p:sp>
        <p:nvSpPr>
          <p:cNvPr id="4" name="Text Placeholder 3">
            <a:extLst>
              <a:ext uri="{FF2B5EF4-FFF2-40B4-BE49-F238E27FC236}">
                <a16:creationId xmlns:a16="http://schemas.microsoft.com/office/drawing/2014/main" id="{B6420842-E5E5-4E8E-0589-9F953032CBD9}"/>
              </a:ext>
            </a:extLst>
          </p:cNvPr>
          <p:cNvSpPr>
            <a:spLocks noGrp="1"/>
          </p:cNvSpPr>
          <p:nvPr>
            <p:ph type="body" sz="quarter" idx="15"/>
          </p:nvPr>
        </p:nvSpPr>
        <p:spPr/>
        <p:txBody>
          <a:bodyPr anchor="ctr">
            <a:normAutofit/>
          </a:bodyPr>
          <a:lstStyle/>
          <a:p>
            <a:r>
              <a:rPr lang="en-US" altLang="en-US" sz="4000">
                <a:latin typeface="+mn-lt"/>
                <a:ea typeface="ＭＳ Ｐゴシック" panose="020B0600070205080204" pitchFamily="34" charset="-128"/>
                <a:cs typeface="+mn-cs"/>
              </a:rPr>
              <a:t>Autonomic Responses and the Body</a:t>
            </a:r>
            <a:endParaRPr lang="en-US" sz="4000"/>
          </a:p>
        </p:txBody>
      </p:sp>
    </p:spTree>
    <p:extLst>
      <p:ext uri="{BB962C8B-B14F-4D97-AF65-F5344CB8AC3E}">
        <p14:creationId xmlns:p14="http://schemas.microsoft.com/office/powerpoint/2010/main" val="23725732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hangingPunct="1">
              <a:defRPr/>
            </a:pPr>
            <a:r>
              <a:rPr lang="en-US" sz="4000">
                <a:ea typeface="ＭＳ Ｐゴシック" charset="0"/>
                <a:cs typeface="ＭＳ Ｐゴシック" charset="0"/>
              </a:rPr>
              <a:t>Memory phenomenon in traumatic situations</a:t>
            </a:r>
          </a:p>
        </p:txBody>
      </p:sp>
      <p:graphicFrame>
        <p:nvGraphicFramePr>
          <p:cNvPr id="7" name="Diagram 6" descr="Arching arrow, starting from the bottom left, rising to the middle, and then pointing to the right. In the bottom right, during trauma incident: sensory overload, fixation on particular aspect, miss other things. Next is Immediately after: &quot;post incident amnesia&quot;--failure to remember most of what was observed. Further up and to the right: after a healthy night's sleep: &quot;memory recovery&quot;--result in remembering majority of what occurred; probably most 'pure' recollection. To the top right: Within 72 hours: final and most complete memory-- but at least partially reconstructed after normal process of integrating other sources of information. The source of this image is Grossman and Siddle, August 2001"/>
          <p:cNvGraphicFramePr/>
          <p:nvPr>
            <p:extLst>
              <p:ext uri="{D42A27DB-BD31-4B8C-83A1-F6EECF244321}">
                <p14:modId xmlns:p14="http://schemas.microsoft.com/office/powerpoint/2010/main" val="1418698264"/>
              </p:ext>
            </p:extLst>
          </p:nvPr>
        </p:nvGraphicFramePr>
        <p:xfrm>
          <a:off x="1977083" y="1285102"/>
          <a:ext cx="7541741" cy="46955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6802" name="Content Placeholder 2"/>
          <p:cNvSpPr>
            <a:spLocks noGrp="1"/>
          </p:cNvSpPr>
          <p:nvPr>
            <p:ph sz="quarter" idx="1"/>
          </p:nvPr>
        </p:nvSpPr>
        <p:spPr>
          <a:xfrm>
            <a:off x="5791200" y="5854013"/>
            <a:ext cx="4171950" cy="857250"/>
          </a:xfrm>
        </p:spPr>
        <p:txBody>
          <a:bodyPr>
            <a:normAutofit lnSpcReduction="10000"/>
          </a:bodyPr>
          <a:lstStyle/>
          <a:p>
            <a:pPr lvl="1" algn="r" eaLnBrk="1" hangingPunct="1">
              <a:buFont typeface="Wingdings 2" panose="05020102010507070707" pitchFamily="18" charset="2"/>
              <a:buNone/>
            </a:pPr>
            <a:endParaRPr lang="en-US" altLang="en-US" sz="750">
              <a:ea typeface="ＭＳ Ｐゴシック" panose="020B0600070205080204" pitchFamily="34" charset="-128"/>
            </a:endParaRPr>
          </a:p>
          <a:p>
            <a:pPr algn="r" eaLnBrk="1" hangingPunct="1">
              <a:buFont typeface="Wingdings 2" panose="05020102010507070707" pitchFamily="18" charset="2"/>
              <a:buNone/>
            </a:pPr>
            <a:r>
              <a:rPr lang="en-US" altLang="en-US" sz="750">
                <a:ea typeface="ＭＳ Ｐゴシック" panose="020B0600070205080204" pitchFamily="34" charset="-128"/>
              </a:rPr>
              <a:t>By Lt. Col. Dave Grossman &amp; Bruce K. Siddle</a:t>
            </a:r>
            <a:br>
              <a:rPr lang="en-US" altLang="en-US" sz="750">
                <a:ea typeface="ＭＳ Ｐゴシック" panose="020B0600070205080204" pitchFamily="34" charset="-128"/>
              </a:rPr>
            </a:br>
            <a:r>
              <a:rPr lang="en-US" altLang="en-US" sz="750" i="1">
                <a:ea typeface="ＭＳ Ｐゴシック" panose="020B0600070205080204" pitchFamily="34" charset="-128"/>
              </a:rPr>
              <a:t>The Firearms Instructor: The Official Journal of the International Association of Law Enforcement Firearms Instructors</a:t>
            </a:r>
            <a:br>
              <a:rPr lang="en-US" altLang="en-US" sz="750">
                <a:ea typeface="ＭＳ Ｐゴシック" panose="020B0600070205080204" pitchFamily="34" charset="-128"/>
              </a:rPr>
            </a:br>
            <a:r>
              <a:rPr lang="en-US" altLang="en-US" sz="750">
                <a:ea typeface="ＭＳ Ｐゴシック" panose="020B0600070205080204" pitchFamily="34" charset="-128"/>
              </a:rPr>
              <a:t>Issue 31 / Aug 2001</a:t>
            </a:r>
          </a:p>
          <a:p>
            <a:pPr eaLnBrk="1" hangingPunct="1">
              <a:buFont typeface="Wingdings 2" panose="05020102010507070707" pitchFamily="18" charset="2"/>
              <a:buNone/>
            </a:pPr>
            <a:endParaRPr lang="en-US" altLang="en-US" sz="1050">
              <a:ea typeface="ＭＳ Ｐゴシック" panose="020B0600070205080204" pitchFamily="34" charset="-128"/>
            </a:endParaRPr>
          </a:p>
        </p:txBody>
      </p:sp>
    </p:spTree>
    <p:extLst>
      <p:ext uri="{BB962C8B-B14F-4D97-AF65-F5344CB8AC3E}">
        <p14:creationId xmlns:p14="http://schemas.microsoft.com/office/powerpoint/2010/main" val="37156777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t>The effects of trauma can influence behavior of a victim/survivor during an interview</a:t>
            </a:r>
          </a:p>
          <a:p>
            <a:r>
              <a:rPr lang="en-US"/>
              <a:t>People are often reluctant to recall experiences that evoke negative feelings and emotions such as anger, fear, humiliation, or sadness</a:t>
            </a:r>
          </a:p>
          <a:p>
            <a:endParaRPr lang="en-US"/>
          </a:p>
          <a:p>
            <a:pPr marL="0" indent="0">
              <a:buNone/>
            </a:pPr>
            <a:r>
              <a:rPr lang="en-US"/>
              <a:t>				</a:t>
            </a:r>
            <a:r>
              <a:rPr lang="en-US" sz="1350"/>
              <a:t>--Strand, 2013</a:t>
            </a:r>
          </a:p>
          <a:p>
            <a:pPr marL="0" indent="0">
              <a:buNone/>
            </a:pPr>
            <a:endParaRPr lang="en-US"/>
          </a:p>
        </p:txBody>
      </p:sp>
      <p:sp>
        <p:nvSpPr>
          <p:cNvPr id="4" name="Text Placeholder 3">
            <a:extLst>
              <a:ext uri="{FF2B5EF4-FFF2-40B4-BE49-F238E27FC236}">
                <a16:creationId xmlns:a16="http://schemas.microsoft.com/office/drawing/2014/main" id="{321B30BD-8553-8A53-CE8D-E00F318C54B2}"/>
              </a:ext>
            </a:extLst>
          </p:cNvPr>
          <p:cNvSpPr>
            <a:spLocks noGrp="1"/>
          </p:cNvSpPr>
          <p:nvPr>
            <p:ph type="body" sz="quarter" idx="15"/>
          </p:nvPr>
        </p:nvSpPr>
        <p:spPr/>
        <p:txBody>
          <a:bodyPr anchor="ctr"/>
          <a:lstStyle/>
          <a:p>
            <a:r>
              <a:rPr lang="en-US" sz="3600">
                <a:latin typeface="+mn-lt"/>
                <a:ea typeface="+mn-ea"/>
                <a:cs typeface="+mn-cs"/>
              </a:rPr>
              <a:t>Impact of Trauma on Victim/Survivor Behavior</a:t>
            </a:r>
            <a:endParaRPr lang="en-US"/>
          </a:p>
        </p:txBody>
      </p:sp>
    </p:spTree>
    <p:extLst>
      <p:ext uri="{BB962C8B-B14F-4D97-AF65-F5344CB8AC3E}">
        <p14:creationId xmlns:p14="http://schemas.microsoft.com/office/powerpoint/2010/main" val="27755879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marL="457200"/>
            <a:r>
              <a:rPr lang="en-US">
                <a:ea typeface="Calibri"/>
                <a:cs typeface="Calibri"/>
              </a:rPr>
              <a:t>Independent from any civil or criminal proceeding</a:t>
            </a:r>
          </a:p>
          <a:p>
            <a:pPr marL="457200"/>
            <a:r>
              <a:rPr lang="en-US">
                <a:ea typeface="Calibri"/>
                <a:cs typeface="Calibri"/>
              </a:rPr>
              <a:t>Not required to delay, and in most cases should not delay due to other proceedings</a:t>
            </a:r>
          </a:p>
          <a:p>
            <a:pPr marL="457200"/>
            <a:r>
              <a:rPr lang="en-US">
                <a:ea typeface="Calibri"/>
                <a:cs typeface="Calibri"/>
              </a:rPr>
              <a:t>May contact prosecutor/law enforcement to coordinator when feasible </a:t>
            </a:r>
          </a:p>
          <a:p>
            <a:pPr marL="457200"/>
            <a:r>
              <a:rPr lang="en-US">
                <a:ea typeface="Calibri"/>
                <a:cs typeface="Calibri"/>
              </a:rPr>
              <a:t>Gather available information:</a:t>
            </a:r>
          </a:p>
          <a:p>
            <a:pPr lvl="1">
              <a:buFont typeface="Courier New" panose="020B0604020202020204" pitchFamily="34" charset="0"/>
              <a:buChar char="o"/>
            </a:pPr>
            <a:r>
              <a:rPr lang="en-US">
                <a:ea typeface="Calibri"/>
                <a:cs typeface="Calibri"/>
              </a:rPr>
              <a:t>Police Report</a:t>
            </a:r>
          </a:p>
          <a:p>
            <a:pPr lvl="1">
              <a:buFont typeface="Courier New" panose="020B0604020202020204" pitchFamily="34" charset="0"/>
              <a:buChar char="o"/>
            </a:pPr>
            <a:r>
              <a:rPr lang="en-US">
                <a:ea typeface="Calibri"/>
                <a:cs typeface="Calibri"/>
              </a:rPr>
              <a:t>Court records </a:t>
            </a:r>
          </a:p>
        </p:txBody>
      </p:sp>
      <p:sp>
        <p:nvSpPr>
          <p:cNvPr id="5" name="Text Placeholder 4">
            <a:extLst>
              <a:ext uri="{FF2B5EF4-FFF2-40B4-BE49-F238E27FC236}">
                <a16:creationId xmlns:a16="http://schemas.microsoft.com/office/drawing/2014/main" id="{3320FEFD-4E3E-315C-63EE-374DEE581C11}"/>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Parallel Proceedings</a:t>
            </a:r>
            <a:endParaRPr lang="en-US"/>
          </a:p>
        </p:txBody>
      </p:sp>
    </p:spTree>
    <p:extLst>
      <p:ext uri="{BB962C8B-B14F-4D97-AF65-F5344CB8AC3E}">
        <p14:creationId xmlns:p14="http://schemas.microsoft.com/office/powerpoint/2010/main" val="3287926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1258F7-95AF-D067-0169-702A0FDC0678}"/>
              </a:ext>
            </a:extLst>
          </p:cNvPr>
          <p:cNvSpPr>
            <a:spLocks noGrp="1"/>
          </p:cNvSpPr>
          <p:nvPr>
            <p:ph idx="1"/>
          </p:nvPr>
        </p:nvSpPr>
        <p:spPr/>
        <p:txBody>
          <a:bodyPr>
            <a:normAutofit/>
          </a:bodyPr>
          <a:lstStyle/>
          <a:p>
            <a:pPr marL="0" indent="0">
              <a:buNone/>
            </a:pPr>
            <a:r>
              <a:rPr lang="en-US" sz="2000">
                <a:latin typeface="Aptos" panose="020B0004020202020204" pitchFamily="34" charset="0"/>
                <a:ea typeface="Aptos" panose="020B0004020202020204" pitchFamily="34" charset="0"/>
                <a:cs typeface="Times New Roman" panose="02020603050405020304" pitchFamily="18" charset="0"/>
              </a:rPr>
              <a:t>Chloe, a faculty member in the Accounting Department, is approached by the recently hired Dean, Alton, who asks whether she was “born a man” because he had heard a rumor that “there was a transvestite in the department.” Chloe disclosed to Alton that she is transgender and asked him to keep this information confidential. After this conversation, Alton instructed Chloe to wear pants while on campus because a dress would be “inappropriate,” despite other faculty members wearing dresses and skirts. Alton also asks inappropriate questions about Chloe’s anatomy and sexual relationships. Further, whenever Alton is frustrated with Chloe, he misgenders her by using, with emphasis, “he/him” pronouns, sometimes in front of other faculty and students in the department. </a:t>
            </a:r>
          </a:p>
          <a:p>
            <a:pPr>
              <a:buFont typeface="+mj-lt"/>
              <a:buAutoNum type="arabicPeriod"/>
            </a:pPr>
            <a:r>
              <a:rPr lang="en-US" sz="1800">
                <a:latin typeface="Aptos" panose="020B0004020202020204" pitchFamily="34" charset="0"/>
                <a:cs typeface="Times New Roman" panose="02020603050405020304" pitchFamily="18" charset="0"/>
              </a:rPr>
              <a:t>Protected class(es)</a:t>
            </a:r>
          </a:p>
          <a:p>
            <a:pPr>
              <a:buFont typeface="+mj-lt"/>
              <a:buAutoNum type="arabicPeriod"/>
            </a:pPr>
            <a:r>
              <a:rPr lang="en-US" sz="1800">
                <a:latin typeface="Aptos" panose="020B0004020202020204" pitchFamily="34" charset="0"/>
                <a:cs typeface="Times New Roman" panose="02020603050405020304" pitchFamily="18" charset="0"/>
              </a:rPr>
              <a:t>Unwanted conduct</a:t>
            </a:r>
          </a:p>
          <a:p>
            <a:pPr>
              <a:buFont typeface="+mj-lt"/>
              <a:buAutoNum type="arabicPeriod"/>
            </a:pPr>
            <a:r>
              <a:rPr lang="en-US" sz="1800">
                <a:latin typeface="Aptos" panose="020B0004020202020204" pitchFamily="34" charset="0"/>
                <a:cs typeface="Times New Roman" panose="02020603050405020304" pitchFamily="18" charset="0"/>
              </a:rPr>
              <a:t>Evidence conduct is based on protected class(es)</a:t>
            </a:r>
          </a:p>
          <a:p>
            <a:pPr>
              <a:buFont typeface="+mj-lt"/>
              <a:buAutoNum type="arabicPeriod"/>
            </a:pPr>
            <a:r>
              <a:rPr lang="en-US" sz="1800">
                <a:latin typeface="Aptos" panose="020B0004020202020204" pitchFamily="34" charset="0"/>
                <a:cs typeface="Times New Roman" panose="02020603050405020304" pitchFamily="18" charset="0"/>
              </a:rPr>
              <a:t>Negative effect</a:t>
            </a:r>
            <a:endParaRPr lang="en-US"/>
          </a:p>
        </p:txBody>
      </p:sp>
      <p:sp>
        <p:nvSpPr>
          <p:cNvPr id="5" name="Text Placeholder 4">
            <a:extLst>
              <a:ext uri="{FF2B5EF4-FFF2-40B4-BE49-F238E27FC236}">
                <a16:creationId xmlns:a16="http://schemas.microsoft.com/office/drawing/2014/main" id="{32293B21-1AEA-44A7-752B-4C8CBA159D08}"/>
              </a:ext>
            </a:extLst>
          </p:cNvPr>
          <p:cNvSpPr>
            <a:spLocks noGrp="1"/>
          </p:cNvSpPr>
          <p:nvPr>
            <p:ph type="body" sz="quarter" idx="15"/>
          </p:nvPr>
        </p:nvSpPr>
        <p:spPr/>
        <p:txBody>
          <a:bodyPr anchor="ctr"/>
          <a:lstStyle/>
          <a:p>
            <a:r>
              <a:rPr lang="en-US" sz="3600">
                <a:solidFill>
                  <a:srgbClr val="FC4C02"/>
                </a:solidFill>
                <a:latin typeface="+mn-lt"/>
                <a:ea typeface="+mn-ea"/>
                <a:cs typeface="+mn-cs"/>
              </a:rPr>
              <a:t>Scenario: Chloe</a:t>
            </a:r>
            <a:endParaRPr lang="en-US">
              <a:solidFill>
                <a:srgbClr val="FC4C02"/>
              </a:solidFill>
            </a:endParaRPr>
          </a:p>
        </p:txBody>
      </p:sp>
      <p:sp>
        <p:nvSpPr>
          <p:cNvPr id="4" name="TextBox 3">
            <a:extLst>
              <a:ext uri="{FF2B5EF4-FFF2-40B4-BE49-F238E27FC236}">
                <a16:creationId xmlns:a16="http://schemas.microsoft.com/office/drawing/2014/main" id="{84E6FC66-AD86-9D25-43B0-DE324DB3B8B7}"/>
              </a:ext>
            </a:extLst>
          </p:cNvPr>
          <p:cNvSpPr txBox="1"/>
          <p:nvPr/>
        </p:nvSpPr>
        <p:spPr>
          <a:xfrm>
            <a:off x="1981200" y="6367441"/>
            <a:ext cx="3175686" cy="261610"/>
          </a:xfrm>
          <a:prstGeom prst="rect">
            <a:avLst/>
          </a:prstGeom>
          <a:noFill/>
        </p:spPr>
        <p:txBody>
          <a:bodyPr wrap="square" rtlCol="0">
            <a:spAutoFit/>
          </a:bodyPr>
          <a:lstStyle/>
          <a:p>
            <a:r>
              <a:rPr lang="en-US" sz="1100"/>
              <a:t>Source: adapted from EEOC Guidance</a:t>
            </a:r>
          </a:p>
        </p:txBody>
      </p:sp>
    </p:spTree>
    <p:extLst>
      <p:ext uri="{BB962C8B-B14F-4D97-AF65-F5344CB8AC3E}">
        <p14:creationId xmlns:p14="http://schemas.microsoft.com/office/powerpoint/2010/main" val="40051108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C1B563-2828-2B3B-5149-B1ADDD496C1C}"/>
              </a:ext>
            </a:extLst>
          </p:cNvPr>
          <p:cNvSpPr>
            <a:spLocks noGrp="1"/>
          </p:cNvSpPr>
          <p:nvPr>
            <p:ph idx="1"/>
          </p:nvPr>
        </p:nvSpPr>
        <p:spPr>
          <a:xfrm>
            <a:off x="838200" y="1825625"/>
            <a:ext cx="5257800" cy="4525072"/>
          </a:xfrm>
        </p:spPr>
        <p:txBody>
          <a:bodyPr/>
          <a:lstStyle/>
          <a:p>
            <a:pPr marL="457200"/>
            <a:r>
              <a:rPr lang="en-US"/>
              <a:t>Rely on the policy and procedure</a:t>
            </a:r>
          </a:p>
          <a:p>
            <a:pPr marL="457200"/>
            <a:r>
              <a:rPr lang="en-US"/>
              <a:t>Adhere to the policy and procedure</a:t>
            </a:r>
          </a:p>
          <a:p>
            <a:pPr marL="457200"/>
            <a:r>
              <a:rPr lang="en-US"/>
              <a:t>Let the evidence lead you</a:t>
            </a:r>
          </a:p>
        </p:txBody>
      </p:sp>
      <p:sp>
        <p:nvSpPr>
          <p:cNvPr id="3" name="Text Placeholder 2">
            <a:extLst>
              <a:ext uri="{FF2B5EF4-FFF2-40B4-BE49-F238E27FC236}">
                <a16:creationId xmlns:a16="http://schemas.microsoft.com/office/drawing/2014/main" id="{B271AE76-3E17-18D0-4C4C-ACD700F4DE98}"/>
              </a:ext>
            </a:extLst>
          </p:cNvPr>
          <p:cNvSpPr>
            <a:spLocks noGrp="1"/>
          </p:cNvSpPr>
          <p:nvPr>
            <p:ph type="body" sz="quarter" idx="15"/>
          </p:nvPr>
        </p:nvSpPr>
        <p:spPr/>
        <p:txBody>
          <a:bodyPr anchor="ctr">
            <a:normAutofit/>
          </a:bodyPr>
          <a:lstStyle/>
          <a:p>
            <a:pPr algn="ctr"/>
            <a:r>
              <a:rPr lang="en-US" sz="4400"/>
              <a:t>Best Practices</a:t>
            </a:r>
          </a:p>
        </p:txBody>
      </p:sp>
      <p:pic>
        <p:nvPicPr>
          <p:cNvPr id="1026" name="Picture 2" descr="Keys PNG Transparent Images Free Download | Vector Files | Pngtree">
            <a:extLst>
              <a:ext uri="{FF2B5EF4-FFF2-40B4-BE49-F238E27FC236}">
                <a16:creationId xmlns:a16="http://schemas.microsoft.com/office/drawing/2014/main" id="{0E5BC5D8-A8A2-3218-FBF8-2D5AFDB38C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9335" y="1825625"/>
            <a:ext cx="4248933" cy="4248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09266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F23BC9D-65F8-8232-E025-2889F58D84F3}"/>
              </a:ext>
            </a:extLst>
          </p:cNvPr>
          <p:cNvSpPr>
            <a:spLocks noGrp="1"/>
          </p:cNvSpPr>
          <p:nvPr>
            <p:ph type="title"/>
          </p:nvPr>
        </p:nvSpPr>
        <p:spPr/>
        <p:txBody>
          <a:bodyPr>
            <a:normAutofit/>
          </a:bodyPr>
          <a:lstStyle/>
          <a:p>
            <a:r>
              <a:rPr lang="en-US">
                <a:ea typeface="Calibri"/>
                <a:cs typeface="Calibri"/>
              </a:rPr>
              <a:t>Part 3: Interviewing Approaches</a:t>
            </a:r>
          </a:p>
        </p:txBody>
      </p:sp>
      <p:sp>
        <p:nvSpPr>
          <p:cNvPr id="2" name="Content Placeholder 1">
            <a:extLst>
              <a:ext uri="{FF2B5EF4-FFF2-40B4-BE49-F238E27FC236}">
                <a16:creationId xmlns:a16="http://schemas.microsoft.com/office/drawing/2014/main" id="{2987B3F6-3403-9E1C-42D8-C1BAA2A4C95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534147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583E7C-F0C6-7A8F-F270-C951533ED6C7}"/>
              </a:ext>
            </a:extLst>
          </p:cNvPr>
          <p:cNvSpPr>
            <a:spLocks noGrp="1"/>
          </p:cNvSpPr>
          <p:nvPr>
            <p:ph idx="1"/>
          </p:nvPr>
        </p:nvSpPr>
        <p:spPr/>
        <p:txBody>
          <a:bodyPr/>
          <a:lstStyle/>
          <a:p>
            <a:r>
              <a:rPr lang="en-US"/>
              <a:t>Empathy and validation</a:t>
            </a:r>
          </a:p>
          <a:p>
            <a:r>
              <a:rPr lang="en-US"/>
              <a:t>Reinforce agency and choice</a:t>
            </a:r>
          </a:p>
          <a:p>
            <a:r>
              <a:rPr lang="en-US"/>
              <a:t>Set clear boundaries</a:t>
            </a:r>
          </a:p>
          <a:p>
            <a:r>
              <a:rPr lang="en-US"/>
              <a:t>Consider the centrality of identity</a:t>
            </a:r>
          </a:p>
        </p:txBody>
      </p:sp>
      <p:sp>
        <p:nvSpPr>
          <p:cNvPr id="3" name="Text Placeholder 2">
            <a:extLst>
              <a:ext uri="{FF2B5EF4-FFF2-40B4-BE49-F238E27FC236}">
                <a16:creationId xmlns:a16="http://schemas.microsoft.com/office/drawing/2014/main" id="{21231EDD-5FE4-0DF9-138A-C0A904481D35}"/>
              </a:ext>
            </a:extLst>
          </p:cNvPr>
          <p:cNvSpPr>
            <a:spLocks noGrp="1"/>
          </p:cNvSpPr>
          <p:nvPr>
            <p:ph type="body" sz="quarter" idx="15"/>
          </p:nvPr>
        </p:nvSpPr>
        <p:spPr/>
        <p:txBody>
          <a:bodyPr anchor="ctr">
            <a:normAutofit/>
          </a:bodyPr>
          <a:lstStyle/>
          <a:p>
            <a:r>
              <a:rPr lang="en-US" sz="4400"/>
              <a:t>Trauma Informed and Human Centered</a:t>
            </a:r>
          </a:p>
        </p:txBody>
      </p:sp>
    </p:spTree>
    <p:extLst>
      <p:ext uri="{BB962C8B-B14F-4D97-AF65-F5344CB8AC3E}">
        <p14:creationId xmlns:p14="http://schemas.microsoft.com/office/powerpoint/2010/main" val="14932322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marL="457200"/>
            <a:r>
              <a:rPr lang="en-US">
                <a:ea typeface="+mn-lt"/>
                <a:cs typeface="+mn-lt"/>
              </a:rPr>
              <a:t>Developing questions in a way that does not assign responsibility, blame, or guilt</a:t>
            </a:r>
          </a:p>
          <a:p>
            <a:r>
              <a:rPr lang="en-US">
                <a:ea typeface="+mn-lt"/>
                <a:cs typeface="+mn-lt"/>
              </a:rPr>
              <a:t>Creating safe and comfortable interview environment/setting</a:t>
            </a:r>
            <a:endParaRPr lang="en-US"/>
          </a:p>
          <a:p>
            <a:r>
              <a:rPr lang="en-US">
                <a:ea typeface="+mn-lt"/>
                <a:cs typeface="+mn-lt"/>
              </a:rPr>
              <a:t>Check your bias especially when reflecting credibility</a:t>
            </a:r>
          </a:p>
          <a:p>
            <a:r>
              <a:rPr lang="en-US">
                <a:cs typeface="Calibri"/>
              </a:rPr>
              <a:t>Consider questions that speak to the senses </a:t>
            </a:r>
          </a:p>
          <a:p>
            <a:r>
              <a:rPr lang="en-US"/>
              <a:t>Framing and phrasing meeting invitations, email communications</a:t>
            </a:r>
          </a:p>
          <a:p>
            <a:r>
              <a:rPr lang="en-US" sz="2800"/>
              <a:t>Understand and attend to your own reactions or triggers</a:t>
            </a:r>
            <a:endParaRPr lang="en-US" sz="2800">
              <a:ea typeface="Calibri"/>
              <a:cs typeface="Calibri"/>
            </a:endParaRPr>
          </a:p>
          <a:p>
            <a:endParaRPr lang="en-US">
              <a:cs typeface="Calibri"/>
            </a:endParaRPr>
          </a:p>
          <a:p>
            <a:endParaRPr lang="en-US">
              <a:cs typeface="Calibri"/>
            </a:endParaRPr>
          </a:p>
          <a:p>
            <a:endParaRPr lang="en-US">
              <a:cs typeface="Calibri"/>
            </a:endParaRPr>
          </a:p>
          <a:p>
            <a:endParaRPr lang="en-US"/>
          </a:p>
          <a:p>
            <a:endParaRPr lang="en-US"/>
          </a:p>
        </p:txBody>
      </p:sp>
      <p:sp>
        <p:nvSpPr>
          <p:cNvPr id="4" name="Text Placeholder 3">
            <a:extLst>
              <a:ext uri="{FF2B5EF4-FFF2-40B4-BE49-F238E27FC236}">
                <a16:creationId xmlns:a16="http://schemas.microsoft.com/office/drawing/2014/main" id="{01657F29-7D49-64A9-15F5-B79F64CB40A2}"/>
              </a:ext>
            </a:extLst>
          </p:cNvPr>
          <p:cNvSpPr>
            <a:spLocks noGrp="1"/>
          </p:cNvSpPr>
          <p:nvPr>
            <p:ph type="body" sz="quarter" idx="15"/>
          </p:nvPr>
        </p:nvSpPr>
        <p:spPr/>
        <p:txBody>
          <a:bodyPr anchor="ctr">
            <a:normAutofit/>
          </a:bodyPr>
          <a:lstStyle/>
          <a:p>
            <a:r>
              <a:rPr lang="en-US" sz="4400">
                <a:solidFill>
                  <a:srgbClr val="0C2340"/>
                </a:solidFill>
                <a:latin typeface="+mn-lt"/>
                <a:ea typeface="+mn-ea"/>
                <a:cs typeface="Calibri"/>
              </a:rPr>
              <a:t>Trauma Informed </a:t>
            </a:r>
            <a:r>
              <a:rPr lang="en-US" sz="4400">
                <a:solidFill>
                  <a:srgbClr val="0C2340"/>
                </a:solidFill>
                <a:cs typeface="Calibri"/>
              </a:rPr>
              <a:t>Preparation</a:t>
            </a:r>
            <a:endParaRPr lang="en-US" sz="4400"/>
          </a:p>
        </p:txBody>
      </p:sp>
    </p:spTree>
    <p:extLst>
      <p:ext uri="{BB962C8B-B14F-4D97-AF65-F5344CB8AC3E}">
        <p14:creationId xmlns:p14="http://schemas.microsoft.com/office/powerpoint/2010/main" val="2632839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F047F-2451-0EC7-816D-30F5550A5EC7}"/>
              </a:ext>
            </a:extLst>
          </p:cNvPr>
          <p:cNvSpPr>
            <a:spLocks noGrp="1"/>
          </p:cNvSpPr>
          <p:nvPr>
            <p:ph idx="1"/>
          </p:nvPr>
        </p:nvSpPr>
        <p:spPr>
          <a:xfrm>
            <a:off x="838200" y="1680520"/>
            <a:ext cx="10515600" cy="4951286"/>
          </a:xfrm>
        </p:spPr>
        <p:txBody>
          <a:bodyPr>
            <a:normAutofit fontScale="85000" lnSpcReduction="20000"/>
          </a:bodyPr>
          <a:lstStyle/>
          <a:p>
            <a:pPr marL="457200"/>
            <a:r>
              <a:rPr lang="en-US"/>
              <a:t>Pre-interview framing: “it’s okay if you don’t remember something today,” “sometimes it takes time to remember, which is okay”</a:t>
            </a:r>
          </a:p>
          <a:p>
            <a:pPr lvl="1"/>
            <a:r>
              <a:rPr lang="en-US"/>
              <a:t>Also clarify: “if you don’t remember yourself but your friends told you that’s what happened, please share that”</a:t>
            </a:r>
          </a:p>
          <a:p>
            <a:r>
              <a:rPr lang="en-US"/>
              <a:t>Let Complainant talk uninterrupted and ask clarifying questions afterwards</a:t>
            </a:r>
          </a:p>
          <a:p>
            <a:pPr lvl="1"/>
            <a:r>
              <a:rPr lang="en-US"/>
              <a:t>Consider explaining questions (e.g. “I’m trying to image that”)</a:t>
            </a:r>
          </a:p>
          <a:p>
            <a:pPr lvl="1"/>
            <a:r>
              <a:rPr lang="en-US"/>
              <a:t>Avoid asking “why” and victim-blaming; instead “tell me more” or “what do you remember next”</a:t>
            </a:r>
          </a:p>
          <a:p>
            <a:r>
              <a:rPr lang="en-US"/>
              <a:t>Consider asking questions about the other senses</a:t>
            </a:r>
          </a:p>
          <a:p>
            <a:pPr lvl="1"/>
            <a:r>
              <a:rPr lang="en-US"/>
              <a:t>Is there any smell about the room that you remember?</a:t>
            </a:r>
          </a:p>
          <a:p>
            <a:pPr lvl="1"/>
            <a:r>
              <a:rPr lang="en-US"/>
              <a:t>Do you recall what color the walls or bed was?</a:t>
            </a:r>
          </a:p>
          <a:p>
            <a:pPr lvl="1"/>
            <a:r>
              <a:rPr lang="en-US"/>
              <a:t>Were there any sounds or noises that you remember– music? Voices?</a:t>
            </a:r>
          </a:p>
          <a:p>
            <a:pPr marL="457200"/>
            <a:r>
              <a:rPr lang="en-US"/>
              <a:t>Do not insist in chronological order retelling; gather the information and organize it</a:t>
            </a:r>
          </a:p>
        </p:txBody>
      </p:sp>
      <p:sp>
        <p:nvSpPr>
          <p:cNvPr id="4" name="Text Placeholder 3">
            <a:extLst>
              <a:ext uri="{FF2B5EF4-FFF2-40B4-BE49-F238E27FC236}">
                <a16:creationId xmlns:a16="http://schemas.microsoft.com/office/drawing/2014/main" id="{BD23D62B-B7F3-302A-7502-A0CCB9710CD3}"/>
              </a:ext>
            </a:extLst>
          </p:cNvPr>
          <p:cNvSpPr>
            <a:spLocks noGrp="1"/>
          </p:cNvSpPr>
          <p:nvPr>
            <p:ph type="body" sz="quarter" idx="15"/>
          </p:nvPr>
        </p:nvSpPr>
        <p:spPr/>
        <p:txBody>
          <a:bodyPr anchor="ctr">
            <a:normAutofit/>
          </a:bodyPr>
          <a:lstStyle/>
          <a:p>
            <a:r>
              <a:rPr lang="en-US" sz="4400">
                <a:latin typeface="+mn-lt"/>
                <a:ea typeface="+mn-ea"/>
                <a:cs typeface="+mn-cs"/>
              </a:rPr>
              <a:t>Trauma-Informed Approach</a:t>
            </a:r>
            <a:endParaRPr lang="en-US" sz="4400"/>
          </a:p>
        </p:txBody>
      </p:sp>
    </p:spTree>
    <p:extLst>
      <p:ext uri="{BB962C8B-B14F-4D97-AF65-F5344CB8AC3E}">
        <p14:creationId xmlns:p14="http://schemas.microsoft.com/office/powerpoint/2010/main" val="4654789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en-US">
                <a:ea typeface="ＭＳ Ｐゴシック" panose="020B0600070205080204" pitchFamily="34" charset="-128"/>
              </a:rPr>
              <a:t>The norm when the person causing the harm was not a stranger</a:t>
            </a:r>
          </a:p>
          <a:p>
            <a:r>
              <a:rPr lang="en-US" altLang="en-US">
                <a:ea typeface="ＭＳ Ｐゴシック" panose="020B0600070205080204" pitchFamily="34" charset="-128"/>
              </a:rPr>
              <a:t>Many victim/survivors are able to report only after they receive the necessary support to do so</a:t>
            </a:r>
          </a:p>
          <a:p>
            <a:r>
              <a:rPr lang="en-US" altLang="en-US">
                <a:ea typeface="ＭＳ Ｐゴシック" panose="020B0600070205080204" pitchFamily="34" charset="-128"/>
              </a:rPr>
              <a:t>Why do they wait? For many of the same reasons they later recant</a:t>
            </a:r>
          </a:p>
          <a:p>
            <a:pPr lvl="1"/>
            <a:r>
              <a:rPr lang="en-US" altLang="en-US" sz="2100">
                <a:ea typeface="ＭＳ Ｐゴシック" panose="020B0600070205080204" pitchFamily="34" charset="-128"/>
              </a:rPr>
              <a:t>They fear repercussions</a:t>
            </a:r>
          </a:p>
          <a:p>
            <a:pPr lvl="1"/>
            <a:r>
              <a:rPr lang="en-US" altLang="en-US" sz="2100">
                <a:ea typeface="ＭＳ Ｐゴシック" panose="020B0600070205080204" pitchFamily="34" charset="-128"/>
              </a:rPr>
              <a:t>They are pressured by others not to report</a:t>
            </a:r>
          </a:p>
          <a:p>
            <a:pPr lvl="1"/>
            <a:r>
              <a:rPr lang="en-US" altLang="en-US" sz="2100">
                <a:ea typeface="ＭＳ Ｐゴシック" panose="020B0600070205080204" pitchFamily="34" charset="-128"/>
              </a:rPr>
              <a:t>They feel shame, embarrassment</a:t>
            </a:r>
          </a:p>
          <a:p>
            <a:pPr lvl="1"/>
            <a:r>
              <a:rPr lang="en-US" altLang="en-US" sz="2100">
                <a:ea typeface="ＭＳ Ｐゴシック" panose="020B0600070205080204" pitchFamily="34" charset="-128"/>
              </a:rPr>
              <a:t>They are afraid of the person who caused the harm</a:t>
            </a:r>
          </a:p>
          <a:p>
            <a:pPr lvl="1"/>
            <a:r>
              <a:rPr lang="en-US" altLang="en-US" sz="2100">
                <a:ea typeface="ＭＳ Ｐゴシック" panose="020B0600070205080204" pitchFamily="34" charset="-128"/>
              </a:rPr>
              <a:t>They are afraid of not being believed</a:t>
            </a:r>
          </a:p>
          <a:p>
            <a:pPr lvl="1"/>
            <a:r>
              <a:rPr lang="en-US" altLang="en-US" sz="2100">
                <a:ea typeface="ＭＳ Ｐゴシック" panose="020B0600070205080204" pitchFamily="34" charset="-128"/>
              </a:rPr>
              <a:t>Fear that nothing will be done about it</a:t>
            </a:r>
          </a:p>
          <a:p>
            <a:endParaRPr lang="en-US"/>
          </a:p>
        </p:txBody>
      </p:sp>
      <p:sp>
        <p:nvSpPr>
          <p:cNvPr id="4" name="Text Placeholder 3">
            <a:extLst>
              <a:ext uri="{FF2B5EF4-FFF2-40B4-BE49-F238E27FC236}">
                <a16:creationId xmlns:a16="http://schemas.microsoft.com/office/drawing/2014/main" id="{E35C6AF5-0DEA-BCC5-0CE6-AD41565A3FBF}"/>
              </a:ext>
            </a:extLst>
          </p:cNvPr>
          <p:cNvSpPr>
            <a:spLocks noGrp="1"/>
          </p:cNvSpPr>
          <p:nvPr>
            <p:ph type="body" sz="quarter" idx="15"/>
          </p:nvPr>
        </p:nvSpPr>
        <p:spPr/>
        <p:txBody>
          <a:bodyPr anchor="ctr"/>
          <a:lstStyle/>
          <a:p>
            <a:r>
              <a:rPr lang="en-US" altLang="en-US" sz="3600">
                <a:latin typeface="+mn-lt"/>
                <a:ea typeface="ＭＳ Ｐゴシック"/>
                <a:cs typeface="+mn-cs"/>
              </a:rPr>
              <a:t>Significant Time Between Incident And Report</a:t>
            </a:r>
            <a:endParaRPr lang="en-US"/>
          </a:p>
        </p:txBody>
      </p:sp>
    </p:spTree>
    <p:extLst>
      <p:ext uri="{BB962C8B-B14F-4D97-AF65-F5344CB8AC3E}">
        <p14:creationId xmlns:p14="http://schemas.microsoft.com/office/powerpoint/2010/main" val="29825868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a:t>Communication styles</a:t>
            </a:r>
          </a:p>
          <a:p>
            <a:r>
              <a:rPr lang="en-US"/>
              <a:t>Attitudes toward conflict</a:t>
            </a:r>
          </a:p>
          <a:p>
            <a:r>
              <a:rPr lang="en-US"/>
              <a:t>Approaches toward completing tasks</a:t>
            </a:r>
          </a:p>
          <a:p>
            <a:r>
              <a:rPr lang="en-US"/>
              <a:t>Decision-making styles</a:t>
            </a:r>
          </a:p>
          <a:p>
            <a:r>
              <a:rPr lang="en-US"/>
              <a:t>Approaches to knowing</a:t>
            </a:r>
          </a:p>
          <a:p>
            <a:r>
              <a:rPr lang="en-US"/>
              <a:t>Attitudes toward disclosure</a:t>
            </a:r>
          </a:p>
          <a:p>
            <a:pPr lvl="1"/>
            <a:r>
              <a:rPr lang="en-US"/>
              <a:t>Appropriate to share emotions, reasons for conflict</a:t>
            </a:r>
          </a:p>
          <a:p>
            <a:pPr marL="2743200" lvl="8" indent="0">
              <a:buNone/>
            </a:pPr>
            <a:r>
              <a:rPr lang="en-US" sz="975"/>
              <a:t>	--Sue Ann Van Dermyden, 2017</a:t>
            </a:r>
          </a:p>
          <a:p>
            <a:endParaRPr lang="en-US"/>
          </a:p>
        </p:txBody>
      </p:sp>
      <p:sp>
        <p:nvSpPr>
          <p:cNvPr id="4" name="Text Placeholder 3">
            <a:extLst>
              <a:ext uri="{FF2B5EF4-FFF2-40B4-BE49-F238E27FC236}">
                <a16:creationId xmlns:a16="http://schemas.microsoft.com/office/drawing/2014/main" id="{9323DAE2-4015-FF81-B2D6-488D0F055BDE}"/>
              </a:ext>
            </a:extLst>
          </p:cNvPr>
          <p:cNvSpPr>
            <a:spLocks noGrp="1"/>
          </p:cNvSpPr>
          <p:nvPr>
            <p:ph type="body" sz="quarter" idx="15"/>
          </p:nvPr>
        </p:nvSpPr>
        <p:spPr/>
        <p:txBody>
          <a:bodyPr anchor="ctr"/>
          <a:lstStyle/>
          <a:p>
            <a:r>
              <a:rPr lang="en-US" sz="3600"/>
              <a:t>Cultural Considerations</a:t>
            </a:r>
            <a:endParaRPr lang="en-US"/>
          </a:p>
        </p:txBody>
      </p:sp>
    </p:spTree>
    <p:extLst>
      <p:ext uri="{BB962C8B-B14F-4D97-AF65-F5344CB8AC3E}">
        <p14:creationId xmlns:p14="http://schemas.microsoft.com/office/powerpoint/2010/main" val="38390477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68580" tIns="34290" rIns="68580" bIns="34290" rtlCol="0" anchor="t">
            <a:normAutofit/>
          </a:bodyPr>
          <a:lstStyle/>
          <a:p>
            <a:r>
              <a:rPr lang="en-US"/>
              <a:t>Be mindful of cultural differences</a:t>
            </a:r>
          </a:p>
          <a:p>
            <a:pPr lvl="1"/>
            <a:r>
              <a:rPr lang="en-US"/>
              <a:t>Continuum of honesty and face-saving</a:t>
            </a:r>
          </a:p>
          <a:p>
            <a:pPr lvl="1"/>
            <a:r>
              <a:rPr lang="en-US"/>
              <a:t>In-group vs. out-group</a:t>
            </a:r>
          </a:p>
          <a:p>
            <a:pPr lvl="1"/>
            <a:r>
              <a:rPr lang="en-US"/>
              <a:t>Linear vs. non-linear narrative</a:t>
            </a:r>
          </a:p>
          <a:p>
            <a:r>
              <a:rPr lang="en-US">
                <a:ea typeface="+mn-lt"/>
                <a:cs typeface="+mn-lt"/>
              </a:rPr>
              <a:t>Check biases, especially when assessing credibility</a:t>
            </a:r>
          </a:p>
          <a:p>
            <a:r>
              <a:rPr lang="en-US">
                <a:ea typeface="+mn-lt"/>
                <a:cs typeface="+mn-lt"/>
              </a:rPr>
              <a:t>Ask questions in a way that does not assign responsibility, blame, or guilt</a:t>
            </a:r>
          </a:p>
          <a:p>
            <a:endParaRPr lang="en-US">
              <a:ea typeface="+mn-lt"/>
              <a:cs typeface="+mn-lt"/>
            </a:endParaRPr>
          </a:p>
          <a:p>
            <a:endParaRPr lang="en-US">
              <a:cs typeface="Calibri"/>
            </a:endParaRPr>
          </a:p>
          <a:p>
            <a:endParaRPr lang="en-US">
              <a:cs typeface="Calibri"/>
            </a:endParaRPr>
          </a:p>
          <a:p>
            <a:endParaRPr lang="en-US"/>
          </a:p>
          <a:p>
            <a:endParaRPr lang="en-US"/>
          </a:p>
        </p:txBody>
      </p:sp>
      <p:sp>
        <p:nvSpPr>
          <p:cNvPr id="3" name="Text Placeholder 2">
            <a:extLst>
              <a:ext uri="{FF2B5EF4-FFF2-40B4-BE49-F238E27FC236}">
                <a16:creationId xmlns:a16="http://schemas.microsoft.com/office/drawing/2014/main" id="{FECA9AC5-AAE4-7823-A2E1-2FD57C31B7D4}"/>
              </a:ext>
            </a:extLst>
          </p:cNvPr>
          <p:cNvSpPr>
            <a:spLocks noGrp="1"/>
          </p:cNvSpPr>
          <p:nvPr>
            <p:ph type="body" sz="quarter" idx="15"/>
          </p:nvPr>
        </p:nvSpPr>
        <p:spPr/>
        <p:txBody>
          <a:bodyPr anchor="ctr">
            <a:normAutofit/>
          </a:bodyPr>
          <a:lstStyle/>
          <a:p>
            <a:r>
              <a:rPr lang="en-US" sz="4400"/>
              <a:t>Common Practice Considerations</a:t>
            </a:r>
          </a:p>
        </p:txBody>
      </p:sp>
    </p:spTree>
    <p:extLst>
      <p:ext uri="{BB962C8B-B14F-4D97-AF65-F5344CB8AC3E}">
        <p14:creationId xmlns:p14="http://schemas.microsoft.com/office/powerpoint/2010/main" val="14810266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1AFCEE-C3D9-5B6C-77E9-EE44C1A0FAB1}"/>
              </a:ext>
            </a:extLst>
          </p:cNvPr>
          <p:cNvSpPr>
            <a:spLocks noGrp="1"/>
          </p:cNvSpPr>
          <p:nvPr>
            <p:ph idx="1"/>
          </p:nvPr>
        </p:nvSpPr>
        <p:spPr/>
        <p:txBody>
          <a:bodyPr/>
          <a:lstStyle/>
          <a:p>
            <a:pPr marL="457200"/>
            <a:r>
              <a:rPr lang="en-US"/>
              <a:t>Policy elements</a:t>
            </a:r>
          </a:p>
          <a:p>
            <a:pPr marL="914400" lvl="1"/>
            <a:r>
              <a:rPr lang="en-US"/>
              <a:t>Components defined</a:t>
            </a:r>
          </a:p>
          <a:p>
            <a:pPr marL="914400" lvl="1"/>
            <a:r>
              <a:rPr lang="en-US"/>
              <a:t>Evaluation considerations</a:t>
            </a:r>
          </a:p>
          <a:p>
            <a:pPr marL="457200"/>
            <a:r>
              <a:rPr lang="en-US"/>
              <a:t>Evidence and credibility</a:t>
            </a:r>
          </a:p>
          <a:p>
            <a:pPr marL="457200"/>
            <a:r>
              <a:rPr lang="en-US"/>
              <a:t>For 1B.3.1 (Title IX) Consent construct </a:t>
            </a:r>
          </a:p>
          <a:p>
            <a:pPr marL="914400" lvl="1"/>
            <a:r>
              <a:rPr lang="en-US"/>
              <a:t>Force</a:t>
            </a:r>
          </a:p>
          <a:p>
            <a:pPr marL="914400" lvl="1"/>
            <a:r>
              <a:rPr lang="en-US"/>
              <a:t>Incapacity</a:t>
            </a:r>
          </a:p>
          <a:p>
            <a:pPr marL="914400" lvl="1"/>
            <a:r>
              <a:rPr lang="en-US"/>
              <a:t>Consent</a:t>
            </a:r>
          </a:p>
        </p:txBody>
      </p:sp>
      <p:sp>
        <p:nvSpPr>
          <p:cNvPr id="3" name="Text Placeholder 2">
            <a:extLst>
              <a:ext uri="{FF2B5EF4-FFF2-40B4-BE49-F238E27FC236}">
                <a16:creationId xmlns:a16="http://schemas.microsoft.com/office/drawing/2014/main" id="{68538E9E-FD29-BA5E-3DE8-642D85FC8AD8}"/>
              </a:ext>
            </a:extLst>
          </p:cNvPr>
          <p:cNvSpPr>
            <a:spLocks noGrp="1"/>
          </p:cNvSpPr>
          <p:nvPr>
            <p:ph type="body" sz="quarter" idx="15"/>
          </p:nvPr>
        </p:nvSpPr>
        <p:spPr/>
        <p:txBody>
          <a:bodyPr anchor="ctr">
            <a:normAutofit/>
          </a:bodyPr>
          <a:lstStyle/>
          <a:p>
            <a:r>
              <a:rPr lang="en-US" sz="4400"/>
              <a:t>Investigation Clarification</a:t>
            </a:r>
          </a:p>
        </p:txBody>
      </p:sp>
    </p:spTree>
    <p:extLst>
      <p:ext uri="{BB962C8B-B14F-4D97-AF65-F5344CB8AC3E}">
        <p14:creationId xmlns:p14="http://schemas.microsoft.com/office/powerpoint/2010/main" val="36369850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cs typeface="Calibri"/>
              </a:rPr>
              <a:t>Who, what, where, when, why, how</a:t>
            </a:r>
          </a:p>
          <a:p>
            <a:r>
              <a:rPr lang="en-US">
                <a:cs typeface="Calibri"/>
              </a:rPr>
              <a:t>Intake meeting vs. Investigatory interview</a:t>
            </a:r>
            <a:endParaRPr lang="en-US">
              <a:ea typeface="Calibri"/>
              <a:cs typeface="Calibri"/>
            </a:endParaRPr>
          </a:p>
          <a:p>
            <a:r>
              <a:rPr lang="en-US">
                <a:cs typeface="Calibri"/>
              </a:rPr>
              <a:t>Refine scope</a:t>
            </a:r>
          </a:p>
          <a:p>
            <a:r>
              <a:rPr lang="en-US">
                <a:cs typeface="Calibri"/>
              </a:rPr>
              <a:t>What information are you missing or have questions</a:t>
            </a:r>
            <a:endParaRPr lang="en-US">
              <a:ea typeface="Calibri"/>
              <a:cs typeface="Calibri"/>
            </a:endParaRPr>
          </a:p>
          <a:p>
            <a:pPr lvl="1"/>
            <a:r>
              <a:rPr lang="en-US">
                <a:ea typeface="+mn-lt"/>
                <a:cs typeface="+mn-lt"/>
              </a:rPr>
              <a:t>Read through reports/complaints and note any questions</a:t>
            </a:r>
            <a:endParaRPr lang="en-US">
              <a:cs typeface="Calibri"/>
            </a:endParaRPr>
          </a:p>
          <a:p>
            <a:r>
              <a:rPr lang="en-US">
                <a:cs typeface="Calibri"/>
              </a:rPr>
              <a:t>Policy elements</a:t>
            </a:r>
            <a:endParaRPr lang="en-US">
              <a:ea typeface="Calibri"/>
              <a:cs typeface="Calibri"/>
            </a:endParaRPr>
          </a:p>
          <a:p>
            <a:pPr lvl="1"/>
            <a:r>
              <a:rPr lang="en-US">
                <a:cs typeface="Calibri"/>
              </a:rPr>
              <a:t>Policy element handout</a:t>
            </a:r>
          </a:p>
        </p:txBody>
      </p:sp>
      <p:sp>
        <p:nvSpPr>
          <p:cNvPr id="4" name="Text Placeholder 3">
            <a:extLst>
              <a:ext uri="{FF2B5EF4-FFF2-40B4-BE49-F238E27FC236}">
                <a16:creationId xmlns:a16="http://schemas.microsoft.com/office/drawing/2014/main" id="{6A92687F-C731-D7B9-3ACA-E8EC362240D5}"/>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Determine goals of questions</a:t>
            </a:r>
            <a:endParaRPr lang="en-US"/>
          </a:p>
        </p:txBody>
      </p:sp>
    </p:spTree>
    <p:extLst>
      <p:ext uri="{BB962C8B-B14F-4D97-AF65-F5344CB8AC3E}">
        <p14:creationId xmlns:p14="http://schemas.microsoft.com/office/powerpoint/2010/main" val="2453043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EAFE3B-D82B-3996-ED5F-4026D3BB3B40}"/>
              </a:ext>
            </a:extLst>
          </p:cNvPr>
          <p:cNvSpPr>
            <a:spLocks noGrp="1"/>
          </p:cNvSpPr>
          <p:nvPr>
            <p:ph idx="1"/>
          </p:nvPr>
        </p:nvSpPr>
        <p:spPr/>
        <p:txBody>
          <a:bodyPr>
            <a:normAutofit/>
          </a:bodyPr>
          <a:lstStyle/>
          <a:p>
            <a:pPr marL="0" indent="0">
              <a:buNone/>
            </a:pPr>
            <a:r>
              <a:rPr lang="en-US" sz="2000">
                <a:latin typeface="Aptos" panose="020B0004020202020204" pitchFamily="34" charset="0"/>
                <a:cs typeface="Times New Roman" panose="02020603050405020304" pitchFamily="18" charset="0"/>
              </a:rPr>
              <a:t>Ferguson, a student, made a report to his advisor. Ferguson admitted to sharing pictures of himself with another student, including some nudes. Ferguson tried to tell the other student that he was no longer interested in spending time with them when they stated they would share Ferguson’s pictures in a group chat, associated with a campus student organization, that two are members of. Ferguson is anxious about leaving his room and doesn’t feel like he can go to class.</a:t>
            </a:r>
          </a:p>
          <a:p>
            <a:pPr>
              <a:buFont typeface="+mj-lt"/>
              <a:buAutoNum type="arabicPeriod"/>
            </a:pPr>
            <a:r>
              <a:rPr lang="en-US" sz="2000">
                <a:latin typeface="Aptos" panose="020B0004020202020204" pitchFamily="34" charset="0"/>
                <a:cs typeface="Times New Roman" panose="02020603050405020304" pitchFamily="18" charset="0"/>
              </a:rPr>
              <a:t>Protected class(es)</a:t>
            </a:r>
          </a:p>
          <a:p>
            <a:pPr>
              <a:buFont typeface="+mj-lt"/>
              <a:buAutoNum type="arabicPeriod"/>
            </a:pPr>
            <a:r>
              <a:rPr lang="en-US" sz="2000">
                <a:latin typeface="Aptos" panose="020B0004020202020204" pitchFamily="34" charset="0"/>
                <a:cs typeface="Times New Roman" panose="02020603050405020304" pitchFamily="18" charset="0"/>
              </a:rPr>
              <a:t>Unwanted conduct</a:t>
            </a:r>
          </a:p>
          <a:p>
            <a:pPr>
              <a:buFont typeface="+mj-lt"/>
              <a:buAutoNum type="arabicPeriod"/>
            </a:pPr>
            <a:r>
              <a:rPr lang="en-US" sz="2000">
                <a:latin typeface="Aptos" panose="020B0004020202020204" pitchFamily="34" charset="0"/>
                <a:cs typeface="Times New Roman" panose="02020603050405020304" pitchFamily="18" charset="0"/>
              </a:rPr>
              <a:t>Evidence conduct is based on protected class(es)</a:t>
            </a:r>
          </a:p>
          <a:p>
            <a:pPr>
              <a:buFont typeface="+mj-lt"/>
              <a:buAutoNum type="arabicPeriod"/>
            </a:pPr>
            <a:r>
              <a:rPr lang="en-US" sz="2000">
                <a:latin typeface="Aptos" panose="020B0004020202020204" pitchFamily="34" charset="0"/>
                <a:cs typeface="Times New Roman" panose="02020603050405020304" pitchFamily="18" charset="0"/>
              </a:rPr>
              <a:t>Negative effect</a:t>
            </a:r>
          </a:p>
        </p:txBody>
      </p:sp>
      <p:sp>
        <p:nvSpPr>
          <p:cNvPr id="4" name="Text Placeholder 3">
            <a:extLst>
              <a:ext uri="{FF2B5EF4-FFF2-40B4-BE49-F238E27FC236}">
                <a16:creationId xmlns:a16="http://schemas.microsoft.com/office/drawing/2014/main" id="{DC8DA5E9-B778-9FEF-FC1B-EB6BFE69E27A}"/>
              </a:ext>
            </a:extLst>
          </p:cNvPr>
          <p:cNvSpPr>
            <a:spLocks noGrp="1"/>
          </p:cNvSpPr>
          <p:nvPr>
            <p:ph type="body" sz="quarter" idx="15"/>
          </p:nvPr>
        </p:nvSpPr>
        <p:spPr/>
        <p:txBody>
          <a:bodyPr anchor="ctr"/>
          <a:lstStyle/>
          <a:p>
            <a:r>
              <a:rPr lang="en-US" sz="3600">
                <a:solidFill>
                  <a:srgbClr val="FC4C02"/>
                </a:solidFill>
                <a:latin typeface="+mn-lt"/>
                <a:ea typeface="+mn-ea"/>
                <a:cs typeface="+mn-cs"/>
              </a:rPr>
              <a:t>Scenario: Ferguson</a:t>
            </a:r>
            <a:endParaRPr lang="en-US">
              <a:solidFill>
                <a:srgbClr val="FC4C02"/>
              </a:solidFill>
            </a:endParaRPr>
          </a:p>
        </p:txBody>
      </p:sp>
    </p:spTree>
    <p:extLst>
      <p:ext uri="{BB962C8B-B14F-4D97-AF65-F5344CB8AC3E}">
        <p14:creationId xmlns:p14="http://schemas.microsoft.com/office/powerpoint/2010/main" val="20504802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85000" lnSpcReduction="20000"/>
          </a:bodyPr>
          <a:lstStyle/>
          <a:p>
            <a:r>
              <a:rPr lang="en-US">
                <a:cs typeface="Calibri"/>
              </a:rPr>
              <a:t>Start with broad/open ended questions</a:t>
            </a:r>
          </a:p>
          <a:p>
            <a:r>
              <a:rPr lang="en-US">
                <a:cs typeface="Calibri"/>
              </a:rPr>
              <a:t>Allow to tell their story/experience however they choose</a:t>
            </a:r>
          </a:p>
          <a:p>
            <a:pPr lvl="1"/>
            <a:r>
              <a:rPr lang="en-US">
                <a:cs typeface="Calibri"/>
              </a:rPr>
              <a:t>Where they start/end their story and what they emphasize can be very telling and important for you to have.</a:t>
            </a:r>
          </a:p>
          <a:p>
            <a:r>
              <a:rPr lang="en-US">
                <a:cs typeface="Calibri"/>
              </a:rPr>
              <a:t>Clarifying questions</a:t>
            </a:r>
          </a:p>
          <a:p>
            <a:pPr lvl="1"/>
            <a:r>
              <a:rPr lang="en-US">
                <a:cs typeface="Calibri"/>
              </a:rPr>
              <a:t>Funnel approach</a:t>
            </a:r>
          </a:p>
          <a:p>
            <a:pPr lvl="1"/>
            <a:r>
              <a:rPr lang="en-US">
                <a:cs typeface="Calibri"/>
              </a:rPr>
              <a:t>Ask to clarify meaning of words/descriptors </a:t>
            </a:r>
          </a:p>
          <a:p>
            <a:r>
              <a:rPr lang="en-US">
                <a:cs typeface="Calibri"/>
              </a:rPr>
              <a:t>Allow for Silence </a:t>
            </a:r>
          </a:p>
          <a:p>
            <a:r>
              <a:rPr lang="en-US">
                <a:cs typeface="Calibri"/>
              </a:rPr>
              <a:t>Additional questions/things left unanswered</a:t>
            </a:r>
            <a:endParaRPr lang="en-US"/>
          </a:p>
          <a:p>
            <a:r>
              <a:rPr lang="en-US">
                <a:cs typeface="Calibri"/>
              </a:rPr>
              <a:t>Closing questions</a:t>
            </a:r>
          </a:p>
          <a:p>
            <a:pPr lvl="1"/>
            <a:r>
              <a:rPr lang="en-US">
                <a:cs typeface="Calibri"/>
              </a:rPr>
              <a:t>Is there anything else you think I should know?</a:t>
            </a:r>
          </a:p>
          <a:p>
            <a:pPr lvl="1"/>
            <a:r>
              <a:rPr lang="en-US">
                <a:cs typeface="Calibri"/>
              </a:rPr>
              <a:t>Anything I didn't ask that you thought I would ask about?</a:t>
            </a:r>
          </a:p>
          <a:p>
            <a:pPr lvl="1"/>
            <a:r>
              <a:rPr lang="en-US">
                <a:cs typeface="Calibri"/>
              </a:rPr>
              <a:t>Is there anyone that you think I should talk to? Why?</a:t>
            </a:r>
          </a:p>
        </p:txBody>
      </p:sp>
      <p:sp>
        <p:nvSpPr>
          <p:cNvPr id="4" name="Text Placeholder 3">
            <a:extLst>
              <a:ext uri="{FF2B5EF4-FFF2-40B4-BE49-F238E27FC236}">
                <a16:creationId xmlns:a16="http://schemas.microsoft.com/office/drawing/2014/main" id="{210E4FA1-7E2A-4F5E-B744-062D1A6A3FA5}"/>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How to structure questions</a:t>
            </a:r>
            <a:endParaRPr lang="en-US"/>
          </a:p>
        </p:txBody>
      </p:sp>
    </p:spTree>
    <p:extLst>
      <p:ext uri="{BB962C8B-B14F-4D97-AF65-F5344CB8AC3E}">
        <p14:creationId xmlns:p14="http://schemas.microsoft.com/office/powerpoint/2010/main" val="34620830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cs typeface="Calibri"/>
              </a:rPr>
              <a:t>Interview questions for all parties</a:t>
            </a:r>
          </a:p>
          <a:p>
            <a:pPr lvl="1"/>
            <a:r>
              <a:rPr lang="en-US">
                <a:ea typeface="+mn-lt"/>
                <a:cs typeface="+mn-lt"/>
              </a:rPr>
              <a:t>Allow them chance to share their story/experience</a:t>
            </a:r>
          </a:p>
          <a:p>
            <a:pPr lvl="2"/>
            <a:r>
              <a:rPr lang="en-US">
                <a:ea typeface="+mn-lt"/>
                <a:cs typeface="+mn-lt"/>
              </a:rPr>
              <a:t>"Tell me about your experience" - "this is your opportunity to respond to allegations" - "do you know why I asked to meet with you"</a:t>
            </a:r>
            <a:endParaRPr lang="en-US">
              <a:cs typeface="Calibri"/>
            </a:endParaRPr>
          </a:p>
          <a:p>
            <a:pPr lvl="2"/>
            <a:r>
              <a:rPr lang="en-US">
                <a:ea typeface="+mn-lt"/>
                <a:cs typeface="+mn-lt"/>
              </a:rPr>
              <a:t>Prepare what information willing/able to share</a:t>
            </a:r>
            <a:endParaRPr lang="en-US">
              <a:cs typeface="Calibri"/>
            </a:endParaRPr>
          </a:p>
          <a:p>
            <a:pPr lvl="1"/>
            <a:r>
              <a:rPr lang="en-US">
                <a:ea typeface="+mn-lt"/>
                <a:cs typeface="+mn-lt"/>
              </a:rPr>
              <a:t>Ask the who/what/where/when/how questions</a:t>
            </a:r>
            <a:endParaRPr lang="en-US">
              <a:cs typeface="Calibri"/>
            </a:endParaRPr>
          </a:p>
          <a:p>
            <a:pPr lvl="1"/>
            <a:r>
              <a:rPr lang="en-US">
                <a:ea typeface="+mn-lt"/>
                <a:cs typeface="+mn-lt"/>
              </a:rPr>
              <a:t>Summarizing Information back</a:t>
            </a:r>
          </a:p>
          <a:p>
            <a:pPr lvl="1"/>
            <a:r>
              <a:rPr lang="en-US">
                <a:ea typeface="+mn-lt"/>
                <a:cs typeface="+mn-lt"/>
              </a:rPr>
              <a:t>Policy elements </a:t>
            </a:r>
            <a:endParaRPr lang="en-US">
              <a:cs typeface="Calibri"/>
            </a:endParaRPr>
          </a:p>
          <a:p>
            <a:pPr lvl="1"/>
            <a:r>
              <a:rPr lang="en-US">
                <a:ea typeface="+mn-lt"/>
                <a:cs typeface="+mn-lt"/>
              </a:rPr>
              <a:t>Effect/impact</a:t>
            </a:r>
            <a:endParaRPr lang="en-US">
              <a:cs typeface="Calibri"/>
            </a:endParaRPr>
          </a:p>
        </p:txBody>
      </p:sp>
      <p:sp>
        <p:nvSpPr>
          <p:cNvPr id="4" name="Text Placeholder 3">
            <a:extLst>
              <a:ext uri="{FF2B5EF4-FFF2-40B4-BE49-F238E27FC236}">
                <a16:creationId xmlns:a16="http://schemas.microsoft.com/office/drawing/2014/main" id="{E691D5CA-8976-A20A-2510-9D35DCEBF678}"/>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Interview questions </a:t>
            </a:r>
            <a:r>
              <a:rPr lang="en-US" sz="3600">
                <a:solidFill>
                  <a:srgbClr val="0C2340"/>
                </a:solidFill>
                <a:latin typeface="+mn-lt"/>
                <a:ea typeface="+mn-ea"/>
                <a:cs typeface="+mn-cs"/>
              </a:rPr>
              <a:t>for ALL</a:t>
            </a:r>
            <a:endParaRPr lang="en-US"/>
          </a:p>
        </p:txBody>
      </p:sp>
    </p:spTree>
    <p:extLst>
      <p:ext uri="{BB962C8B-B14F-4D97-AF65-F5344CB8AC3E}">
        <p14:creationId xmlns:p14="http://schemas.microsoft.com/office/powerpoint/2010/main" val="255241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cs typeface="Calibri"/>
              </a:rPr>
              <a:t>Interviewee specific questions</a:t>
            </a:r>
          </a:p>
          <a:p>
            <a:pPr lvl="1"/>
            <a:r>
              <a:rPr lang="en-US">
                <a:ea typeface="+mn-lt"/>
                <a:cs typeface="+mn-lt"/>
              </a:rPr>
              <a:t>Respondent – make sure to review allegations before questions</a:t>
            </a:r>
            <a:endParaRPr lang="en-US">
              <a:ea typeface="Calibri"/>
              <a:cs typeface="Calibri"/>
            </a:endParaRPr>
          </a:p>
          <a:p>
            <a:pPr lvl="2">
              <a:buFont typeface="Wingdings" panose="020B0604020202020204" pitchFamily="34" charset="0"/>
              <a:buChar char="§"/>
            </a:pPr>
            <a:r>
              <a:rPr lang="en-US">
                <a:ea typeface="+mn-lt"/>
                <a:cs typeface="+mn-lt"/>
              </a:rPr>
              <a:t>Make sure the respondent has an opportunity to speak to each individual allegation</a:t>
            </a:r>
          </a:p>
          <a:p>
            <a:pPr lvl="1"/>
            <a:r>
              <a:rPr lang="en-US">
                <a:ea typeface="+mn-lt"/>
                <a:cs typeface="+mn-lt"/>
              </a:rPr>
              <a:t>Complainant – clarify protected class and identity </a:t>
            </a:r>
            <a:endParaRPr lang="en-US">
              <a:cs typeface="Calibri"/>
            </a:endParaRPr>
          </a:p>
          <a:p>
            <a:pPr lvl="1"/>
            <a:r>
              <a:rPr lang="en-US">
                <a:ea typeface="+mn-lt"/>
                <a:cs typeface="+mn-lt"/>
              </a:rPr>
              <a:t>What they observed/their perspective of incident(s)</a:t>
            </a:r>
            <a:endParaRPr lang="en-US">
              <a:cs typeface="Calibri"/>
            </a:endParaRPr>
          </a:p>
          <a:p>
            <a:pPr lvl="1"/>
            <a:r>
              <a:rPr lang="en-US">
                <a:ea typeface="+mn-lt"/>
                <a:cs typeface="+mn-lt"/>
              </a:rPr>
              <a:t>Inconsistencies with other parties/witnesses</a:t>
            </a:r>
            <a:endParaRPr lang="en-US">
              <a:cs typeface="Calibri"/>
            </a:endParaRPr>
          </a:p>
          <a:p>
            <a:pPr lvl="1"/>
            <a:r>
              <a:rPr lang="en-US">
                <a:ea typeface="+mn-lt"/>
                <a:cs typeface="+mn-lt"/>
              </a:rPr>
              <a:t>Evidence specific questions – what they have, might have seen/been part of, etc.</a:t>
            </a:r>
          </a:p>
          <a:p>
            <a:pPr lvl="1"/>
            <a:r>
              <a:rPr lang="en-US">
                <a:cs typeface="Calibri"/>
              </a:rPr>
              <a:t>Desired outcome/resolution</a:t>
            </a:r>
          </a:p>
        </p:txBody>
      </p:sp>
      <p:sp>
        <p:nvSpPr>
          <p:cNvPr id="4" name="Text Placeholder 3">
            <a:extLst>
              <a:ext uri="{FF2B5EF4-FFF2-40B4-BE49-F238E27FC236}">
                <a16:creationId xmlns:a16="http://schemas.microsoft.com/office/drawing/2014/main" id="{EB12174A-BC10-6B14-ACBA-1BF37CF58EC5}"/>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Interview questions continued...</a:t>
            </a:r>
            <a:endParaRPr lang="en-US"/>
          </a:p>
        </p:txBody>
      </p:sp>
    </p:spTree>
    <p:extLst>
      <p:ext uri="{BB962C8B-B14F-4D97-AF65-F5344CB8AC3E}">
        <p14:creationId xmlns:p14="http://schemas.microsoft.com/office/powerpoint/2010/main" val="29121607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E4E7AA5-E6D4-0674-AD3A-1EE5AF692344}"/>
              </a:ext>
            </a:extLst>
          </p:cNvPr>
          <p:cNvSpPr>
            <a:spLocks noGrp="1"/>
          </p:cNvSpPr>
          <p:nvPr>
            <p:ph type="body" sz="quarter" idx="15"/>
          </p:nvPr>
        </p:nvSpPr>
        <p:spPr>
          <a:xfrm>
            <a:off x="660400" y="2719252"/>
            <a:ext cx="10871200" cy="1066800"/>
          </a:xfrm>
        </p:spPr>
        <p:txBody>
          <a:bodyPr anchor="ctr">
            <a:normAutofit/>
          </a:bodyPr>
          <a:lstStyle/>
          <a:p>
            <a:r>
              <a:rPr lang="en-US" sz="4000"/>
              <a:t>Assessing Credibility</a:t>
            </a:r>
            <a:endParaRPr lang="en-US" sz="3600"/>
          </a:p>
        </p:txBody>
      </p:sp>
    </p:spTree>
    <p:extLst>
      <p:ext uri="{BB962C8B-B14F-4D97-AF65-F5344CB8AC3E}">
        <p14:creationId xmlns:p14="http://schemas.microsoft.com/office/powerpoint/2010/main" val="3614230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85000" lnSpcReduction="10000"/>
          </a:bodyPr>
          <a:lstStyle/>
          <a:p>
            <a:r>
              <a:rPr lang="en-US">
                <a:cs typeface="Calibri"/>
              </a:rPr>
              <a:t>Look for consistency with out-cry witnesses or contemporaneous reports </a:t>
            </a:r>
          </a:p>
          <a:p>
            <a:r>
              <a:rPr lang="en-US">
                <a:cs typeface="Calibri"/>
              </a:rPr>
              <a:t>Assess demeanor </a:t>
            </a:r>
            <a:endParaRPr lang="en-US">
              <a:ea typeface="Calibri"/>
              <a:cs typeface="Calibri"/>
            </a:endParaRPr>
          </a:p>
          <a:p>
            <a:r>
              <a:rPr lang="en-US">
                <a:cs typeface="Calibri"/>
              </a:rPr>
              <a:t>   Inherent Plausibility </a:t>
            </a:r>
            <a:endParaRPr lang="en-US">
              <a:ea typeface="Calibri"/>
              <a:cs typeface="Calibri"/>
            </a:endParaRPr>
          </a:p>
          <a:p>
            <a:pPr lvl="1"/>
            <a:r>
              <a:rPr lang="en-US">
                <a:cs typeface="Calibri"/>
              </a:rPr>
              <a:t>Consider relevant past acts; are there alternative versions that are more plausible </a:t>
            </a:r>
            <a:endParaRPr lang="en-US">
              <a:ea typeface="Calibri"/>
              <a:cs typeface="Calibri"/>
            </a:endParaRPr>
          </a:p>
          <a:p>
            <a:r>
              <a:rPr lang="en-US">
                <a:cs typeface="Calibri"/>
              </a:rPr>
              <a:t>Compare overlap/consistency with other statements</a:t>
            </a:r>
            <a:endParaRPr lang="en-US">
              <a:ea typeface="Calibri"/>
              <a:cs typeface="Calibri"/>
            </a:endParaRPr>
          </a:p>
          <a:p>
            <a:r>
              <a:rPr lang="en-US">
                <a:cs typeface="Calibri"/>
              </a:rPr>
              <a:t>Interviewee who derails questions and/or focuses on irrelevant information</a:t>
            </a:r>
            <a:endParaRPr lang="en-US">
              <a:ea typeface="Calibri"/>
              <a:cs typeface="Calibri"/>
            </a:endParaRPr>
          </a:p>
          <a:p>
            <a:r>
              <a:rPr lang="en-US">
                <a:cs typeface="Calibri"/>
              </a:rPr>
              <a:t>Providing inconsistent statements </a:t>
            </a:r>
            <a:endParaRPr lang="en-US">
              <a:ea typeface="Calibri"/>
              <a:cs typeface="Calibri"/>
            </a:endParaRPr>
          </a:p>
          <a:p>
            <a:r>
              <a:rPr lang="en-US">
                <a:cs typeface="Calibri"/>
              </a:rPr>
              <a:t>Motives/Relationships</a:t>
            </a:r>
            <a:endParaRPr lang="en-US">
              <a:ea typeface="Calibri"/>
              <a:cs typeface="Calibri"/>
            </a:endParaRPr>
          </a:p>
          <a:p>
            <a:r>
              <a:rPr lang="en-US">
                <a:cs typeface="Calibri"/>
              </a:rPr>
              <a:t>Positionality </a:t>
            </a:r>
            <a:endParaRPr lang="en-US">
              <a:ea typeface="Calibri"/>
              <a:cs typeface="Calibri"/>
            </a:endParaRPr>
          </a:p>
          <a:p>
            <a:r>
              <a:rPr lang="en-US">
                <a:cs typeface="Calibri"/>
              </a:rPr>
              <a:t>Mind/memory altering substances</a:t>
            </a:r>
            <a:endParaRPr lang="en-US">
              <a:ea typeface="Calibri"/>
              <a:cs typeface="Calibri"/>
            </a:endParaRPr>
          </a:p>
          <a:p>
            <a:endParaRPr lang="en-US">
              <a:cs typeface="Calibri"/>
            </a:endParaRPr>
          </a:p>
        </p:txBody>
      </p:sp>
      <p:sp>
        <p:nvSpPr>
          <p:cNvPr id="4" name="Text Placeholder 3">
            <a:extLst>
              <a:ext uri="{FF2B5EF4-FFF2-40B4-BE49-F238E27FC236}">
                <a16:creationId xmlns:a16="http://schemas.microsoft.com/office/drawing/2014/main" id="{5C6C807E-C7B5-C9F5-E0E3-A62E6C2820E3}"/>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Interview </a:t>
            </a:r>
            <a:r>
              <a:rPr lang="en-US" sz="3600" cap="all">
                <a:latin typeface="+mn-lt"/>
                <a:ea typeface="+mn-ea"/>
                <a:cs typeface="+mn-cs"/>
              </a:rPr>
              <a:t>Considerations</a:t>
            </a:r>
            <a:r>
              <a:rPr lang="en-US" sz="3600" cap="all">
                <a:solidFill>
                  <a:srgbClr val="0C2340"/>
                </a:solidFill>
                <a:latin typeface="+mn-lt"/>
                <a:ea typeface="+mn-ea"/>
                <a:cs typeface="+mn-cs"/>
              </a:rPr>
              <a:t> </a:t>
            </a:r>
            <a:r>
              <a:rPr lang="en-US" sz="3600" cap="all">
                <a:latin typeface="+mn-lt"/>
                <a:ea typeface="+mn-ea"/>
                <a:cs typeface="+mn-cs"/>
              </a:rPr>
              <a:t>For credibility</a:t>
            </a:r>
            <a:endParaRPr lang="en-US"/>
          </a:p>
        </p:txBody>
      </p:sp>
    </p:spTree>
    <p:extLst>
      <p:ext uri="{BB962C8B-B14F-4D97-AF65-F5344CB8AC3E}">
        <p14:creationId xmlns:p14="http://schemas.microsoft.com/office/powerpoint/2010/main" val="42536700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AC4D5-6632-9D8E-D77F-69CF7865BA22}"/>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273F4F0A-130F-A576-3F9F-652939E75B90}"/>
              </a:ext>
            </a:extLst>
          </p:cNvPr>
          <p:cNvSpPr>
            <a:spLocks noGrp="1" noChangeArrowheads="1"/>
          </p:cNvSpPr>
          <p:nvPr>
            <p:ph idx="1"/>
          </p:nvPr>
        </p:nvSpPr>
        <p:spPr/>
        <p:txBody>
          <a:bodyPr vert="horz" lIns="91440" tIns="45720" rIns="91440" bIns="45720" rtlCol="0" anchor="t">
            <a:normAutofit/>
          </a:bodyPr>
          <a:lstStyle/>
          <a:p>
            <a:pPr marL="342900" indent="-342900">
              <a:defRPr/>
            </a:pPr>
            <a:r>
              <a:rPr lang="en-US" altLang="en-US" sz="2400"/>
              <a:t>Demeanor: noted reactions to allegations or information shared; behaviors or feelings shared with others</a:t>
            </a:r>
          </a:p>
          <a:p>
            <a:pPr marL="342900" indent="-342900">
              <a:defRPr/>
            </a:pPr>
            <a:r>
              <a:rPr lang="en-US" altLang="en-US" sz="2400"/>
              <a:t>Logic and consistency: consistency with what others shared (including possible witnesses); plausible explanations</a:t>
            </a:r>
            <a:endParaRPr lang="en-US" altLang="en-US" sz="2400">
              <a:ea typeface="Calibri"/>
              <a:cs typeface="Calibri"/>
            </a:endParaRPr>
          </a:p>
          <a:p>
            <a:pPr marL="342900" indent="-342900">
              <a:defRPr/>
            </a:pPr>
            <a:r>
              <a:rPr lang="en-US" altLang="en-US" sz="2400"/>
              <a:t>Corroborating evidence: any admission or rationalizing of conduct; specific denial; witnesses with the opportunity to observe, recognize, or understand the situation</a:t>
            </a:r>
            <a:endParaRPr lang="en-US" altLang="en-US" sz="2400">
              <a:ea typeface="Calibri"/>
              <a:cs typeface="Calibri"/>
            </a:endParaRPr>
          </a:p>
          <a:p>
            <a:pPr marL="342900" indent="-342900">
              <a:defRPr/>
            </a:pPr>
            <a:r>
              <a:rPr lang="en-US" altLang="en-US" sz="2400"/>
              <a:t>Circumstantial evidence: statements or behavior in other situations that support or refute alleged conduct</a:t>
            </a:r>
            <a:endParaRPr lang="en-US" altLang="en-US" sz="2400">
              <a:ea typeface="Calibri"/>
              <a:cs typeface="Calibri"/>
            </a:endParaRPr>
          </a:p>
          <a:p>
            <a:pPr marL="342900" indent="-342900">
              <a:defRPr/>
            </a:pPr>
            <a:r>
              <a:rPr lang="en-US" altLang="en-US" sz="2400"/>
              <a:t>Trauma-informed approach: note that trauma itself is not evidence to support or not support</a:t>
            </a:r>
          </a:p>
        </p:txBody>
      </p:sp>
      <p:sp>
        <p:nvSpPr>
          <p:cNvPr id="2" name="Text Placeholder 1">
            <a:extLst>
              <a:ext uri="{FF2B5EF4-FFF2-40B4-BE49-F238E27FC236}">
                <a16:creationId xmlns:a16="http://schemas.microsoft.com/office/drawing/2014/main" id="{22A9C9E6-CA7C-A4B8-DCCE-8D18C862F7E3}"/>
              </a:ext>
            </a:extLst>
          </p:cNvPr>
          <p:cNvSpPr>
            <a:spLocks noGrp="1"/>
          </p:cNvSpPr>
          <p:nvPr>
            <p:ph type="body" sz="quarter" idx="15"/>
          </p:nvPr>
        </p:nvSpPr>
        <p:spPr/>
        <p:txBody>
          <a:bodyPr anchor="ctr"/>
          <a:lstStyle/>
          <a:p>
            <a:r>
              <a:rPr lang="en-US" altLang="en-US" sz="3600"/>
              <a:t>Analyzing certain qualities and factors</a:t>
            </a:r>
            <a:endParaRPr lang="en-US"/>
          </a:p>
        </p:txBody>
      </p:sp>
    </p:spTree>
    <p:extLst>
      <p:ext uri="{BB962C8B-B14F-4D97-AF65-F5344CB8AC3E}">
        <p14:creationId xmlns:p14="http://schemas.microsoft.com/office/powerpoint/2010/main" val="1038921106"/>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Calibri"/>
                <a:cs typeface="Calibri"/>
              </a:rPr>
              <a:t>Review witness summaries </a:t>
            </a:r>
            <a:endParaRPr lang="en-US">
              <a:cs typeface="Calibri"/>
            </a:endParaRPr>
          </a:p>
          <a:p>
            <a:r>
              <a:rPr lang="en-US">
                <a:ea typeface="Calibri"/>
                <a:cs typeface="Calibri"/>
              </a:rPr>
              <a:t>Update investigation roadmap </a:t>
            </a:r>
            <a:endParaRPr lang="en-US"/>
          </a:p>
          <a:p>
            <a:pPr lvl="1">
              <a:buFont typeface="Courier New" panose="020B0604020202020204" pitchFamily="34" charset="0"/>
              <a:buChar char="o"/>
            </a:pPr>
            <a:r>
              <a:rPr lang="en-US">
                <a:ea typeface="Calibri"/>
                <a:cs typeface="Calibri"/>
              </a:rPr>
              <a:t>What follow-up questions do you have for Complainant and witnesses?</a:t>
            </a:r>
          </a:p>
          <a:p>
            <a:pPr lvl="1">
              <a:buFont typeface="Courier New" panose="020B0604020202020204" pitchFamily="34" charset="0"/>
              <a:buChar char="o"/>
            </a:pPr>
            <a:r>
              <a:rPr lang="en-US">
                <a:ea typeface="Calibri"/>
                <a:cs typeface="Calibri"/>
              </a:rPr>
              <a:t>What questions do you want to ask Respondent?</a:t>
            </a:r>
          </a:p>
          <a:p>
            <a:endParaRPr lang="en-US">
              <a:ea typeface="Calibri"/>
              <a:cs typeface="Calibri"/>
            </a:endParaRPr>
          </a:p>
          <a:p>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2253DB5F-F07C-F082-65E0-BD3B3D74A31A}"/>
              </a:ext>
            </a:extLst>
          </p:cNvPr>
          <p:cNvSpPr>
            <a:spLocks noGrp="1"/>
          </p:cNvSpPr>
          <p:nvPr>
            <p:ph type="body" sz="quarter" idx="15"/>
          </p:nvPr>
        </p:nvSpPr>
        <p:spPr/>
        <p:txBody>
          <a:bodyPr anchor="ctr"/>
          <a:lstStyle/>
          <a:p>
            <a:r>
              <a:rPr lang="en-US" sz="3600" cap="all">
                <a:solidFill>
                  <a:srgbClr val="FC4C02"/>
                </a:solidFill>
                <a:latin typeface="+mn-lt"/>
                <a:ea typeface="+mn-ea"/>
                <a:cs typeface="+mn-cs"/>
              </a:rPr>
              <a:t>Breakout session 3</a:t>
            </a:r>
            <a:endParaRPr lang="en-US">
              <a:solidFill>
                <a:srgbClr val="FC4C02"/>
              </a:solidFill>
            </a:endParaRPr>
          </a:p>
        </p:txBody>
      </p:sp>
    </p:spTree>
    <p:extLst>
      <p:ext uri="{BB962C8B-B14F-4D97-AF65-F5344CB8AC3E}">
        <p14:creationId xmlns:p14="http://schemas.microsoft.com/office/powerpoint/2010/main" val="23327980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C183D7F6-B498-43B3-948B-1728B52AA6E4}">
                <adec:decorative xmlns:adec="http://schemas.microsoft.com/office/drawing/2017/decorative" val="1"/>
              </a:ext>
            </a:extLst>
          </p:cNvPr>
          <p:cNvSpPr>
            <a:spLocks noGrp="1"/>
          </p:cNvSpPr>
          <p:nvPr>
            <p:ph type="body" sz="quarter" idx="15"/>
          </p:nvPr>
        </p:nvSpPr>
        <p:spPr>
          <a:xfrm>
            <a:off x="660400" y="3124200"/>
            <a:ext cx="10871200" cy="1066800"/>
          </a:xfrm>
        </p:spPr>
        <p:txBody>
          <a:bodyPr vert="horz" lIns="91440" tIns="45720" rIns="91440" bIns="45720" rtlCol="0" anchor="ctr">
            <a:normAutofit/>
          </a:bodyPr>
          <a:lstStyle/>
          <a:p>
            <a:r>
              <a:rPr lang="en-US" sz="4000" cap="all">
                <a:solidFill>
                  <a:srgbClr val="0C2340"/>
                </a:solidFill>
                <a:latin typeface="+mn-lt"/>
                <a:ea typeface="+mn-ea"/>
                <a:cs typeface="+mn-cs"/>
              </a:rPr>
              <a:t>Conducting interviews</a:t>
            </a:r>
            <a:endParaRPr lang="en-US" sz="3600"/>
          </a:p>
        </p:txBody>
      </p:sp>
    </p:spTree>
    <p:extLst>
      <p:ext uri="{BB962C8B-B14F-4D97-AF65-F5344CB8AC3E}">
        <p14:creationId xmlns:p14="http://schemas.microsoft.com/office/powerpoint/2010/main" val="195517783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mn-lt"/>
                <a:cs typeface="+mn-lt"/>
              </a:rPr>
              <a:t>Emotion – crying, anger, indifference, being conflicted, shock, trauma, etc.</a:t>
            </a:r>
            <a:endParaRPr lang="en-US">
              <a:cs typeface="Calibri"/>
            </a:endParaRPr>
          </a:p>
          <a:p>
            <a:r>
              <a:rPr lang="en-US">
                <a:ea typeface="+mn-lt"/>
                <a:cs typeface="+mn-lt"/>
              </a:rPr>
              <a:t>Timing – short answers, decisions to make, communication styles, etc.</a:t>
            </a:r>
            <a:endParaRPr lang="en-US">
              <a:cs typeface="Calibri"/>
            </a:endParaRPr>
          </a:p>
          <a:p>
            <a:r>
              <a:rPr lang="en-US">
                <a:ea typeface="+mn-lt"/>
                <a:cs typeface="+mn-lt"/>
              </a:rPr>
              <a:t>How you ask questions </a:t>
            </a:r>
            <a:endParaRPr lang="en-US">
              <a:cs typeface="Calibri"/>
            </a:endParaRPr>
          </a:p>
          <a:p>
            <a:r>
              <a:rPr lang="en-US">
                <a:ea typeface="+mn-lt"/>
                <a:cs typeface="+mn-lt"/>
              </a:rPr>
              <a:t>Credibility concerns </a:t>
            </a:r>
            <a:endParaRPr lang="en-US">
              <a:cs typeface="Calibri"/>
            </a:endParaRPr>
          </a:p>
          <a:p>
            <a:r>
              <a:rPr lang="en-US">
                <a:ea typeface="+mn-lt"/>
                <a:cs typeface="+mn-lt"/>
              </a:rPr>
              <a:t>Effort needed to structure interview – redirect, diffuse conversation, etc.</a:t>
            </a:r>
            <a:endParaRPr lang="en-US">
              <a:cs typeface="Calibri"/>
            </a:endParaRPr>
          </a:p>
          <a:p>
            <a:endParaRPr lang="en-US">
              <a:cs typeface="Calibri"/>
            </a:endParaRPr>
          </a:p>
          <a:p>
            <a:endParaRPr lang="en-US"/>
          </a:p>
          <a:p>
            <a:endParaRPr lang="en-US"/>
          </a:p>
        </p:txBody>
      </p:sp>
      <p:sp>
        <p:nvSpPr>
          <p:cNvPr id="4" name="Text Placeholder 3">
            <a:extLst>
              <a:ext uri="{FF2B5EF4-FFF2-40B4-BE49-F238E27FC236}">
                <a16:creationId xmlns:a16="http://schemas.microsoft.com/office/drawing/2014/main" id="{ACD648BA-C45C-8F4D-9C7B-78711EE93B21}"/>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Each interview might look different</a:t>
            </a:r>
            <a:endParaRPr lang="en-US"/>
          </a:p>
        </p:txBody>
      </p:sp>
    </p:spTree>
    <p:extLst>
      <p:ext uri="{BB962C8B-B14F-4D97-AF65-F5344CB8AC3E}">
        <p14:creationId xmlns:p14="http://schemas.microsoft.com/office/powerpoint/2010/main" val="28300559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lnSpcReduction="10000"/>
          </a:bodyPr>
          <a:lstStyle/>
          <a:p>
            <a:r>
              <a:rPr lang="en-US">
                <a:ea typeface="+mn-lt"/>
                <a:cs typeface="+mn-lt"/>
              </a:rPr>
              <a:t>Provide roadmap of interview </a:t>
            </a:r>
          </a:p>
          <a:p>
            <a:r>
              <a:rPr lang="en-US">
                <a:ea typeface="+mn-lt"/>
                <a:cs typeface="+mn-lt"/>
              </a:rPr>
              <a:t>Safety – Think about how you have arranged the room, security, etc.</a:t>
            </a:r>
            <a:endParaRPr lang="en-US"/>
          </a:p>
          <a:p>
            <a:r>
              <a:rPr lang="en-US">
                <a:ea typeface="+mn-lt"/>
                <a:cs typeface="+mn-lt"/>
              </a:rPr>
              <a:t>Union reps/ support persons/parents/lawyers</a:t>
            </a:r>
            <a:endParaRPr lang="en-US">
              <a:cs typeface="Calibri"/>
            </a:endParaRPr>
          </a:p>
          <a:p>
            <a:pPr lvl="1"/>
            <a:r>
              <a:rPr lang="en-US">
                <a:ea typeface="+mn-lt"/>
                <a:cs typeface="+mn-lt"/>
              </a:rPr>
              <a:t>Be clear about what their role is [ I.e., don't ask interview questions and don't answer questions) from the very beginning (include in letters; share in speech)</a:t>
            </a:r>
            <a:endParaRPr lang="en-US">
              <a:cs typeface="Calibri"/>
            </a:endParaRPr>
          </a:p>
          <a:p>
            <a:pPr lvl="2"/>
            <a:r>
              <a:rPr lang="en-US">
                <a:ea typeface="+mn-lt"/>
                <a:cs typeface="+mn-lt"/>
              </a:rPr>
              <a:t>Communicate to party and support person (if appropriate)</a:t>
            </a:r>
            <a:endParaRPr lang="en-US">
              <a:cs typeface="Calibri"/>
            </a:endParaRPr>
          </a:p>
          <a:p>
            <a:pPr lvl="1"/>
            <a:r>
              <a:rPr lang="en-US">
                <a:ea typeface="+mn-lt"/>
                <a:cs typeface="+mn-lt"/>
              </a:rPr>
              <a:t>Allow for time and space for them to meet away from investigator (separate room; breakout room, etc.)</a:t>
            </a:r>
            <a:endParaRPr lang="en-US">
              <a:cs typeface="Calibri"/>
            </a:endParaRPr>
          </a:p>
          <a:p>
            <a:pPr lvl="1"/>
            <a:r>
              <a:rPr lang="en-US">
                <a:ea typeface="+mn-lt"/>
                <a:cs typeface="+mn-lt"/>
              </a:rPr>
              <a:t>Give reminders/warnings if necessary</a:t>
            </a:r>
            <a:endParaRPr lang="en-US">
              <a:cs typeface="Calibri"/>
            </a:endParaRPr>
          </a:p>
          <a:p>
            <a:r>
              <a:rPr lang="en-US">
                <a:ea typeface="+mn-lt"/>
                <a:cs typeface="+mn-lt"/>
              </a:rPr>
              <a:t>Don’t be afraid to end a meeting</a:t>
            </a:r>
            <a:endParaRPr lang="en-US"/>
          </a:p>
          <a:p>
            <a:r>
              <a:rPr lang="en-US">
                <a:ea typeface="+mn-lt"/>
                <a:cs typeface="+mn-lt"/>
              </a:rPr>
              <a:t>Difference between control and parties not cooperating</a:t>
            </a:r>
            <a:endParaRPr lang="en-US"/>
          </a:p>
          <a:p>
            <a:endParaRPr lang="en-US">
              <a:cs typeface="Calibri"/>
            </a:endParaRPr>
          </a:p>
          <a:p>
            <a:endParaRPr lang="en-US">
              <a:cs typeface="Calibri"/>
            </a:endParaRPr>
          </a:p>
          <a:p>
            <a:endParaRPr lang="en-US"/>
          </a:p>
        </p:txBody>
      </p:sp>
      <p:sp>
        <p:nvSpPr>
          <p:cNvPr id="4" name="Text Placeholder 3">
            <a:extLst>
              <a:ext uri="{FF2B5EF4-FFF2-40B4-BE49-F238E27FC236}">
                <a16:creationId xmlns:a16="http://schemas.microsoft.com/office/drawing/2014/main" id="{C4EAC795-6D2E-3B7E-4BA4-C4FFB62D4F9F}"/>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Maintaining control of interview</a:t>
            </a:r>
            <a:endParaRPr lang="en-US"/>
          </a:p>
        </p:txBody>
      </p:sp>
    </p:spTree>
    <p:extLst>
      <p:ext uri="{BB962C8B-B14F-4D97-AF65-F5344CB8AC3E}">
        <p14:creationId xmlns:p14="http://schemas.microsoft.com/office/powerpoint/2010/main" val="836168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7C4CBD-7F90-B832-704C-08EA0E1880F8}"/>
              </a:ext>
            </a:extLst>
          </p:cNvPr>
          <p:cNvSpPr>
            <a:spLocks noGrp="1"/>
          </p:cNvSpPr>
          <p:nvPr>
            <p:ph idx="1"/>
          </p:nvPr>
        </p:nvSpPr>
        <p:spPr/>
        <p:txBody>
          <a:bodyPr>
            <a:normAutofit/>
          </a:bodyPr>
          <a:lstStyle/>
          <a:p>
            <a:pPr marL="0" indent="0">
              <a:buNone/>
            </a:pPr>
            <a:r>
              <a:rPr lang="en-US" sz="2000">
                <a:latin typeface="Aptos" panose="020B0004020202020204" pitchFamily="34" charset="0"/>
                <a:ea typeface="Aptos" panose="020B0004020202020204" pitchFamily="34" charset="0"/>
                <a:cs typeface="Times New Roman" panose="02020603050405020304" pitchFamily="18" charset="0"/>
              </a:rPr>
              <a:t>Recently, Steve served as a witness in a 1B.1 investigation where he made negative comments about Selena, a supervisor in another department who was the subject of the investigation. Neil, who works on many projects with Selena and is Steve’s supervisor, has since started to make comments in their 1:1 meetings, questioning Steve about his “fit” at the campus and his long-term plans. Steve had an evaluation completed this week that included statements about poor performance, which is significantly different from his past four reviews.</a:t>
            </a:r>
          </a:p>
          <a:p>
            <a:pPr>
              <a:buFont typeface="+mj-lt"/>
              <a:buAutoNum type="arabicPeriod"/>
            </a:pPr>
            <a:r>
              <a:rPr lang="en-US" sz="1900">
                <a:latin typeface="Aptos" panose="020B0004020202020204" pitchFamily="34" charset="0"/>
                <a:cs typeface="Times New Roman" panose="02020603050405020304" pitchFamily="18" charset="0"/>
              </a:rPr>
              <a:t>Protected activity</a:t>
            </a:r>
          </a:p>
          <a:p>
            <a:pPr>
              <a:buFont typeface="+mj-lt"/>
              <a:buAutoNum type="arabicPeriod"/>
            </a:pPr>
            <a:r>
              <a:rPr lang="en-US" sz="1900">
                <a:latin typeface="Aptos" panose="020B0004020202020204" pitchFamily="34" charset="0"/>
                <a:cs typeface="Times New Roman" panose="02020603050405020304" pitchFamily="18" charset="0"/>
              </a:rPr>
              <a:t>Materially adverse action</a:t>
            </a:r>
          </a:p>
          <a:p>
            <a:pPr>
              <a:buFont typeface="+mj-lt"/>
              <a:buAutoNum type="arabicPeriod"/>
            </a:pPr>
            <a:r>
              <a:rPr lang="en-US" sz="1900"/>
              <a:t>Causal relationship between activity and action</a:t>
            </a:r>
          </a:p>
          <a:p>
            <a:pPr marL="0" indent="0">
              <a:buNone/>
            </a:pPr>
            <a:endParaRPr lang="en-US"/>
          </a:p>
        </p:txBody>
      </p:sp>
      <p:sp>
        <p:nvSpPr>
          <p:cNvPr id="4" name="Text Placeholder 3">
            <a:extLst>
              <a:ext uri="{FF2B5EF4-FFF2-40B4-BE49-F238E27FC236}">
                <a16:creationId xmlns:a16="http://schemas.microsoft.com/office/drawing/2014/main" id="{F21505F8-0D97-A3B0-C05E-5AC58A50EBC8}"/>
              </a:ext>
            </a:extLst>
          </p:cNvPr>
          <p:cNvSpPr>
            <a:spLocks noGrp="1"/>
          </p:cNvSpPr>
          <p:nvPr>
            <p:ph type="body" sz="quarter" idx="15"/>
          </p:nvPr>
        </p:nvSpPr>
        <p:spPr/>
        <p:txBody>
          <a:bodyPr anchor="ctr"/>
          <a:lstStyle/>
          <a:p>
            <a:r>
              <a:rPr lang="en-US" sz="3600">
                <a:solidFill>
                  <a:srgbClr val="FC4C02"/>
                </a:solidFill>
                <a:latin typeface="+mn-lt"/>
                <a:ea typeface="+mn-ea"/>
                <a:cs typeface="+mn-cs"/>
              </a:rPr>
              <a:t>Scenario: Steve</a:t>
            </a:r>
            <a:endParaRPr lang="en-US">
              <a:solidFill>
                <a:srgbClr val="FC4C02"/>
              </a:solidFill>
            </a:endParaRPr>
          </a:p>
        </p:txBody>
      </p:sp>
    </p:spTree>
    <p:extLst>
      <p:ext uri="{BB962C8B-B14F-4D97-AF65-F5344CB8AC3E}">
        <p14:creationId xmlns:p14="http://schemas.microsoft.com/office/powerpoint/2010/main" val="36018888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4026" y="1450146"/>
            <a:ext cx="10515600" cy="4806181"/>
          </a:xfrm>
        </p:spPr>
        <p:txBody>
          <a:bodyPr vert="horz" lIns="91440" tIns="45720" rIns="91440" bIns="45720" rtlCol="0" anchor="t">
            <a:normAutofit fontScale="92500" lnSpcReduction="20000"/>
          </a:bodyPr>
          <a:lstStyle/>
          <a:p>
            <a:r>
              <a:rPr lang="en-US">
                <a:ea typeface="+mn-lt"/>
                <a:cs typeface="+mn-lt"/>
              </a:rPr>
              <a:t>Empathy for all interviewees</a:t>
            </a:r>
            <a:endParaRPr lang="en-US"/>
          </a:p>
          <a:p>
            <a:pPr lvl="1">
              <a:buFont typeface="Courier New" panose="020F0502020204030204" pitchFamily="34" charset="0"/>
              <a:buChar char="o"/>
            </a:pPr>
            <a:r>
              <a:rPr lang="en-US">
                <a:ea typeface="+mn-lt"/>
                <a:cs typeface="+mn-lt"/>
              </a:rPr>
              <a:t>Focus on treating the individual as a whole person</a:t>
            </a:r>
          </a:p>
          <a:p>
            <a:pPr lvl="1">
              <a:buFont typeface="Courier New" panose="020F0502020204030204" pitchFamily="34" charset="0"/>
              <a:buChar char="o"/>
            </a:pPr>
            <a:r>
              <a:rPr lang="en-US">
                <a:ea typeface="Calibri"/>
                <a:cs typeface="Calibri"/>
              </a:rPr>
              <a:t>Develops rapport and shows respect for your story/experience </a:t>
            </a:r>
          </a:p>
          <a:p>
            <a:pPr lvl="1">
              <a:buFont typeface="Courier New" panose="020F0502020204030204" pitchFamily="34" charset="0"/>
              <a:buChar char="o"/>
            </a:pPr>
            <a:r>
              <a:rPr lang="en-US">
                <a:ea typeface="Calibri"/>
                <a:cs typeface="Calibri"/>
              </a:rPr>
              <a:t>Reduces resistance and allows them to share in supportive environment </a:t>
            </a:r>
          </a:p>
          <a:p>
            <a:r>
              <a:rPr lang="en-US">
                <a:ea typeface="Calibri"/>
                <a:cs typeface="Calibri"/>
              </a:rPr>
              <a:t>Remain neutral </a:t>
            </a:r>
          </a:p>
          <a:p>
            <a:pPr lvl="1">
              <a:buFont typeface="Courier New" panose="020F0502020204030204" pitchFamily="34" charset="0"/>
              <a:buChar char="o"/>
            </a:pPr>
            <a:r>
              <a:rPr lang="en-US">
                <a:ea typeface="Calibri"/>
                <a:cs typeface="Calibri"/>
              </a:rPr>
              <a:t>Don't confuse/misuse as a way to justify actions or suggest leniency in consequences</a:t>
            </a:r>
          </a:p>
          <a:p>
            <a:pPr lvl="1">
              <a:buFont typeface="Courier New" panose="020F0502020204030204" pitchFamily="34" charset="0"/>
              <a:buChar char="o"/>
            </a:pPr>
            <a:r>
              <a:rPr lang="en-US">
                <a:ea typeface="Calibri"/>
                <a:cs typeface="Calibri"/>
              </a:rPr>
              <a:t>Don't relate to your own personal experiences  (this is not about you)</a:t>
            </a:r>
            <a:endParaRPr lang="en-US">
              <a:cs typeface="Calibri"/>
            </a:endParaRPr>
          </a:p>
          <a:p>
            <a:r>
              <a:rPr lang="en-US">
                <a:cs typeface="Calibri"/>
              </a:rPr>
              <a:t>Needs to be sincere and genuine </a:t>
            </a:r>
            <a:endParaRPr lang="en-US">
              <a:ea typeface="Calibri"/>
              <a:cs typeface="Calibri"/>
            </a:endParaRPr>
          </a:p>
          <a:p>
            <a:pPr lvl="1">
              <a:buFont typeface="Courier New" panose="020F0502020204030204" pitchFamily="34" charset="0"/>
              <a:buChar char="o"/>
            </a:pPr>
            <a:r>
              <a:rPr lang="en-US">
                <a:ea typeface="Calibri"/>
                <a:cs typeface="Calibri"/>
              </a:rPr>
              <a:t>Develop your own style </a:t>
            </a:r>
          </a:p>
          <a:p>
            <a:pPr lvl="1">
              <a:buFont typeface="Courier New" panose="020F0502020204030204" pitchFamily="34" charset="0"/>
              <a:buChar char="o"/>
            </a:pPr>
            <a:r>
              <a:rPr lang="en-US">
                <a:cs typeface="Calibri"/>
              </a:rPr>
              <a:t>Practice using sample language that validates a person's experience but remains impartial</a:t>
            </a:r>
            <a:endParaRPr lang="en-US">
              <a:ea typeface="Calibri"/>
              <a:cs typeface="Calibri"/>
            </a:endParaRPr>
          </a:p>
          <a:p>
            <a:r>
              <a:rPr lang="en-US">
                <a:cs typeface="Calibri"/>
              </a:rPr>
              <a:t>Remember to allow space for decisions</a:t>
            </a:r>
            <a:endParaRPr lang="en-US">
              <a:ea typeface="Calibri"/>
              <a:cs typeface="Calibri"/>
            </a:endParaRPr>
          </a:p>
          <a:p>
            <a:endParaRPr lang="en-US">
              <a:cs typeface="Calibri"/>
            </a:endParaRPr>
          </a:p>
          <a:p>
            <a:endParaRPr lang="en-US">
              <a:cs typeface="Calibri"/>
            </a:endParaRPr>
          </a:p>
          <a:p>
            <a:endParaRPr lang="en-US">
              <a:cs typeface="Calibri"/>
            </a:endParaRPr>
          </a:p>
          <a:p>
            <a:endParaRPr lang="en-US"/>
          </a:p>
        </p:txBody>
      </p:sp>
      <p:sp>
        <p:nvSpPr>
          <p:cNvPr id="4" name="Text Placeholder 3">
            <a:extLst>
              <a:ext uri="{FF2B5EF4-FFF2-40B4-BE49-F238E27FC236}">
                <a16:creationId xmlns:a16="http://schemas.microsoft.com/office/drawing/2014/main" id="{394BBF9D-3A33-E8A3-0986-3F60CAA8E200}"/>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Providing empathy and validation</a:t>
            </a:r>
            <a:endParaRPr lang="en-US"/>
          </a:p>
        </p:txBody>
      </p:sp>
    </p:spTree>
    <p:extLst>
      <p:ext uri="{BB962C8B-B14F-4D97-AF65-F5344CB8AC3E}">
        <p14:creationId xmlns:p14="http://schemas.microsoft.com/office/powerpoint/2010/main" val="6137571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lnSpcReduction="10000"/>
          </a:bodyPr>
          <a:lstStyle/>
          <a:p>
            <a:r>
              <a:rPr lang="en-US">
                <a:cs typeface="Calibri"/>
              </a:rPr>
              <a:t>The Clueless one</a:t>
            </a:r>
          </a:p>
          <a:p>
            <a:r>
              <a:rPr lang="en-US">
                <a:cs typeface="Calibri"/>
              </a:rPr>
              <a:t>The Denier </a:t>
            </a:r>
          </a:p>
          <a:p>
            <a:r>
              <a:rPr lang="en-US">
                <a:cs typeface="Calibri"/>
              </a:rPr>
              <a:t>The Distractor </a:t>
            </a:r>
          </a:p>
          <a:p>
            <a:r>
              <a:rPr lang="en-US">
                <a:cs typeface="Calibri"/>
              </a:rPr>
              <a:t>The Confessor </a:t>
            </a:r>
          </a:p>
          <a:p>
            <a:r>
              <a:rPr lang="en-US">
                <a:cs typeface="Calibri"/>
              </a:rPr>
              <a:t>The Explainer</a:t>
            </a:r>
          </a:p>
          <a:p>
            <a:r>
              <a:rPr lang="en-US">
                <a:cs typeface="Calibri"/>
              </a:rPr>
              <a:t>The Apologetic one</a:t>
            </a:r>
          </a:p>
          <a:p>
            <a:r>
              <a:rPr lang="en-US">
                <a:cs typeface="Calibri"/>
              </a:rPr>
              <a:t>The TV lawyer</a:t>
            </a:r>
          </a:p>
          <a:p>
            <a:r>
              <a:rPr lang="en-US">
                <a:cs typeface="Calibri"/>
              </a:rPr>
              <a:t>The Avoidant one</a:t>
            </a:r>
          </a:p>
          <a:p>
            <a:r>
              <a:rPr lang="en-US">
                <a:cs typeface="Calibri"/>
              </a:rPr>
              <a:t>The Questioning one</a:t>
            </a: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D4C9013B-8664-A902-2C0B-1EF9252085D7}"/>
              </a:ext>
            </a:extLst>
          </p:cNvPr>
          <p:cNvSpPr>
            <a:spLocks noGrp="1"/>
          </p:cNvSpPr>
          <p:nvPr>
            <p:ph type="body" sz="quarter" idx="15"/>
          </p:nvPr>
        </p:nvSpPr>
        <p:spPr/>
        <p:txBody>
          <a:bodyPr anchor="ctr"/>
          <a:lstStyle/>
          <a:p>
            <a:r>
              <a:rPr lang="en-US" sz="3600" cap="all">
                <a:latin typeface="+mn-lt"/>
                <a:ea typeface="+mn-ea"/>
                <a:cs typeface="Calibri"/>
              </a:rPr>
              <a:t>Challenging interviewee tropes </a:t>
            </a:r>
            <a:endParaRPr lang="en-US"/>
          </a:p>
        </p:txBody>
      </p:sp>
    </p:spTree>
    <p:extLst>
      <p:ext uri="{BB962C8B-B14F-4D97-AF65-F5344CB8AC3E}">
        <p14:creationId xmlns:p14="http://schemas.microsoft.com/office/powerpoint/2010/main" val="10795386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Calibri"/>
                <a:cs typeface="Calibri"/>
              </a:rPr>
              <a:t>1-2 ppl play investigator and conduct the interview </a:t>
            </a:r>
            <a:endParaRPr lang="en-US">
              <a:cs typeface="Calibri"/>
            </a:endParaRPr>
          </a:p>
          <a:p>
            <a:pPr lvl="1">
              <a:buFont typeface="Courier New" panose="020F0502020204030204" pitchFamily="34" charset="0"/>
              <a:buChar char="o"/>
            </a:pPr>
            <a:r>
              <a:rPr lang="en-US">
                <a:cs typeface="Calibri"/>
              </a:rPr>
              <a:t>Consult your investigation roadmap for Respondent questions</a:t>
            </a:r>
            <a:endParaRPr lang="en-US">
              <a:ea typeface="Calibri"/>
              <a:cs typeface="Calibri"/>
            </a:endParaRPr>
          </a:p>
          <a:p>
            <a:pPr lvl="1">
              <a:buFont typeface="Courier New" panose="020F0502020204030204" pitchFamily="34" charset="0"/>
              <a:buChar char="o"/>
            </a:pPr>
            <a:r>
              <a:rPr lang="en-US">
                <a:cs typeface="Calibri"/>
              </a:rPr>
              <a:t>Draft actual questions for the Respondent</a:t>
            </a:r>
            <a:endParaRPr lang="en-US">
              <a:ea typeface="Calibri"/>
              <a:cs typeface="Calibri"/>
            </a:endParaRPr>
          </a:p>
          <a:p>
            <a:endParaRPr lang="en-US">
              <a:ea typeface="Calibri"/>
              <a:cs typeface="Calibri"/>
            </a:endParaRPr>
          </a:p>
          <a:p>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D6E2650A-EC07-6A32-8B15-FDE48063CC71}"/>
              </a:ext>
            </a:extLst>
          </p:cNvPr>
          <p:cNvSpPr>
            <a:spLocks noGrp="1"/>
          </p:cNvSpPr>
          <p:nvPr>
            <p:ph type="body" sz="quarter" idx="15"/>
          </p:nvPr>
        </p:nvSpPr>
        <p:spPr/>
        <p:txBody>
          <a:bodyPr anchor="ctr"/>
          <a:lstStyle/>
          <a:p>
            <a:r>
              <a:rPr lang="en-US" sz="3600" cap="all">
                <a:solidFill>
                  <a:srgbClr val="FC4C02"/>
                </a:solidFill>
                <a:latin typeface="+mn-lt"/>
                <a:ea typeface="+mn-ea"/>
                <a:cs typeface="+mn-cs"/>
              </a:rPr>
              <a:t>Breakout session 4</a:t>
            </a:r>
            <a:endParaRPr lang="en-US">
              <a:solidFill>
                <a:srgbClr val="FC4C02"/>
              </a:solidFill>
            </a:endParaRPr>
          </a:p>
        </p:txBody>
      </p:sp>
    </p:spTree>
    <p:extLst>
      <p:ext uri="{BB962C8B-B14F-4D97-AF65-F5344CB8AC3E}">
        <p14:creationId xmlns:p14="http://schemas.microsoft.com/office/powerpoint/2010/main" val="12211787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3B883D-8E70-A6CD-2B1B-327E6625B04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CF1C82-467C-0642-1961-BEFB5C4438BE}"/>
              </a:ext>
            </a:extLst>
          </p:cNvPr>
          <p:cNvSpPr>
            <a:spLocks noGrp="1"/>
          </p:cNvSpPr>
          <p:nvPr>
            <p:ph idx="1"/>
          </p:nvPr>
        </p:nvSpPr>
        <p:spPr>
          <a:xfrm>
            <a:off x="606287" y="820668"/>
            <a:ext cx="10515600" cy="4916615"/>
          </a:xfrm>
        </p:spPr>
        <p:txBody>
          <a:bodyPr vert="horz" lIns="91440" tIns="45720" rIns="91440" bIns="45720" rtlCol="0" anchor="t">
            <a:normAutofit/>
          </a:bodyPr>
          <a:lstStyle/>
          <a:p>
            <a:pPr marL="0" indent="0"/>
            <a:endParaRPr lang="en-US">
              <a:cs typeface="Calibri"/>
            </a:endParaRPr>
          </a:p>
          <a:p>
            <a:r>
              <a:rPr lang="en-US">
                <a:cs typeface="Calibri"/>
              </a:rPr>
              <a:t>Role play Respondent interview </a:t>
            </a:r>
            <a:endParaRPr lang="en-US">
              <a:ea typeface="Calibri"/>
              <a:cs typeface="Calibri"/>
            </a:endParaRPr>
          </a:p>
          <a:p>
            <a:pPr lvl="1">
              <a:buFont typeface="Courier New" panose="020B0604020202020204" pitchFamily="34" charset="0"/>
              <a:buChar char="o"/>
            </a:pPr>
            <a:r>
              <a:rPr lang="en-US">
                <a:ea typeface="Calibri"/>
                <a:cs typeface="Calibri"/>
              </a:rPr>
              <a:t>1-2 ppl from each group play Respondent and pick a trope to play</a:t>
            </a:r>
          </a:p>
          <a:p>
            <a:pPr lvl="1">
              <a:buFont typeface="Courier New" panose="020B0604020202020204" pitchFamily="34" charset="0"/>
              <a:buChar char="o"/>
            </a:pPr>
            <a:r>
              <a:rPr lang="en-US">
                <a:ea typeface="Calibri"/>
                <a:cs typeface="Calibri"/>
              </a:rPr>
              <a:t>Take a minute and think about what questions they might ask and how you might decide to respond consistent with the trope </a:t>
            </a:r>
          </a:p>
          <a:p>
            <a:pPr lvl="1">
              <a:buFont typeface="Courier New" panose="020B0604020202020204" pitchFamily="34" charset="0"/>
              <a:buChar char="o"/>
            </a:pPr>
            <a:endParaRPr lang="en-US">
              <a:ea typeface="Calibri"/>
              <a:cs typeface="Calibri"/>
            </a:endParaRPr>
          </a:p>
          <a:p>
            <a:pPr lvl="1">
              <a:buFont typeface="Courier New" panose="020B0604020202020204" pitchFamily="34" charset="0"/>
              <a:buChar char="o"/>
            </a:pPr>
            <a:endParaRPr lang="en-US">
              <a:ea typeface="Calibri"/>
              <a:cs typeface="Calibri"/>
            </a:endParaRPr>
          </a:p>
          <a:p>
            <a:endParaRPr lang="en-US">
              <a:ea typeface="Calibri"/>
              <a:cs typeface="Calibri"/>
            </a:endParaRPr>
          </a:p>
          <a:p>
            <a:endParaRPr lang="en-US">
              <a:ea typeface="Calibri"/>
              <a:cs typeface="Calibri"/>
            </a:endParaRPr>
          </a:p>
          <a:p>
            <a:pPr marL="914400" lvl="2" indent="0">
              <a:buNone/>
            </a:pPr>
            <a:endParaRPr lang="en-US">
              <a:ea typeface="Calibri"/>
              <a:cs typeface="Calibri"/>
            </a:endParaRPr>
          </a:p>
        </p:txBody>
      </p:sp>
      <p:sp>
        <p:nvSpPr>
          <p:cNvPr id="4" name="Text Placeholder 3">
            <a:extLst>
              <a:ext uri="{FF2B5EF4-FFF2-40B4-BE49-F238E27FC236}">
                <a16:creationId xmlns:a16="http://schemas.microsoft.com/office/drawing/2014/main" id="{B275FA10-131C-5C14-B6B2-0EAA3B49770D}"/>
              </a:ext>
            </a:extLst>
          </p:cNvPr>
          <p:cNvSpPr>
            <a:spLocks noGrp="1"/>
          </p:cNvSpPr>
          <p:nvPr>
            <p:ph type="body" sz="quarter" idx="15"/>
          </p:nvPr>
        </p:nvSpPr>
        <p:spPr/>
        <p:txBody>
          <a:bodyPr anchor="ctr"/>
          <a:lstStyle/>
          <a:p>
            <a:r>
              <a:rPr lang="en-US" sz="3600" cap="all">
                <a:solidFill>
                  <a:srgbClr val="FC4C02"/>
                </a:solidFill>
                <a:latin typeface="+mn-lt"/>
                <a:ea typeface="+mn-ea"/>
                <a:cs typeface="+mn-cs"/>
              </a:rPr>
              <a:t>Breakout session 4</a:t>
            </a:r>
            <a:endParaRPr lang="en-US">
              <a:solidFill>
                <a:srgbClr val="FC4C02"/>
              </a:solidFill>
            </a:endParaRPr>
          </a:p>
        </p:txBody>
      </p:sp>
    </p:spTree>
    <p:extLst>
      <p:ext uri="{BB962C8B-B14F-4D97-AF65-F5344CB8AC3E}">
        <p14:creationId xmlns:p14="http://schemas.microsoft.com/office/powerpoint/2010/main" val="381105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C183D7F6-B498-43B3-948B-1728B52AA6E4}">
                <adec:decorative xmlns:adec="http://schemas.microsoft.com/office/drawing/2017/decorative" val="1"/>
              </a:ext>
            </a:extLst>
          </p:cNvPr>
          <p:cNvSpPr>
            <a:spLocks noGrp="1"/>
          </p:cNvSpPr>
          <p:nvPr>
            <p:ph type="body" sz="quarter" idx="15"/>
          </p:nvPr>
        </p:nvSpPr>
        <p:spPr>
          <a:xfrm>
            <a:off x="518160" y="3032760"/>
            <a:ext cx="10871200" cy="1066800"/>
          </a:xfrm>
        </p:spPr>
        <p:txBody>
          <a:bodyPr vert="horz" lIns="91440" tIns="45720" rIns="91440" bIns="45720" rtlCol="0" anchor="ctr">
            <a:normAutofit/>
          </a:bodyPr>
          <a:lstStyle/>
          <a:p>
            <a:r>
              <a:rPr lang="en-US" sz="4000" cap="all">
                <a:latin typeface="+mn-lt"/>
                <a:ea typeface="Calibri"/>
                <a:cs typeface="Calibri"/>
              </a:rPr>
              <a:t>Recording and Note taking</a:t>
            </a:r>
            <a:endParaRPr lang="en-US" sz="3600">
              <a:cs typeface="Calibri"/>
            </a:endParaRPr>
          </a:p>
        </p:txBody>
      </p:sp>
    </p:spTree>
    <p:extLst>
      <p:ext uri="{BB962C8B-B14F-4D97-AF65-F5344CB8AC3E}">
        <p14:creationId xmlns:p14="http://schemas.microsoft.com/office/powerpoint/2010/main" val="12327432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mn-lt"/>
                <a:cs typeface="+mn-lt"/>
              </a:rPr>
              <a:t>Handwritten, typed, Teams transcript</a:t>
            </a:r>
          </a:p>
          <a:p>
            <a:r>
              <a:rPr lang="en-US">
                <a:ea typeface="+mn-lt"/>
                <a:cs typeface="+mn-lt"/>
              </a:rPr>
              <a:t>Some of this is a personal preference – be consistent </a:t>
            </a:r>
            <a:endParaRPr lang="en-US"/>
          </a:p>
          <a:p>
            <a:r>
              <a:rPr lang="en-US">
                <a:ea typeface="+mn-lt"/>
                <a:cs typeface="+mn-lt"/>
              </a:rPr>
              <a:t>Have outline of meeting/interview</a:t>
            </a:r>
            <a:endParaRPr lang="en-US"/>
          </a:p>
          <a:p>
            <a:r>
              <a:rPr lang="en-US">
                <a:ea typeface="+mn-lt"/>
                <a:cs typeface="+mn-lt"/>
              </a:rPr>
              <a:t>Consider a notetaker for support</a:t>
            </a:r>
            <a:endParaRPr lang="en-US"/>
          </a:p>
          <a:p>
            <a:r>
              <a:rPr lang="en-US">
                <a:ea typeface="+mn-lt"/>
                <a:cs typeface="+mn-lt"/>
              </a:rPr>
              <a:t>Model notes after investigation report</a:t>
            </a:r>
            <a:endParaRPr lang="en-US"/>
          </a:p>
          <a:p>
            <a:r>
              <a:rPr lang="en-US">
                <a:ea typeface="+mn-lt"/>
                <a:cs typeface="+mn-lt"/>
              </a:rPr>
              <a:t>Make notations where you still have questions for follow up or for other parties</a:t>
            </a:r>
            <a:endParaRPr lang="en-US"/>
          </a:p>
          <a:p>
            <a:endParaRPr lang="en-US">
              <a:cs typeface="Calibri"/>
            </a:endParaRPr>
          </a:p>
          <a:p>
            <a:endParaRPr lang="en-US">
              <a:cs typeface="Calibri"/>
            </a:endParaRPr>
          </a:p>
          <a:p>
            <a:endParaRPr lang="en-US"/>
          </a:p>
          <a:p>
            <a:endParaRPr lang="en-US"/>
          </a:p>
        </p:txBody>
      </p:sp>
      <p:sp>
        <p:nvSpPr>
          <p:cNvPr id="4" name="Text Placeholder 3">
            <a:extLst>
              <a:ext uri="{FF2B5EF4-FFF2-40B4-BE49-F238E27FC236}">
                <a16:creationId xmlns:a16="http://schemas.microsoft.com/office/drawing/2014/main" id="{35E2DD8B-11FB-03CB-C805-7A97EAC24212}"/>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Note taking</a:t>
            </a:r>
            <a:endParaRPr lang="en-US"/>
          </a:p>
        </p:txBody>
      </p:sp>
    </p:spTree>
    <p:extLst>
      <p:ext uri="{BB962C8B-B14F-4D97-AF65-F5344CB8AC3E}">
        <p14:creationId xmlns:p14="http://schemas.microsoft.com/office/powerpoint/2010/main" val="9498102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mn-lt"/>
                <a:cs typeface="+mn-lt"/>
              </a:rPr>
              <a:t>Common challenges </a:t>
            </a:r>
          </a:p>
          <a:p>
            <a:pPr lvl="1"/>
            <a:r>
              <a:rPr lang="en-US">
                <a:ea typeface="+mn-lt"/>
                <a:cs typeface="+mn-lt"/>
              </a:rPr>
              <a:t>parties talk fast or talk in circles/share repetitive information </a:t>
            </a:r>
            <a:endParaRPr lang="en-US">
              <a:cs typeface="Calibri"/>
            </a:endParaRPr>
          </a:p>
          <a:p>
            <a:pPr lvl="1"/>
            <a:r>
              <a:rPr lang="en-US">
                <a:ea typeface="+mn-lt"/>
                <a:cs typeface="+mn-lt"/>
              </a:rPr>
              <a:t>interviews are long </a:t>
            </a:r>
            <a:endParaRPr lang="en-US">
              <a:cs typeface="Calibri"/>
            </a:endParaRPr>
          </a:p>
          <a:p>
            <a:pPr lvl="1"/>
            <a:r>
              <a:rPr lang="en-US">
                <a:ea typeface="+mn-lt"/>
                <a:cs typeface="+mn-lt"/>
              </a:rPr>
              <a:t>prioritizing typing notes after interview </a:t>
            </a:r>
            <a:endParaRPr lang="en-US">
              <a:cs typeface="Calibri"/>
            </a:endParaRPr>
          </a:p>
          <a:p>
            <a:pPr lvl="1"/>
            <a:r>
              <a:rPr lang="en-US">
                <a:ea typeface="+mn-lt"/>
                <a:cs typeface="+mn-lt"/>
              </a:rPr>
              <a:t>Self-care</a:t>
            </a:r>
            <a:endParaRPr lang="en-US">
              <a:cs typeface="Calibri"/>
            </a:endParaRPr>
          </a:p>
          <a:p>
            <a:r>
              <a:rPr lang="en-US">
                <a:ea typeface="+mn-lt"/>
                <a:cs typeface="+mn-lt"/>
              </a:rPr>
              <a:t>Tips </a:t>
            </a:r>
            <a:endParaRPr lang="en-US"/>
          </a:p>
          <a:p>
            <a:pPr lvl="1"/>
            <a:r>
              <a:rPr lang="en-US">
                <a:ea typeface="+mn-lt"/>
                <a:cs typeface="+mn-lt"/>
              </a:rPr>
              <a:t>type notes/update as soon as possible after interview </a:t>
            </a:r>
            <a:endParaRPr lang="en-US">
              <a:cs typeface="Calibri"/>
            </a:endParaRPr>
          </a:p>
          <a:p>
            <a:pPr lvl="1"/>
            <a:r>
              <a:rPr lang="en-US">
                <a:ea typeface="+mn-lt"/>
                <a:cs typeface="+mn-lt"/>
              </a:rPr>
              <a:t>document thoughts for follow up </a:t>
            </a:r>
            <a:endParaRPr lang="en-US">
              <a:cs typeface="Calibri"/>
            </a:endParaRPr>
          </a:p>
          <a:p>
            <a:pPr lvl="1"/>
            <a:r>
              <a:rPr lang="en-US">
                <a:ea typeface="+mn-lt"/>
                <a:cs typeface="+mn-lt"/>
              </a:rPr>
              <a:t>have a notetaker</a:t>
            </a:r>
            <a:endParaRPr lang="en-US">
              <a:cs typeface="Calibri"/>
            </a:endParaRPr>
          </a:p>
          <a:p>
            <a:pPr lvl="1"/>
            <a:r>
              <a:rPr lang="en-US">
                <a:ea typeface="+mn-lt"/>
                <a:cs typeface="+mn-lt"/>
              </a:rPr>
              <a:t>encourage all to submit a written statement </a:t>
            </a:r>
            <a:endParaRPr lang="en-US">
              <a:cs typeface="Calibri"/>
            </a:endParaRPr>
          </a:p>
          <a:p>
            <a:endParaRPr lang="en-US">
              <a:cs typeface="Calibri"/>
            </a:endParaRPr>
          </a:p>
          <a:p>
            <a:endParaRPr lang="en-US">
              <a:cs typeface="Calibri"/>
            </a:endParaRPr>
          </a:p>
          <a:p>
            <a:endParaRPr lang="en-US"/>
          </a:p>
          <a:p>
            <a:endParaRPr lang="en-US"/>
          </a:p>
        </p:txBody>
      </p:sp>
      <p:sp>
        <p:nvSpPr>
          <p:cNvPr id="4" name="Text Placeholder 3">
            <a:extLst>
              <a:ext uri="{FF2B5EF4-FFF2-40B4-BE49-F238E27FC236}">
                <a16:creationId xmlns:a16="http://schemas.microsoft.com/office/drawing/2014/main" id="{75BE8A2D-6092-239F-D432-FD45BD2DD008}"/>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Common challenges &amp; tips</a:t>
            </a:r>
            <a:endParaRPr lang="en-US"/>
          </a:p>
        </p:txBody>
      </p:sp>
    </p:spTree>
    <p:extLst>
      <p:ext uri="{BB962C8B-B14F-4D97-AF65-F5344CB8AC3E}">
        <p14:creationId xmlns:p14="http://schemas.microsoft.com/office/powerpoint/2010/main" val="41200035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a:bodyPr>
          <a:lstStyle/>
          <a:p>
            <a:r>
              <a:rPr lang="en-US">
                <a:ea typeface="+mn-lt"/>
                <a:cs typeface="+mn-lt"/>
              </a:rPr>
              <a:t>Allows the investigator to focus on content/information and being present during the interview</a:t>
            </a:r>
            <a:endParaRPr lang="en-US">
              <a:cs typeface="Calibri"/>
            </a:endParaRPr>
          </a:p>
          <a:p>
            <a:r>
              <a:rPr lang="en-US">
                <a:ea typeface="+mn-lt"/>
                <a:cs typeface="+mn-lt"/>
              </a:rPr>
              <a:t>Recordings can ensure that all data and information is accurate.</a:t>
            </a:r>
            <a:endParaRPr lang="en-US"/>
          </a:p>
          <a:p>
            <a:pPr lvl="1"/>
            <a:r>
              <a:rPr lang="en-US">
                <a:ea typeface="+mn-lt"/>
                <a:cs typeface="+mn-lt"/>
              </a:rPr>
              <a:t>Provides for use of direct quotes</a:t>
            </a:r>
            <a:endParaRPr lang="en-US">
              <a:cs typeface="Calibri"/>
            </a:endParaRPr>
          </a:p>
          <a:p>
            <a:pPr lvl="1"/>
            <a:r>
              <a:rPr lang="en-US">
                <a:ea typeface="+mn-lt"/>
                <a:cs typeface="+mn-lt"/>
              </a:rPr>
              <a:t>Allows for investigator to review/reflect to determine what gaps still exist</a:t>
            </a:r>
            <a:endParaRPr lang="en-US">
              <a:cs typeface="Calibri"/>
            </a:endParaRPr>
          </a:p>
          <a:p>
            <a:pPr lvl="1"/>
            <a:r>
              <a:rPr lang="en-US">
                <a:ea typeface="+mn-lt"/>
                <a:cs typeface="+mn-lt"/>
              </a:rPr>
              <a:t>Provides investigator an opportunity to refine investigation skills</a:t>
            </a:r>
            <a:endParaRPr lang="en-US">
              <a:cs typeface="Calibri"/>
            </a:endParaRPr>
          </a:p>
          <a:p>
            <a:r>
              <a:rPr lang="en-US">
                <a:ea typeface="+mn-lt"/>
                <a:cs typeface="+mn-lt"/>
              </a:rPr>
              <a:t>Recordings can be taken in multiple ways</a:t>
            </a:r>
            <a:endParaRPr lang="en-US"/>
          </a:p>
          <a:p>
            <a:pPr lvl="1"/>
            <a:r>
              <a:rPr lang="en-US">
                <a:ea typeface="+mn-lt"/>
                <a:cs typeface="+mn-lt"/>
              </a:rPr>
              <a:t>Teams, handheld, etc.</a:t>
            </a:r>
            <a:endParaRPr lang="en-US">
              <a:cs typeface="Calibri"/>
            </a:endParaRPr>
          </a:p>
          <a:p>
            <a:r>
              <a:rPr lang="en-US">
                <a:ea typeface="+mn-lt"/>
                <a:cs typeface="+mn-lt"/>
              </a:rPr>
              <a:t>Record ALL the interview - including opening information, data privacy review (ask for verbal acceptance), all "housekeeping" information</a:t>
            </a:r>
            <a:endParaRPr lang="en-US"/>
          </a:p>
          <a:p>
            <a:endParaRPr lang="en-US">
              <a:cs typeface="Calibri"/>
            </a:endParaRPr>
          </a:p>
          <a:p>
            <a:endParaRPr lang="en-US">
              <a:cs typeface="Calibri"/>
            </a:endParaRPr>
          </a:p>
          <a:p>
            <a:endParaRPr lang="en-US"/>
          </a:p>
          <a:p>
            <a:endParaRPr lang="en-US"/>
          </a:p>
        </p:txBody>
      </p:sp>
      <p:sp>
        <p:nvSpPr>
          <p:cNvPr id="4" name="Text Placeholder 3">
            <a:extLst>
              <a:ext uri="{FF2B5EF4-FFF2-40B4-BE49-F238E27FC236}">
                <a16:creationId xmlns:a16="http://schemas.microsoft.com/office/drawing/2014/main" id="{EE07A552-41F0-7370-8F98-5923C32B33E9}"/>
              </a:ext>
            </a:extLst>
          </p:cNvPr>
          <p:cNvSpPr>
            <a:spLocks noGrp="1"/>
          </p:cNvSpPr>
          <p:nvPr>
            <p:ph type="body" sz="quarter" idx="15"/>
          </p:nvPr>
        </p:nvSpPr>
        <p:spPr/>
        <p:txBody>
          <a:bodyPr anchor="ctr"/>
          <a:lstStyle/>
          <a:p>
            <a:r>
              <a:rPr lang="en-US" sz="3600" cap="all">
                <a:solidFill>
                  <a:srgbClr val="0C2340"/>
                </a:solidFill>
                <a:latin typeface="+mn-lt"/>
                <a:ea typeface="+mn-ea"/>
                <a:cs typeface="+mn-cs"/>
              </a:rPr>
              <a:t>Recording interviews</a:t>
            </a:r>
            <a:endParaRPr lang="en-US"/>
          </a:p>
        </p:txBody>
      </p:sp>
    </p:spTree>
    <p:extLst>
      <p:ext uri="{BB962C8B-B14F-4D97-AF65-F5344CB8AC3E}">
        <p14:creationId xmlns:p14="http://schemas.microsoft.com/office/powerpoint/2010/main" val="27804691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lnSpcReduction="10000"/>
          </a:bodyPr>
          <a:lstStyle/>
          <a:p>
            <a:r>
              <a:rPr lang="en-US">
                <a:ea typeface="+mn-lt"/>
                <a:cs typeface="+mn-lt"/>
              </a:rPr>
              <a:t>There are additional nuances of recording that are different from standard interviewing.</a:t>
            </a:r>
          </a:p>
          <a:p>
            <a:pPr lvl="1"/>
            <a:r>
              <a:rPr lang="en-US">
                <a:ea typeface="+mn-lt"/>
                <a:cs typeface="+mn-lt"/>
              </a:rPr>
              <a:t>Open recording stating date, time, and introduction of parties (including spelling of names). End recording with time. </a:t>
            </a:r>
            <a:endParaRPr lang="en-US">
              <a:cs typeface="Calibri"/>
            </a:endParaRPr>
          </a:p>
          <a:p>
            <a:pPr lvl="1"/>
            <a:r>
              <a:rPr lang="en-US">
                <a:ea typeface="+mn-lt"/>
                <a:cs typeface="+mn-lt"/>
              </a:rPr>
              <a:t>Audio recordings do not pick up on non-verbal (head nods, etc.) – prepare parties at beginning of interview and clarify during interview if needed.</a:t>
            </a:r>
            <a:endParaRPr lang="en-US">
              <a:cs typeface="Calibri"/>
            </a:endParaRPr>
          </a:p>
          <a:p>
            <a:r>
              <a:rPr lang="en-US">
                <a:ea typeface="+mn-lt"/>
                <a:cs typeface="+mn-lt"/>
              </a:rPr>
              <a:t>Develop a plan for your recording - send for transcription, etc.</a:t>
            </a:r>
            <a:endParaRPr lang="en-US"/>
          </a:p>
          <a:p>
            <a:pPr lvl="1"/>
            <a:r>
              <a:rPr lang="en-US">
                <a:ea typeface="+mn-lt"/>
                <a:cs typeface="+mn-lt"/>
              </a:rPr>
              <a:t>This provides a typed/hard copy of the interview.</a:t>
            </a:r>
            <a:endParaRPr lang="en-US">
              <a:cs typeface="Calibri"/>
            </a:endParaRPr>
          </a:p>
          <a:p>
            <a:r>
              <a:rPr lang="en-US">
                <a:ea typeface="+mn-lt"/>
                <a:cs typeface="+mn-lt"/>
              </a:rPr>
              <a:t>Transcription review</a:t>
            </a:r>
            <a:endParaRPr lang="en-US"/>
          </a:p>
          <a:p>
            <a:pPr lvl="1"/>
            <a:r>
              <a:rPr lang="en-US">
                <a:ea typeface="+mn-lt"/>
                <a:cs typeface="+mn-lt"/>
              </a:rPr>
              <a:t>Determine if you want to add this as a part of your process</a:t>
            </a:r>
            <a:endParaRPr lang="en-US">
              <a:cs typeface="Calibri"/>
            </a:endParaRPr>
          </a:p>
          <a:p>
            <a:pPr lvl="1"/>
            <a:r>
              <a:rPr lang="en-US">
                <a:cs typeface="Calibri"/>
              </a:rPr>
              <a:t>Who can attend to complete the review</a:t>
            </a:r>
          </a:p>
          <a:p>
            <a:endParaRPr lang="en-US">
              <a:cs typeface="Calibri"/>
            </a:endParaRPr>
          </a:p>
          <a:p>
            <a:endParaRPr lang="en-US">
              <a:cs typeface="Calibri"/>
            </a:endParaRPr>
          </a:p>
          <a:p>
            <a:endParaRPr lang="en-US"/>
          </a:p>
          <a:p>
            <a:endParaRPr lang="en-US">
              <a:cs typeface="Calibri"/>
            </a:endParaRPr>
          </a:p>
        </p:txBody>
      </p:sp>
      <p:sp>
        <p:nvSpPr>
          <p:cNvPr id="4" name="Text Placeholder 3">
            <a:extLst>
              <a:ext uri="{FF2B5EF4-FFF2-40B4-BE49-F238E27FC236}">
                <a16:creationId xmlns:a16="http://schemas.microsoft.com/office/drawing/2014/main" id="{5EC208D3-FE37-07BE-4E8F-D58C94CEA84E}"/>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Recording interviews, cont.</a:t>
            </a:r>
            <a:endParaRPr lang="en-US"/>
          </a:p>
        </p:txBody>
      </p:sp>
    </p:spTree>
    <p:extLst>
      <p:ext uri="{BB962C8B-B14F-4D97-AF65-F5344CB8AC3E}">
        <p14:creationId xmlns:p14="http://schemas.microsoft.com/office/powerpoint/2010/main" val="10778393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ea typeface="+mn-lt"/>
                <a:cs typeface="+mn-lt"/>
              </a:rPr>
              <a:t>Contracts for transcription</a:t>
            </a:r>
            <a:endParaRPr lang="en-US"/>
          </a:p>
          <a:p>
            <a:pPr lvl="1"/>
            <a:r>
              <a:rPr lang="en-US">
                <a:ea typeface="+mn-lt"/>
                <a:cs typeface="+mn-lt"/>
              </a:rPr>
              <a:t>REV.com, other transcription services. </a:t>
            </a:r>
          </a:p>
          <a:p>
            <a:r>
              <a:rPr lang="en-US">
                <a:ea typeface="+mn-lt"/>
                <a:cs typeface="+mn-lt"/>
              </a:rPr>
              <a:t>Access to transcripts</a:t>
            </a:r>
            <a:endParaRPr lang="en-US">
              <a:cs typeface="Calibri"/>
            </a:endParaRPr>
          </a:p>
          <a:p>
            <a:pPr lvl="1"/>
            <a:r>
              <a:rPr lang="en-US">
                <a:ea typeface="+mn-lt"/>
                <a:cs typeface="+mn-lt"/>
              </a:rPr>
              <a:t>Who, when, why</a:t>
            </a:r>
            <a:endParaRPr lang="en-US">
              <a:cs typeface="Calibri"/>
            </a:endParaRPr>
          </a:p>
          <a:p>
            <a:r>
              <a:rPr lang="en-US">
                <a:ea typeface="+mn-lt"/>
                <a:cs typeface="+mn-lt"/>
              </a:rPr>
              <a:t>Storage of recordings and transcripts</a:t>
            </a:r>
            <a:endParaRPr lang="en-US"/>
          </a:p>
          <a:p>
            <a:r>
              <a:rPr lang="en-US">
                <a:ea typeface="+mn-lt"/>
                <a:cs typeface="+mn-lt"/>
              </a:rPr>
              <a:t>Data retention policies</a:t>
            </a:r>
            <a:endParaRPr lang="en-US"/>
          </a:p>
          <a:p>
            <a:endParaRPr lang="en-US">
              <a:cs typeface="Calibri"/>
            </a:endParaRPr>
          </a:p>
          <a:p>
            <a:endParaRPr lang="en-US">
              <a:cs typeface="Calibri"/>
            </a:endParaRPr>
          </a:p>
          <a:p>
            <a:endParaRPr lang="en-US">
              <a:cs typeface="Calibri"/>
            </a:endParaRPr>
          </a:p>
          <a:p>
            <a:endParaRPr lang="en-US"/>
          </a:p>
          <a:p>
            <a:endParaRPr lang="en-US">
              <a:cs typeface="Calibri"/>
            </a:endParaRPr>
          </a:p>
        </p:txBody>
      </p:sp>
      <p:sp>
        <p:nvSpPr>
          <p:cNvPr id="4" name="Text Placeholder 3">
            <a:extLst>
              <a:ext uri="{FF2B5EF4-FFF2-40B4-BE49-F238E27FC236}">
                <a16:creationId xmlns:a16="http://schemas.microsoft.com/office/drawing/2014/main" id="{2603977C-79BC-9001-062A-B365FA109F7B}"/>
              </a:ext>
            </a:extLst>
          </p:cNvPr>
          <p:cNvSpPr>
            <a:spLocks noGrp="1"/>
          </p:cNvSpPr>
          <p:nvPr>
            <p:ph type="body" sz="quarter" idx="15"/>
          </p:nvPr>
        </p:nvSpPr>
        <p:spPr/>
        <p:txBody>
          <a:bodyPr anchor="ctr"/>
          <a:lstStyle/>
          <a:p>
            <a:r>
              <a:rPr lang="en-US" sz="3600" cap="all">
                <a:solidFill>
                  <a:srgbClr val="0C2340"/>
                </a:solidFill>
                <a:latin typeface="+mn-lt"/>
                <a:ea typeface="+mn-ea"/>
                <a:cs typeface="Calibri"/>
              </a:rPr>
              <a:t>Recording considerations</a:t>
            </a:r>
            <a:endParaRPr lang="en-US"/>
          </a:p>
        </p:txBody>
      </p:sp>
    </p:spTree>
    <p:extLst>
      <p:ext uri="{BB962C8B-B14F-4D97-AF65-F5344CB8AC3E}">
        <p14:creationId xmlns:p14="http://schemas.microsoft.com/office/powerpoint/2010/main" val="2459385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en-US"/>
              <a:t>Jurisdiction and scope</a:t>
            </a:r>
          </a:p>
          <a:p>
            <a:r>
              <a:rPr lang="en-US" altLang="en-US"/>
              <a:t>Conflicts of interest</a:t>
            </a:r>
          </a:p>
          <a:p>
            <a:r>
              <a:rPr lang="en-US" altLang="en-US"/>
              <a:t>Interim actions re: health, safety concerns</a:t>
            </a:r>
          </a:p>
          <a:p>
            <a:r>
              <a:rPr lang="en-US" altLang="en-US"/>
              <a:t>Primary person to ensure process moves forward through each relevant step of the procedure</a:t>
            </a:r>
          </a:p>
          <a:p>
            <a:r>
              <a:rPr lang="en-US" altLang="en-US"/>
              <a:t>Release of information requests</a:t>
            </a:r>
          </a:p>
        </p:txBody>
      </p:sp>
      <p:sp>
        <p:nvSpPr>
          <p:cNvPr id="4" name="Text Placeholder 3">
            <a:extLst>
              <a:ext uri="{FF2B5EF4-FFF2-40B4-BE49-F238E27FC236}">
                <a16:creationId xmlns:a16="http://schemas.microsoft.com/office/drawing/2014/main" id="{987CF2F5-F59A-43F2-9FD0-18F5514985D8}"/>
              </a:ext>
            </a:extLst>
          </p:cNvPr>
          <p:cNvSpPr>
            <a:spLocks noGrp="1"/>
          </p:cNvSpPr>
          <p:nvPr>
            <p:ph type="body" sz="quarter" idx="15"/>
          </p:nvPr>
        </p:nvSpPr>
        <p:spPr/>
        <p:txBody>
          <a:bodyPr anchor="ctr"/>
          <a:lstStyle/>
          <a:p>
            <a:r>
              <a:rPr lang="en-US" altLang="en-US" sz="3600" cap="all">
                <a:solidFill>
                  <a:srgbClr val="0C2340"/>
                </a:solidFill>
                <a:latin typeface="+mn-lt"/>
                <a:ea typeface="+mn-ea"/>
                <a:cs typeface="+mn-cs"/>
              </a:rPr>
              <a:t>Designated Officer Tasks</a:t>
            </a:r>
            <a:endParaRPr lang="en-US"/>
          </a:p>
        </p:txBody>
      </p:sp>
    </p:spTree>
    <p:extLst>
      <p:ext uri="{BB962C8B-B14F-4D97-AF65-F5344CB8AC3E}">
        <p14:creationId xmlns:p14="http://schemas.microsoft.com/office/powerpoint/2010/main" val="134054711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F23BC9D-65F8-8232-E025-2889F58D84F3}"/>
              </a:ext>
            </a:extLst>
          </p:cNvPr>
          <p:cNvSpPr>
            <a:spLocks noGrp="1"/>
          </p:cNvSpPr>
          <p:nvPr>
            <p:ph type="title"/>
          </p:nvPr>
        </p:nvSpPr>
        <p:spPr/>
        <p:txBody>
          <a:bodyPr>
            <a:normAutofit/>
          </a:bodyPr>
          <a:lstStyle/>
          <a:p>
            <a:r>
              <a:rPr lang="en-US">
                <a:ea typeface="Calibri"/>
                <a:cs typeface="Calibri"/>
              </a:rPr>
              <a:t>Part 4: Components of Investigation Report </a:t>
            </a:r>
          </a:p>
        </p:txBody>
      </p:sp>
      <p:sp>
        <p:nvSpPr>
          <p:cNvPr id="2" name="Content Placeholder 1">
            <a:extLst>
              <a:ext uri="{FF2B5EF4-FFF2-40B4-BE49-F238E27FC236}">
                <a16:creationId xmlns:a16="http://schemas.microsoft.com/office/drawing/2014/main" id="{28C9E447-CE2B-0A99-D76F-D56D616BC6D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734314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spcBef>
                <a:spcPts val="20"/>
              </a:spcBef>
            </a:pPr>
            <a:r>
              <a:rPr lang="en-US">
                <a:ea typeface="Calibri"/>
                <a:cs typeface="Calibri"/>
              </a:rPr>
              <a:t>Present findings in a well-written and well-organized format</a:t>
            </a:r>
          </a:p>
          <a:p>
            <a:pPr>
              <a:spcBef>
                <a:spcPts val="20"/>
              </a:spcBef>
            </a:pPr>
            <a:r>
              <a:rPr lang="en-US">
                <a:ea typeface="Calibri"/>
                <a:cs typeface="Calibri"/>
              </a:rPr>
              <a:t>Document the steps taken during the investigation</a:t>
            </a:r>
          </a:p>
          <a:p>
            <a:pPr>
              <a:spcBef>
                <a:spcPts val="20"/>
              </a:spcBef>
            </a:pPr>
            <a:r>
              <a:rPr lang="en-US">
                <a:ea typeface="Calibri"/>
                <a:cs typeface="Calibri"/>
              </a:rPr>
              <a:t>Document the evidence collected and reviewed</a:t>
            </a:r>
          </a:p>
          <a:p>
            <a:pPr>
              <a:spcBef>
                <a:spcPts val="20"/>
              </a:spcBef>
            </a:pPr>
            <a:r>
              <a:rPr lang="en-US">
                <a:ea typeface="Calibri"/>
                <a:cs typeface="Calibri"/>
              </a:rPr>
              <a:t>Provide a clear, objective picture of investigation to the DM</a:t>
            </a:r>
          </a:p>
          <a:p>
            <a:r>
              <a:rPr lang="en-US">
                <a:ea typeface="Calibri"/>
                <a:cs typeface="Calibri"/>
              </a:rPr>
              <a:t>Should contain all information a DM needs to make their decision</a:t>
            </a:r>
            <a:endParaRPr lang="en-US"/>
          </a:p>
          <a:p>
            <a:endParaRPr lang="en-US">
              <a:cs typeface="Calibri"/>
            </a:endParaRPr>
          </a:p>
          <a:p>
            <a:endParaRPr lang="en-US">
              <a:cs typeface="Calibri"/>
            </a:endParaRPr>
          </a:p>
          <a:p>
            <a:endParaRPr lang="en-US">
              <a:cs typeface="Calibri"/>
            </a:endParaRPr>
          </a:p>
          <a:p>
            <a:endParaRPr lang="en-US"/>
          </a:p>
          <a:p>
            <a:endParaRPr lang="en-US">
              <a:cs typeface="Calibri"/>
            </a:endParaRPr>
          </a:p>
        </p:txBody>
      </p:sp>
      <p:sp>
        <p:nvSpPr>
          <p:cNvPr id="4" name="Text Placeholder 3">
            <a:extLst>
              <a:ext uri="{FF2B5EF4-FFF2-40B4-BE49-F238E27FC236}">
                <a16:creationId xmlns:a16="http://schemas.microsoft.com/office/drawing/2014/main" id="{0C80999C-5C6E-CFF5-B779-2D0A5C5F6651}"/>
              </a:ext>
            </a:extLst>
          </p:cNvPr>
          <p:cNvSpPr>
            <a:spLocks noGrp="1"/>
          </p:cNvSpPr>
          <p:nvPr>
            <p:ph type="body" sz="quarter" idx="15"/>
          </p:nvPr>
        </p:nvSpPr>
        <p:spPr/>
        <p:txBody>
          <a:bodyPr anchor="ctr"/>
          <a:lstStyle/>
          <a:p>
            <a:r>
              <a:rPr lang="en-US" sz="3600" cap="all">
                <a:latin typeface="+mn-lt"/>
                <a:ea typeface="Calibri"/>
                <a:cs typeface="Calibri"/>
              </a:rPr>
              <a:t>Goals of Investigatory report</a:t>
            </a:r>
            <a:endParaRPr lang="en-US"/>
          </a:p>
        </p:txBody>
      </p:sp>
    </p:spTree>
    <p:extLst>
      <p:ext uri="{BB962C8B-B14F-4D97-AF65-F5344CB8AC3E}">
        <p14:creationId xmlns:p14="http://schemas.microsoft.com/office/powerpoint/2010/main" val="365949245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fontScale="92500" lnSpcReduction="10000"/>
          </a:bodyPr>
          <a:lstStyle/>
          <a:p>
            <a:pPr>
              <a:spcBef>
                <a:spcPts val="0"/>
              </a:spcBef>
              <a:buAutoNum type="arabicPeriod"/>
            </a:pPr>
            <a:r>
              <a:rPr lang="en-US" sz="3200">
                <a:solidFill>
                  <a:srgbClr val="000000"/>
                </a:solidFill>
                <a:ea typeface="Calibri"/>
                <a:cs typeface="Calibri"/>
              </a:rPr>
              <a:t>Transmittal letter &amp; Cover Sheet/Disclosure Notice</a:t>
            </a:r>
          </a:p>
          <a:p>
            <a:pPr>
              <a:spcBef>
                <a:spcPts val="0"/>
              </a:spcBef>
              <a:buAutoNum type="arabicPeriod"/>
            </a:pPr>
            <a:r>
              <a:rPr lang="en-US" sz="3200">
                <a:solidFill>
                  <a:srgbClr val="000000"/>
                </a:solidFill>
                <a:ea typeface="Calibri"/>
                <a:cs typeface="Calibri"/>
              </a:rPr>
              <a:t>Investigation report cover page</a:t>
            </a:r>
          </a:p>
          <a:p>
            <a:pPr>
              <a:spcBef>
                <a:spcPts val="0"/>
              </a:spcBef>
              <a:buAutoNum type="arabicPeriod"/>
            </a:pPr>
            <a:r>
              <a:rPr lang="en-US" sz="3200">
                <a:solidFill>
                  <a:srgbClr val="000000"/>
                </a:solidFill>
                <a:ea typeface="Calibri"/>
                <a:cs typeface="Calibri"/>
              </a:rPr>
              <a:t>Table of contents </a:t>
            </a:r>
          </a:p>
          <a:p>
            <a:pPr>
              <a:spcBef>
                <a:spcPts val="0"/>
              </a:spcBef>
              <a:buAutoNum type="arabicPeriod"/>
            </a:pPr>
            <a:r>
              <a:rPr lang="en-US" sz="3200">
                <a:solidFill>
                  <a:srgbClr val="000000"/>
                </a:solidFill>
                <a:ea typeface="Calibri"/>
                <a:cs typeface="Calibri"/>
              </a:rPr>
              <a:t>Introduction</a:t>
            </a:r>
          </a:p>
          <a:p>
            <a:pPr>
              <a:spcBef>
                <a:spcPts val="0"/>
              </a:spcBef>
              <a:buAutoNum type="arabicPeriod"/>
            </a:pPr>
            <a:r>
              <a:rPr lang="en-US" sz="3200">
                <a:solidFill>
                  <a:srgbClr val="000000"/>
                </a:solidFill>
                <a:ea typeface="Calibri"/>
                <a:cs typeface="Calibri"/>
              </a:rPr>
              <a:t>Scope &amp; Methodology </a:t>
            </a:r>
          </a:p>
          <a:p>
            <a:pPr>
              <a:spcBef>
                <a:spcPts val="0"/>
              </a:spcBef>
              <a:buAutoNum type="arabicPeriod"/>
            </a:pPr>
            <a:r>
              <a:rPr lang="en-US" sz="3200">
                <a:solidFill>
                  <a:srgbClr val="000000"/>
                </a:solidFill>
                <a:ea typeface="Calibri"/>
                <a:cs typeface="Calibri"/>
              </a:rPr>
              <a:t>Policies &amp; Definitions</a:t>
            </a:r>
          </a:p>
          <a:p>
            <a:pPr>
              <a:spcBef>
                <a:spcPts val="0"/>
              </a:spcBef>
              <a:buAutoNum type="arabicPeriod"/>
            </a:pPr>
            <a:r>
              <a:rPr lang="en-US" sz="3200">
                <a:solidFill>
                  <a:srgbClr val="000000"/>
                </a:solidFill>
                <a:ea typeface="Calibri"/>
                <a:cs typeface="Calibri"/>
              </a:rPr>
              <a:t>Statements &amp; Evidence</a:t>
            </a:r>
          </a:p>
          <a:p>
            <a:pPr>
              <a:spcBef>
                <a:spcPts val="0"/>
              </a:spcBef>
              <a:buAutoNum type="arabicPeriod"/>
            </a:pPr>
            <a:r>
              <a:rPr lang="en-US" sz="3200">
                <a:solidFill>
                  <a:srgbClr val="000000"/>
                </a:solidFill>
                <a:ea typeface="Calibri"/>
                <a:cs typeface="Calibri"/>
              </a:rPr>
              <a:t>Synthesis </a:t>
            </a:r>
          </a:p>
          <a:p>
            <a:pPr>
              <a:spcBef>
                <a:spcPts val="0"/>
              </a:spcBef>
              <a:buAutoNum type="arabicPeriod"/>
            </a:pPr>
            <a:r>
              <a:rPr lang="en-US" sz="3200">
                <a:solidFill>
                  <a:srgbClr val="000000"/>
                </a:solidFill>
                <a:ea typeface="Calibri"/>
                <a:cs typeface="Calibri"/>
              </a:rPr>
              <a:t>Exhibit Index</a:t>
            </a:r>
          </a:p>
          <a:p>
            <a:endParaRPr lang="en-US">
              <a:cs typeface="Calibri"/>
            </a:endParaRPr>
          </a:p>
          <a:p>
            <a:endParaRPr lang="en-US">
              <a:cs typeface="Calibri"/>
            </a:endParaRPr>
          </a:p>
          <a:p>
            <a:endParaRPr lang="en-US"/>
          </a:p>
          <a:p>
            <a:endParaRPr lang="en-US">
              <a:cs typeface="Calibri"/>
            </a:endParaRPr>
          </a:p>
          <a:p>
            <a:endParaRPr lang="en-US">
              <a:ea typeface="Calibri"/>
              <a:cs typeface="Calibri"/>
            </a:endParaRPr>
          </a:p>
        </p:txBody>
      </p:sp>
      <p:sp>
        <p:nvSpPr>
          <p:cNvPr id="4" name="Text Placeholder 3">
            <a:extLst>
              <a:ext uri="{FF2B5EF4-FFF2-40B4-BE49-F238E27FC236}">
                <a16:creationId xmlns:a16="http://schemas.microsoft.com/office/drawing/2014/main" id="{D1A5D77A-471F-C2E2-A4CF-83FE6C616B0E}"/>
              </a:ext>
            </a:extLst>
          </p:cNvPr>
          <p:cNvSpPr>
            <a:spLocks noGrp="1"/>
          </p:cNvSpPr>
          <p:nvPr>
            <p:ph type="body" sz="quarter" idx="15"/>
          </p:nvPr>
        </p:nvSpPr>
        <p:spPr/>
        <p:txBody>
          <a:bodyPr anchor="ctr"/>
          <a:lstStyle/>
          <a:p>
            <a:r>
              <a:rPr lang="en-US" sz="3600" cap="all">
                <a:latin typeface="+mn-lt"/>
                <a:ea typeface="Calibri"/>
                <a:cs typeface="Calibri"/>
              </a:rPr>
              <a:t>Investigatory report components</a:t>
            </a:r>
            <a:endParaRPr lang="en-US"/>
          </a:p>
        </p:txBody>
      </p:sp>
    </p:spTree>
    <p:extLst>
      <p:ext uri="{BB962C8B-B14F-4D97-AF65-F5344CB8AC3E}">
        <p14:creationId xmlns:p14="http://schemas.microsoft.com/office/powerpoint/2010/main" val="409125894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spcBef>
                <a:spcPts val="20"/>
              </a:spcBef>
            </a:pPr>
            <a:r>
              <a:rPr lang="en-US">
                <a:ea typeface="Calibri"/>
                <a:cs typeface="Calibri"/>
              </a:rPr>
              <a:t>Introduction of the investigation to DM</a:t>
            </a:r>
          </a:p>
          <a:p>
            <a:pPr>
              <a:spcBef>
                <a:spcPts val="20"/>
              </a:spcBef>
            </a:pPr>
            <a:r>
              <a:rPr lang="en-US">
                <a:ea typeface="Calibri"/>
                <a:cs typeface="Calibri"/>
              </a:rPr>
              <a:t>Investigators contact information</a:t>
            </a:r>
          </a:p>
          <a:p>
            <a:pPr>
              <a:spcBef>
                <a:spcPts val="20"/>
              </a:spcBef>
            </a:pPr>
            <a:r>
              <a:rPr lang="en-US">
                <a:ea typeface="Calibri"/>
                <a:cs typeface="Calibri"/>
              </a:rPr>
              <a:t>Indicates the completion of investigation and next steps for DM</a:t>
            </a:r>
          </a:p>
          <a:p>
            <a:pPr>
              <a:spcBef>
                <a:spcPts val="20"/>
              </a:spcBef>
            </a:pPr>
            <a:r>
              <a:rPr lang="en-US">
                <a:ea typeface="Calibri"/>
                <a:cs typeface="Calibri"/>
              </a:rPr>
              <a:t>Include Data Practices Disclosure Warning</a:t>
            </a:r>
            <a:endParaRPr lang="en-US"/>
          </a:p>
          <a:p>
            <a:endParaRPr lang="en-US">
              <a:cs typeface="Calibri"/>
            </a:endParaRPr>
          </a:p>
          <a:p>
            <a:endParaRPr lang="en-US">
              <a:cs typeface="Calibri"/>
            </a:endParaRPr>
          </a:p>
          <a:p>
            <a:endParaRPr lang="en-US">
              <a:cs typeface="Calibri"/>
            </a:endParaRPr>
          </a:p>
          <a:p>
            <a:endParaRPr lang="en-US"/>
          </a:p>
          <a:p>
            <a:endParaRPr lang="en-US">
              <a:cs typeface="Calibri"/>
            </a:endParaRPr>
          </a:p>
        </p:txBody>
      </p:sp>
      <p:sp>
        <p:nvSpPr>
          <p:cNvPr id="4" name="Text Placeholder 3">
            <a:extLst>
              <a:ext uri="{FF2B5EF4-FFF2-40B4-BE49-F238E27FC236}">
                <a16:creationId xmlns:a16="http://schemas.microsoft.com/office/drawing/2014/main" id="{D972FA7D-E56F-92F5-42F3-6E12311B2096}"/>
              </a:ext>
            </a:extLst>
          </p:cNvPr>
          <p:cNvSpPr>
            <a:spLocks noGrp="1"/>
          </p:cNvSpPr>
          <p:nvPr>
            <p:ph type="body" sz="quarter" idx="15"/>
          </p:nvPr>
        </p:nvSpPr>
        <p:spPr/>
        <p:txBody>
          <a:bodyPr anchor="ctr"/>
          <a:lstStyle/>
          <a:p>
            <a:r>
              <a:rPr lang="en-US" sz="3600" cap="all">
                <a:latin typeface="+mn-lt"/>
                <a:ea typeface="Calibri"/>
                <a:cs typeface="Calibri"/>
              </a:rPr>
              <a:t>Transmittal letter</a:t>
            </a:r>
            <a:endParaRPr lang="en-US"/>
          </a:p>
        </p:txBody>
      </p:sp>
    </p:spTree>
    <p:extLst>
      <p:ext uri="{BB962C8B-B14F-4D97-AF65-F5344CB8AC3E}">
        <p14:creationId xmlns:p14="http://schemas.microsoft.com/office/powerpoint/2010/main" val="263156728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spcBef>
                <a:spcPts val="20"/>
              </a:spcBef>
            </a:pPr>
            <a:r>
              <a:rPr lang="en-US">
                <a:cs typeface="Calibri"/>
              </a:rPr>
              <a:t>Report Date </a:t>
            </a:r>
            <a:endParaRPr lang="en-US"/>
          </a:p>
          <a:p>
            <a:pPr>
              <a:spcBef>
                <a:spcPts val="20"/>
              </a:spcBef>
            </a:pPr>
            <a:r>
              <a:rPr lang="en-US">
                <a:cs typeface="Calibri"/>
              </a:rPr>
              <a:t>Report prepared for: Decision-maker</a:t>
            </a:r>
          </a:p>
          <a:p>
            <a:pPr>
              <a:spcBef>
                <a:spcPts val="20"/>
              </a:spcBef>
            </a:pPr>
            <a:r>
              <a:rPr lang="en-US">
                <a:cs typeface="Calibri"/>
              </a:rPr>
              <a:t>Report prepared by: Investigator</a:t>
            </a:r>
          </a:p>
          <a:p>
            <a:pPr>
              <a:spcBef>
                <a:spcPts val="20"/>
              </a:spcBef>
            </a:pPr>
            <a:r>
              <a:rPr lang="en-US">
                <a:cs typeface="Calibri"/>
              </a:rPr>
              <a:t>Nature of investigation: Allegation of 1B.1 Nondiscrimination</a:t>
            </a:r>
          </a:p>
          <a:p>
            <a:pPr>
              <a:spcBef>
                <a:spcPts val="20"/>
              </a:spcBef>
            </a:pPr>
            <a:r>
              <a:rPr lang="en-US">
                <a:cs typeface="Calibri"/>
              </a:rPr>
              <a:t>Complainant(s): Name and status</a:t>
            </a:r>
          </a:p>
          <a:p>
            <a:pPr>
              <a:spcBef>
                <a:spcPts val="20"/>
              </a:spcBef>
            </a:pPr>
            <a:r>
              <a:rPr lang="en-US">
                <a:cs typeface="Calibri"/>
              </a:rPr>
              <a:t>Respondent(s): Name and status</a:t>
            </a:r>
          </a:p>
          <a:p>
            <a:pPr>
              <a:spcBef>
                <a:spcPts val="20"/>
              </a:spcBef>
            </a:pPr>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3D92D99C-5C16-C897-15E7-2DED8F6E8197}"/>
              </a:ext>
            </a:extLst>
          </p:cNvPr>
          <p:cNvSpPr>
            <a:spLocks noGrp="1"/>
          </p:cNvSpPr>
          <p:nvPr>
            <p:ph type="body" sz="quarter" idx="15"/>
          </p:nvPr>
        </p:nvSpPr>
        <p:spPr/>
        <p:txBody>
          <a:bodyPr anchor="ctr"/>
          <a:lstStyle/>
          <a:p>
            <a:r>
              <a:rPr lang="en-US" sz="3600" cap="all">
                <a:latin typeface="+mn-lt"/>
                <a:ea typeface="Calibri"/>
                <a:cs typeface="Calibri"/>
              </a:rPr>
              <a:t>Investigation report cover page</a:t>
            </a:r>
            <a:endParaRPr lang="en-US"/>
          </a:p>
        </p:txBody>
      </p:sp>
    </p:spTree>
    <p:extLst>
      <p:ext uri="{BB962C8B-B14F-4D97-AF65-F5344CB8AC3E}">
        <p14:creationId xmlns:p14="http://schemas.microsoft.com/office/powerpoint/2010/main" val="383420747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spcBef>
                <a:spcPts val="20"/>
              </a:spcBef>
            </a:pPr>
            <a:r>
              <a:rPr lang="en-US">
                <a:cs typeface="Calibri"/>
              </a:rPr>
              <a:t>Organize by sections and subsections </a:t>
            </a:r>
          </a:p>
          <a:p>
            <a:pPr>
              <a:spcBef>
                <a:spcPts val="20"/>
              </a:spcBef>
            </a:pPr>
            <a:r>
              <a:rPr lang="en-US">
                <a:cs typeface="Calibri"/>
              </a:rPr>
              <a:t>Use a numbering/lettering system</a:t>
            </a:r>
          </a:p>
          <a:p>
            <a:pPr lvl="1">
              <a:spcBef>
                <a:spcPts val="20"/>
              </a:spcBef>
              <a:buFont typeface="Courier New" panose="020B0604020202020204" pitchFamily="34" charset="0"/>
              <a:buChar char="o"/>
            </a:pPr>
            <a:r>
              <a:rPr lang="en-US">
                <a:cs typeface="Calibri"/>
              </a:rPr>
              <a:t>Letters, numbers, roman numerals</a:t>
            </a:r>
          </a:p>
          <a:p>
            <a:pPr lvl="1">
              <a:spcBef>
                <a:spcPts val="20"/>
              </a:spcBef>
              <a:buFont typeface="Courier New" panose="020B0604020202020204" pitchFamily="34" charset="0"/>
              <a:buChar char="o"/>
            </a:pPr>
            <a:r>
              <a:rPr lang="en-US">
                <a:cs typeface="Calibri"/>
              </a:rPr>
              <a:t>Avoid bullet points</a:t>
            </a:r>
          </a:p>
          <a:p>
            <a:pPr>
              <a:spcBef>
                <a:spcPts val="20"/>
              </a:spcBef>
            </a:pPr>
            <a:r>
              <a:rPr lang="en-US">
                <a:cs typeface="Calibri"/>
              </a:rPr>
              <a:t>Include page number for each section</a:t>
            </a:r>
          </a:p>
          <a:p>
            <a:pPr>
              <a:spcBef>
                <a:spcPts val="20"/>
              </a:spcBef>
            </a:pPr>
            <a:r>
              <a:rPr lang="en-US">
                <a:cs typeface="Calibri"/>
              </a:rPr>
              <a:t>This is the last page you will update on your report </a:t>
            </a: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9A46D86B-6DB3-F1CF-4B56-89D4A7FB0471}"/>
              </a:ext>
            </a:extLst>
          </p:cNvPr>
          <p:cNvSpPr>
            <a:spLocks noGrp="1"/>
          </p:cNvSpPr>
          <p:nvPr>
            <p:ph type="body" sz="quarter" idx="15"/>
          </p:nvPr>
        </p:nvSpPr>
        <p:spPr/>
        <p:txBody>
          <a:bodyPr anchor="ctr"/>
          <a:lstStyle/>
          <a:p>
            <a:r>
              <a:rPr lang="en-US" sz="3600" cap="all">
                <a:latin typeface="+mn-lt"/>
                <a:ea typeface="Calibri"/>
                <a:cs typeface="Calibri"/>
              </a:rPr>
              <a:t>Table of Contents</a:t>
            </a:r>
            <a:endParaRPr lang="en-US"/>
          </a:p>
        </p:txBody>
      </p:sp>
    </p:spTree>
    <p:extLst>
      <p:ext uri="{BB962C8B-B14F-4D97-AF65-F5344CB8AC3E}">
        <p14:creationId xmlns:p14="http://schemas.microsoft.com/office/powerpoint/2010/main" val="291128657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spcBef>
                <a:spcPts val="20"/>
              </a:spcBef>
            </a:pPr>
            <a:r>
              <a:rPr lang="en-US">
                <a:ea typeface="Calibri"/>
                <a:cs typeface="Calibri"/>
              </a:rPr>
              <a:t>Report synopsis: </a:t>
            </a:r>
          </a:p>
          <a:p>
            <a:pPr lvl="1">
              <a:spcBef>
                <a:spcPts val="20"/>
              </a:spcBef>
              <a:buFont typeface="Courier New" panose="020B0604020202020204" pitchFamily="34" charset="0"/>
              <a:buChar char="o"/>
            </a:pPr>
            <a:r>
              <a:rPr lang="en-US">
                <a:ea typeface="Calibri"/>
                <a:cs typeface="Calibri"/>
              </a:rPr>
              <a:t>Rationale or basis of the investigation </a:t>
            </a:r>
          </a:p>
          <a:p>
            <a:pPr>
              <a:spcBef>
                <a:spcPts val="20"/>
              </a:spcBef>
            </a:pPr>
            <a:r>
              <a:rPr lang="en-US">
                <a:ea typeface="Calibri"/>
                <a:cs typeface="Calibri"/>
              </a:rPr>
              <a:t>Summary of allegations:</a:t>
            </a:r>
            <a:endParaRPr lang="en-US"/>
          </a:p>
          <a:p>
            <a:pPr lvl="1">
              <a:spcBef>
                <a:spcPts val="20"/>
              </a:spcBef>
              <a:buFont typeface="Courier New" panose="020B0604020202020204" pitchFamily="34" charset="0"/>
              <a:buChar char="o"/>
            </a:pPr>
            <a:r>
              <a:rPr lang="en-US">
                <a:ea typeface="Calibri"/>
                <a:cs typeface="Calibri"/>
              </a:rPr>
              <a:t>Identify complainant and respondent </a:t>
            </a:r>
          </a:p>
          <a:p>
            <a:pPr lvl="1">
              <a:spcBef>
                <a:spcPts val="20"/>
              </a:spcBef>
              <a:buFont typeface="Courier New" panose="020B0604020202020204" pitchFamily="34" charset="0"/>
              <a:buChar char="o"/>
            </a:pPr>
            <a:r>
              <a:rPr lang="en-US">
                <a:ea typeface="Calibri"/>
                <a:cs typeface="Calibri"/>
              </a:rPr>
              <a:t>Summarize the allegations, including specific details</a:t>
            </a:r>
          </a:p>
          <a:p>
            <a:pPr>
              <a:spcBef>
                <a:spcPts val="20"/>
              </a:spcBef>
            </a:pPr>
            <a:r>
              <a:rPr lang="en-US">
                <a:ea typeface="Calibri"/>
                <a:cs typeface="Calibri"/>
              </a:rPr>
              <a:t>Investigation context: relevant procedure followed</a:t>
            </a:r>
            <a:endParaRPr lang="en-US">
              <a:cs typeface="Calibri"/>
            </a:endParaRPr>
          </a:p>
          <a:p>
            <a:pPr lvl="1">
              <a:spcBef>
                <a:spcPts val="20"/>
              </a:spcBef>
              <a:buFont typeface="Courier New" panose="020B0604020202020204" pitchFamily="34" charset="0"/>
              <a:buChar char="o"/>
            </a:pPr>
            <a:endParaRPr lang="en-US">
              <a:cs typeface="Calibri"/>
            </a:endParaRPr>
          </a:p>
          <a:p>
            <a:endParaRPr lang="en-US">
              <a:cs typeface="Calibri"/>
            </a:endParaRPr>
          </a:p>
          <a:p>
            <a:endParaRPr lang="en-US"/>
          </a:p>
          <a:p>
            <a:endParaRPr lang="en-US">
              <a:cs typeface="Calibri"/>
            </a:endParaRP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DA2AC240-7185-0B93-0E58-5D277B8B8D65}"/>
              </a:ext>
            </a:extLst>
          </p:cNvPr>
          <p:cNvSpPr>
            <a:spLocks noGrp="1"/>
          </p:cNvSpPr>
          <p:nvPr>
            <p:ph type="body" sz="quarter" idx="15"/>
          </p:nvPr>
        </p:nvSpPr>
        <p:spPr/>
        <p:txBody>
          <a:bodyPr anchor="ctr"/>
          <a:lstStyle/>
          <a:p>
            <a:r>
              <a:rPr lang="en-US" sz="3600" cap="all">
                <a:latin typeface="+mn-lt"/>
                <a:ea typeface="Calibri"/>
                <a:cs typeface="Calibri"/>
              </a:rPr>
              <a:t>Introduction</a:t>
            </a:r>
            <a:endParaRPr lang="en-US"/>
          </a:p>
        </p:txBody>
      </p:sp>
    </p:spTree>
    <p:extLst>
      <p:ext uri="{BB962C8B-B14F-4D97-AF65-F5344CB8AC3E}">
        <p14:creationId xmlns:p14="http://schemas.microsoft.com/office/powerpoint/2010/main" val="76563135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pPr>
              <a:lnSpc>
                <a:spcPct val="90000"/>
              </a:lnSpc>
              <a:spcBef>
                <a:spcPts val="20"/>
              </a:spcBef>
            </a:pPr>
            <a:r>
              <a:rPr lang="en-US">
                <a:cs typeface="Calibri"/>
              </a:rPr>
              <a:t>Details of the report/complaint</a:t>
            </a:r>
          </a:p>
          <a:p>
            <a:pPr lvl="1">
              <a:lnSpc>
                <a:spcPct val="90000"/>
              </a:lnSpc>
              <a:spcBef>
                <a:spcPts val="20"/>
              </a:spcBef>
            </a:pPr>
            <a:r>
              <a:rPr lang="en-US">
                <a:cs typeface="Calibri"/>
              </a:rPr>
              <a:t>Initial report</a:t>
            </a:r>
          </a:p>
          <a:p>
            <a:pPr lvl="1">
              <a:lnSpc>
                <a:spcPct val="90000"/>
              </a:lnSpc>
              <a:spcBef>
                <a:spcPts val="20"/>
              </a:spcBef>
            </a:pPr>
            <a:r>
              <a:rPr lang="en-US">
                <a:cs typeface="Calibri"/>
              </a:rPr>
              <a:t>Formal complaint</a:t>
            </a:r>
          </a:p>
          <a:p>
            <a:pPr lvl="1">
              <a:lnSpc>
                <a:spcPct val="90000"/>
              </a:lnSpc>
              <a:spcBef>
                <a:spcPts val="20"/>
              </a:spcBef>
            </a:pPr>
            <a:r>
              <a:rPr lang="en-US">
                <a:cs typeface="Calibri"/>
              </a:rPr>
              <a:t>Investigation initiated</a:t>
            </a:r>
          </a:p>
          <a:p>
            <a:pPr>
              <a:lnSpc>
                <a:spcPct val="90000"/>
              </a:lnSpc>
              <a:spcBef>
                <a:spcPts val="20"/>
              </a:spcBef>
            </a:pPr>
            <a:r>
              <a:rPr lang="en-US">
                <a:cs typeface="Calibri"/>
              </a:rPr>
              <a:t>Jurisdiction</a:t>
            </a:r>
          </a:p>
          <a:p>
            <a:pPr>
              <a:lnSpc>
                <a:spcPct val="90000"/>
              </a:lnSpc>
              <a:spcBef>
                <a:spcPts val="20"/>
              </a:spcBef>
            </a:pPr>
            <a:r>
              <a:rPr lang="en-US">
                <a:cs typeface="Calibri"/>
              </a:rPr>
              <a:t>Scope of investigation</a:t>
            </a:r>
          </a:p>
          <a:p>
            <a:pPr>
              <a:lnSpc>
                <a:spcPct val="90000"/>
              </a:lnSpc>
              <a:spcBef>
                <a:spcPts val="20"/>
              </a:spcBef>
            </a:pPr>
            <a:r>
              <a:rPr lang="en-US">
                <a:cs typeface="Calibri"/>
              </a:rPr>
              <a:t>Involved parties, interviews, procedural steps</a:t>
            </a:r>
            <a:endParaRPr lang="en-US">
              <a:solidFill>
                <a:srgbClr val="000000"/>
              </a:solidFill>
              <a:cs typeface="Calibri"/>
            </a:endParaRPr>
          </a:p>
          <a:p>
            <a:pPr lvl="1">
              <a:lnSpc>
                <a:spcPct val="90000"/>
              </a:lnSpc>
              <a:spcBef>
                <a:spcPts val="20"/>
              </a:spcBef>
              <a:buFont typeface="Courier New,monospace" panose="020B0604020202020204" pitchFamily="34" charset="0"/>
              <a:buChar char="o"/>
            </a:pPr>
            <a:r>
              <a:rPr lang="en-US">
                <a:cs typeface="Calibri"/>
              </a:rPr>
              <a:t>Includes dates of notices, meetings and submissions</a:t>
            </a:r>
          </a:p>
          <a:p>
            <a:pPr lvl="1">
              <a:lnSpc>
                <a:spcPct val="90000"/>
              </a:lnSpc>
              <a:spcBef>
                <a:spcPts val="20"/>
              </a:spcBef>
              <a:buFont typeface="Courier New,monospace" panose="020B0604020202020204" pitchFamily="34" charset="0"/>
              <a:buChar char="o"/>
            </a:pPr>
            <a:r>
              <a:rPr lang="en-US">
                <a:cs typeface="Calibri"/>
              </a:rPr>
              <a:t>Relationship between Complainant(s), Respondent(s), and Witnesses</a:t>
            </a:r>
            <a:endParaRPr lang="en-US">
              <a:solidFill>
                <a:srgbClr val="000000"/>
              </a:solidFill>
              <a:cs typeface="Calibri"/>
            </a:endParaRPr>
          </a:p>
          <a:p>
            <a:pPr lvl="2">
              <a:lnSpc>
                <a:spcPct val="90000"/>
              </a:lnSpc>
              <a:spcBef>
                <a:spcPts val="20"/>
              </a:spcBef>
              <a:buFont typeface="Wingdings" panose="020B0604020202020204" pitchFamily="34" charset="0"/>
              <a:buChar char="§"/>
            </a:pPr>
            <a:r>
              <a:rPr lang="en-US">
                <a:cs typeface="Calibri"/>
              </a:rPr>
              <a:t>Inform by journal of action</a:t>
            </a:r>
          </a:p>
          <a:p>
            <a:pPr lvl="1">
              <a:lnSpc>
                <a:spcPct val="90000"/>
              </a:lnSpc>
              <a:spcBef>
                <a:spcPts val="20"/>
              </a:spcBef>
              <a:buFont typeface="Courier New,monospace" panose="020B0604020202020204" pitchFamily="34" charset="0"/>
              <a:buChar char="o"/>
            </a:pPr>
            <a:r>
              <a:rPr lang="en-US">
                <a:cs typeface="Calibri"/>
              </a:rPr>
              <a:t>Investigation timeline</a:t>
            </a:r>
          </a:p>
        </p:txBody>
      </p:sp>
      <p:sp>
        <p:nvSpPr>
          <p:cNvPr id="4" name="Text Placeholder 3">
            <a:extLst>
              <a:ext uri="{FF2B5EF4-FFF2-40B4-BE49-F238E27FC236}">
                <a16:creationId xmlns:a16="http://schemas.microsoft.com/office/drawing/2014/main" id="{D02A9A2B-48AE-E41B-5709-36F3108AA62D}"/>
              </a:ext>
            </a:extLst>
          </p:cNvPr>
          <p:cNvSpPr>
            <a:spLocks noGrp="1"/>
          </p:cNvSpPr>
          <p:nvPr>
            <p:ph type="body" sz="quarter" idx="15"/>
          </p:nvPr>
        </p:nvSpPr>
        <p:spPr/>
        <p:txBody>
          <a:bodyPr anchor="ctr"/>
          <a:lstStyle/>
          <a:p>
            <a:r>
              <a:rPr lang="en-US" sz="3600" cap="all">
                <a:latin typeface="+mn-lt"/>
                <a:ea typeface="Calibri"/>
                <a:cs typeface="Calibri"/>
              </a:rPr>
              <a:t>Scope &amp; methodology</a:t>
            </a:r>
            <a:endParaRPr lang="en-US"/>
          </a:p>
        </p:txBody>
      </p:sp>
    </p:spTree>
    <p:extLst>
      <p:ext uri="{BB962C8B-B14F-4D97-AF65-F5344CB8AC3E}">
        <p14:creationId xmlns:p14="http://schemas.microsoft.com/office/powerpoint/2010/main" val="338873505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D0263E-9C97-3F3E-9D09-07305C19060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04811A-F786-F2B1-211B-C009F79895B9}"/>
              </a:ext>
            </a:extLst>
          </p:cNvPr>
          <p:cNvSpPr>
            <a:spLocks noGrp="1"/>
          </p:cNvSpPr>
          <p:nvPr>
            <p:ph idx="1"/>
          </p:nvPr>
        </p:nvSpPr>
        <p:spPr/>
        <p:txBody>
          <a:bodyPr vert="horz" lIns="91440" tIns="45720" rIns="91440" bIns="45720" rtlCol="0" anchor="t">
            <a:normAutofit/>
          </a:bodyPr>
          <a:lstStyle/>
          <a:p>
            <a:pPr>
              <a:lnSpc>
                <a:spcPct val="90000"/>
              </a:lnSpc>
              <a:spcBef>
                <a:spcPts val="20"/>
              </a:spcBef>
            </a:pPr>
            <a:r>
              <a:rPr lang="en-US">
                <a:ea typeface="Calibri"/>
                <a:cs typeface="Calibri"/>
              </a:rPr>
              <a:t>Policies and procedures </a:t>
            </a:r>
            <a:endParaRPr lang="en-US"/>
          </a:p>
          <a:p>
            <a:pPr lvl="1">
              <a:lnSpc>
                <a:spcPct val="90000"/>
              </a:lnSpc>
              <a:spcBef>
                <a:spcPts val="20"/>
              </a:spcBef>
              <a:buFont typeface="Courier New" panose="020B0604020202020204" pitchFamily="34" charset="0"/>
              <a:buChar char="o"/>
            </a:pPr>
            <a:r>
              <a:rPr lang="en-US">
                <a:ea typeface="Calibri"/>
                <a:cs typeface="Calibri"/>
              </a:rPr>
              <a:t>Copy and paste relevant parts of policy and procedure</a:t>
            </a:r>
          </a:p>
          <a:p>
            <a:pPr>
              <a:lnSpc>
                <a:spcPct val="90000"/>
              </a:lnSpc>
              <a:spcBef>
                <a:spcPts val="20"/>
              </a:spcBef>
            </a:pPr>
            <a:r>
              <a:rPr lang="en-US">
                <a:ea typeface="Calibri"/>
                <a:cs typeface="Calibri"/>
              </a:rPr>
              <a:t>Standard of Evidence</a:t>
            </a:r>
          </a:p>
          <a:p>
            <a:pPr lvl="1">
              <a:lnSpc>
                <a:spcPct val="90000"/>
              </a:lnSpc>
              <a:spcBef>
                <a:spcPts val="20"/>
              </a:spcBef>
              <a:buFont typeface="Courier New" panose="020B0604020202020204" pitchFamily="34" charset="0"/>
              <a:buChar char="o"/>
            </a:pPr>
            <a:r>
              <a:rPr lang="en-US">
                <a:ea typeface="Calibri"/>
                <a:cs typeface="Calibri"/>
              </a:rPr>
              <a:t>Preponderance of evidence - "more likely than not"</a:t>
            </a:r>
          </a:p>
          <a:p>
            <a:pPr>
              <a:lnSpc>
                <a:spcPct val="90000"/>
              </a:lnSpc>
              <a:spcBef>
                <a:spcPts val="20"/>
              </a:spcBef>
            </a:pPr>
            <a:endParaRPr lang="en-US">
              <a:cs typeface="Calibri"/>
            </a:endParaRPr>
          </a:p>
          <a:p>
            <a:pPr>
              <a:lnSpc>
                <a:spcPct val="90000"/>
              </a:lnSpc>
              <a:spcBef>
                <a:spcPts val="20"/>
              </a:spcBef>
            </a:pPr>
            <a:endParaRPr lang="en-US">
              <a:cs typeface="Calibri"/>
            </a:endParaRPr>
          </a:p>
          <a:p>
            <a:pPr>
              <a:lnSpc>
                <a:spcPct val="90000"/>
              </a:lnSpc>
              <a:spcBef>
                <a:spcPts val="20"/>
              </a:spcBef>
            </a:pPr>
            <a:endParaRPr lang="en-US">
              <a:cs typeface="Calibri"/>
            </a:endParaRPr>
          </a:p>
          <a:p>
            <a:endParaRPr lang="en-US"/>
          </a:p>
          <a:p>
            <a:endParaRPr lang="en-US">
              <a:cs typeface="Calibri"/>
            </a:endParaRPr>
          </a:p>
          <a:p>
            <a:endParaRPr lang="en-US">
              <a:cs typeface="Calibri"/>
            </a:endParaRP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6574650C-BDAD-E3D5-0332-8D6717E408B1}"/>
              </a:ext>
            </a:extLst>
          </p:cNvPr>
          <p:cNvSpPr>
            <a:spLocks noGrp="1"/>
          </p:cNvSpPr>
          <p:nvPr>
            <p:ph type="body" sz="quarter" idx="15"/>
          </p:nvPr>
        </p:nvSpPr>
        <p:spPr/>
        <p:txBody>
          <a:bodyPr anchor="ctr"/>
          <a:lstStyle/>
          <a:p>
            <a:r>
              <a:rPr lang="en-US" sz="3600" cap="all">
                <a:latin typeface="+mn-lt"/>
                <a:ea typeface="Calibri"/>
                <a:cs typeface="Calibri"/>
              </a:rPr>
              <a:t>Applicable Polices &amp; Definitions</a:t>
            </a:r>
            <a:endParaRPr lang="en-US"/>
          </a:p>
        </p:txBody>
      </p:sp>
    </p:spTree>
    <p:extLst>
      <p:ext uri="{BB962C8B-B14F-4D97-AF65-F5344CB8AC3E}">
        <p14:creationId xmlns:p14="http://schemas.microsoft.com/office/powerpoint/2010/main" val="171435209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lnSpcReduction="10000"/>
          </a:bodyPr>
          <a:lstStyle/>
          <a:p>
            <a:pPr>
              <a:lnSpc>
                <a:spcPct val="80000"/>
              </a:lnSpc>
              <a:spcBef>
                <a:spcPts val="20"/>
              </a:spcBef>
            </a:pPr>
            <a:r>
              <a:rPr lang="en-US">
                <a:ea typeface="Calibri"/>
                <a:cs typeface="Calibri"/>
              </a:rPr>
              <a:t>Interview summaries </a:t>
            </a:r>
          </a:p>
          <a:p>
            <a:pPr lvl="1">
              <a:lnSpc>
                <a:spcPct val="80000"/>
              </a:lnSpc>
              <a:spcBef>
                <a:spcPts val="20"/>
              </a:spcBef>
              <a:buFont typeface="Courier New" panose="020B0604020202020204" pitchFamily="34" charset="0"/>
              <a:buChar char="o"/>
            </a:pPr>
            <a:r>
              <a:rPr lang="en-US">
                <a:ea typeface="Calibri"/>
                <a:cs typeface="Calibri"/>
              </a:rPr>
              <a:t>Use quotes</a:t>
            </a:r>
            <a:endParaRPr lang="en-US">
              <a:solidFill>
                <a:srgbClr val="000000"/>
              </a:solidFill>
              <a:ea typeface="Calibri"/>
              <a:cs typeface="Calibri"/>
            </a:endParaRPr>
          </a:p>
          <a:p>
            <a:pPr lvl="1">
              <a:lnSpc>
                <a:spcPct val="80000"/>
              </a:lnSpc>
              <a:spcBef>
                <a:spcPts val="20"/>
              </a:spcBef>
              <a:buFont typeface="Courier New" panose="020B0604020202020204" pitchFamily="34" charset="0"/>
              <a:buChar char="o"/>
            </a:pPr>
            <a:r>
              <a:rPr lang="en-US">
                <a:ea typeface="Calibri"/>
                <a:cs typeface="Calibri"/>
              </a:rPr>
              <a:t>If</a:t>
            </a:r>
            <a:r>
              <a:rPr lang="en-US">
                <a:cs typeface="Calibri"/>
              </a:rPr>
              <a:t> pronouns are used in a quote, use brackets to indicate who is in reference</a:t>
            </a:r>
            <a:endParaRPr lang="en-US">
              <a:solidFill>
                <a:srgbClr val="000000"/>
              </a:solidFill>
              <a:cs typeface="Calibri"/>
            </a:endParaRPr>
          </a:p>
          <a:p>
            <a:pPr lvl="2">
              <a:lnSpc>
                <a:spcPct val="80000"/>
              </a:lnSpc>
              <a:spcBef>
                <a:spcPts val="20"/>
              </a:spcBef>
              <a:buFont typeface="Wingdings" panose="020B0604020202020204" pitchFamily="34" charset="0"/>
              <a:buChar char="§"/>
            </a:pPr>
            <a:r>
              <a:rPr lang="en-US">
                <a:cs typeface="Calibri"/>
              </a:rPr>
              <a:t>Ex: “I told him [Witness 2] about the next day”</a:t>
            </a:r>
          </a:p>
          <a:p>
            <a:pPr lvl="1">
              <a:lnSpc>
                <a:spcPct val="80000"/>
              </a:lnSpc>
              <a:spcBef>
                <a:spcPts val="20"/>
              </a:spcBef>
              <a:buFont typeface="Courier New" panose="020B0604020202020204" pitchFamily="34" charset="0"/>
              <a:buChar char="o"/>
            </a:pPr>
            <a:r>
              <a:rPr lang="en-US">
                <a:ea typeface="Calibri"/>
                <a:cs typeface="Calibri"/>
              </a:rPr>
              <a:t>Can also be a space to document witness and interview decisions</a:t>
            </a:r>
          </a:p>
          <a:p>
            <a:pPr lvl="1">
              <a:lnSpc>
                <a:spcPct val="80000"/>
              </a:lnSpc>
              <a:spcBef>
                <a:spcPts val="20"/>
              </a:spcBef>
              <a:buFont typeface="Courier New" panose="020B0604020202020204" pitchFamily="34" charset="0"/>
              <a:buChar char="o"/>
            </a:pPr>
            <a:r>
              <a:rPr lang="en-US">
                <a:ea typeface="Calibri"/>
                <a:cs typeface="Calibri"/>
              </a:rPr>
              <a:t>May need to reorganize interview statements</a:t>
            </a:r>
          </a:p>
          <a:p>
            <a:pPr lvl="2">
              <a:lnSpc>
                <a:spcPct val="80000"/>
              </a:lnSpc>
              <a:spcBef>
                <a:spcPts val="20"/>
              </a:spcBef>
              <a:buFont typeface="Wingdings" panose="020B0604020202020204" pitchFamily="34" charset="0"/>
              <a:buChar char="§"/>
            </a:pPr>
            <a:r>
              <a:rPr lang="en-US">
                <a:ea typeface="Calibri"/>
                <a:cs typeface="Calibri"/>
              </a:rPr>
              <a:t>Chronological; by allegation </a:t>
            </a:r>
          </a:p>
          <a:p>
            <a:pPr lvl="1">
              <a:lnSpc>
                <a:spcPct val="80000"/>
              </a:lnSpc>
              <a:spcBef>
                <a:spcPts val="20"/>
              </a:spcBef>
              <a:buFont typeface="Courier New" panose="020B0604020202020204" pitchFamily="34" charset="0"/>
              <a:buChar char="o"/>
            </a:pPr>
            <a:r>
              <a:rPr lang="en-US">
                <a:ea typeface="Calibri"/>
                <a:cs typeface="Calibri"/>
              </a:rPr>
              <a:t>Summary vs. Recitation </a:t>
            </a:r>
          </a:p>
          <a:p>
            <a:pPr lvl="1">
              <a:lnSpc>
                <a:spcPct val="80000"/>
              </a:lnSpc>
              <a:spcBef>
                <a:spcPts val="20"/>
              </a:spcBef>
              <a:buFont typeface="Courier New" panose="020B0604020202020204" pitchFamily="34" charset="0"/>
              <a:buChar char="o"/>
            </a:pPr>
            <a:r>
              <a:rPr lang="en-US">
                <a:ea typeface="Calibri"/>
                <a:cs typeface="Calibri"/>
              </a:rPr>
              <a:t>Investigator's note</a:t>
            </a:r>
          </a:p>
          <a:p>
            <a:pPr lvl="2">
              <a:lnSpc>
                <a:spcPct val="80000"/>
              </a:lnSpc>
              <a:spcBef>
                <a:spcPts val="20"/>
              </a:spcBef>
              <a:buFont typeface="Wingdings" panose="020B0604020202020204" pitchFamily="34" charset="0"/>
              <a:buChar char="§"/>
            </a:pPr>
            <a:r>
              <a:rPr lang="en-US">
                <a:ea typeface="Calibri"/>
                <a:cs typeface="Calibri"/>
              </a:rPr>
              <a:t>Can note meeting information (format, individuals present, etc.)</a:t>
            </a:r>
          </a:p>
          <a:p>
            <a:pPr lvl="2">
              <a:lnSpc>
                <a:spcPct val="80000"/>
              </a:lnSpc>
              <a:spcBef>
                <a:spcPts val="20"/>
              </a:spcBef>
              <a:buFont typeface="Wingdings" panose="020B0604020202020204" pitchFamily="34" charset="0"/>
              <a:buChar char="§"/>
            </a:pPr>
            <a:r>
              <a:rPr lang="en-US">
                <a:ea typeface="Calibri"/>
                <a:cs typeface="Calibri"/>
              </a:rPr>
              <a:t>Can be a way to embed credibility information</a:t>
            </a:r>
          </a:p>
          <a:p>
            <a:pPr lvl="1">
              <a:lnSpc>
                <a:spcPct val="80000"/>
              </a:lnSpc>
              <a:spcBef>
                <a:spcPts val="20"/>
              </a:spcBef>
              <a:buFont typeface="Courier New" panose="020B0604020202020204" pitchFamily="34" charset="0"/>
              <a:buChar char="o"/>
            </a:pPr>
            <a:r>
              <a:rPr lang="en-US">
                <a:ea typeface="Calibri"/>
                <a:cs typeface="Calibri"/>
              </a:rPr>
              <a:t>Cite to exhibits</a:t>
            </a:r>
          </a:p>
          <a:p>
            <a:pPr lvl="2">
              <a:lnSpc>
                <a:spcPct val="80000"/>
              </a:lnSpc>
              <a:spcBef>
                <a:spcPts val="20"/>
              </a:spcBef>
              <a:buFont typeface="Wingdings" panose="020B0604020202020204" pitchFamily="34" charset="0"/>
              <a:buChar char="§"/>
            </a:pPr>
            <a:r>
              <a:rPr lang="en-US">
                <a:ea typeface="Calibri"/>
                <a:cs typeface="Calibri"/>
              </a:rPr>
              <a:t>If supported by exhibit, cite to it</a:t>
            </a:r>
          </a:p>
          <a:p>
            <a:pPr>
              <a:lnSpc>
                <a:spcPct val="80000"/>
              </a:lnSpc>
              <a:spcBef>
                <a:spcPts val="20"/>
              </a:spcBef>
            </a:pPr>
            <a:r>
              <a:rPr lang="en-US">
                <a:ea typeface="Calibri"/>
                <a:cs typeface="Calibri"/>
              </a:rPr>
              <a:t>Evidence gathered</a:t>
            </a:r>
            <a:endParaRPr lang="en-US"/>
          </a:p>
          <a:p>
            <a:pPr>
              <a:lnSpc>
                <a:spcPct val="80000"/>
              </a:lnSpc>
              <a:spcBef>
                <a:spcPts val="20"/>
              </a:spcBef>
            </a:pPr>
            <a:endParaRPr lang="en-US"/>
          </a:p>
          <a:p>
            <a:pPr>
              <a:lnSpc>
                <a:spcPct val="80000"/>
              </a:lnSpc>
              <a:spcBef>
                <a:spcPts val="20"/>
              </a:spcBef>
            </a:pPr>
            <a:endParaRPr lang="en-US">
              <a:ea typeface="Calibri"/>
              <a:cs typeface="Calibri"/>
            </a:endParaRPr>
          </a:p>
          <a:p>
            <a:pPr marL="457200" lvl="1" indent="0">
              <a:lnSpc>
                <a:spcPct val="80000"/>
              </a:lnSpc>
              <a:spcBef>
                <a:spcPts val="20"/>
              </a:spcBef>
              <a:buNone/>
            </a:pPr>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96702666-8522-ED40-CABA-6BE4F531F276}"/>
              </a:ext>
            </a:extLst>
          </p:cNvPr>
          <p:cNvSpPr>
            <a:spLocks noGrp="1"/>
          </p:cNvSpPr>
          <p:nvPr>
            <p:ph type="body" sz="quarter" idx="15"/>
          </p:nvPr>
        </p:nvSpPr>
        <p:spPr/>
        <p:txBody>
          <a:bodyPr anchor="ctr"/>
          <a:lstStyle/>
          <a:p>
            <a:r>
              <a:rPr lang="en-US" sz="3600" cap="all">
                <a:latin typeface="+mn-lt"/>
                <a:ea typeface="Calibri"/>
                <a:cs typeface="Calibri"/>
              </a:rPr>
              <a:t>Evidence</a:t>
            </a:r>
            <a:endParaRPr lang="en-US"/>
          </a:p>
        </p:txBody>
      </p:sp>
    </p:spTree>
    <p:extLst>
      <p:ext uri="{BB962C8B-B14F-4D97-AF65-F5344CB8AC3E}">
        <p14:creationId xmlns:p14="http://schemas.microsoft.com/office/powerpoint/2010/main" val="4002786698"/>
      </p:ext>
    </p:extLst>
  </p:cSld>
  <p:clrMapOvr>
    <a:masterClrMapping/>
  </p:clrMapOvr>
</p:sld>
</file>

<file path=ppt/theme/theme1.xml><?xml version="1.0" encoding="utf-8"?>
<a:theme xmlns:a="http://schemas.openxmlformats.org/drawingml/2006/main" name="Minnesota State Theme">
  <a:themeElements>
    <a:clrScheme name="Minnesota State">
      <a:dk1>
        <a:srgbClr val="003C66"/>
      </a:dk1>
      <a:lt1>
        <a:srgbClr val="FFFFFF"/>
      </a:lt1>
      <a:dk2>
        <a:srgbClr val="003C66"/>
      </a:dk2>
      <a:lt2>
        <a:srgbClr val="FFFFFF"/>
      </a:lt2>
      <a:accent1>
        <a:srgbClr val="008042"/>
      </a:accent1>
      <a:accent2>
        <a:srgbClr val="DB7C1B"/>
      </a:accent2>
      <a:accent3>
        <a:srgbClr val="0069A4"/>
      </a:accent3>
      <a:accent4>
        <a:srgbClr val="73CEE4"/>
      </a:accent4>
      <a:accent5>
        <a:srgbClr val="62BB46"/>
      </a:accent5>
      <a:accent6>
        <a:srgbClr val="D3E27E"/>
      </a:accent6>
      <a:hlink>
        <a:srgbClr val="008042"/>
      </a:hlink>
      <a:folHlink>
        <a:srgbClr val="74767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widescreen)" id="{CF3B480C-9619-4AB6-B48F-D41D2AC7218D}" vid="{A00E7711-B8B3-4798-9DA2-B9B2938822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D504BCE38B2C49BE4009B11C0AACF1" ma:contentTypeVersion="8" ma:contentTypeDescription="Create a new document." ma:contentTypeScope="" ma:versionID="13bb63d15574865a31f4a55e95347eae">
  <xsd:schema xmlns:xsd="http://www.w3.org/2001/XMLSchema" xmlns:xs="http://www.w3.org/2001/XMLSchema" xmlns:p="http://schemas.microsoft.com/office/2006/metadata/properties" xmlns:ns2="62542670-3910-4a54-9614-d43454dd9722" xmlns:ns3="4f2ecdf1-62f7-4509-b609-9f9530079e58" targetNamespace="http://schemas.microsoft.com/office/2006/metadata/properties" ma:root="true" ma:fieldsID="5dae51fee27ae484f22891c2a78b95bc" ns2:_="" ns3:_="">
    <xsd:import namespace="62542670-3910-4a54-9614-d43454dd9722"/>
    <xsd:import namespace="4f2ecdf1-62f7-4509-b609-9f9530079e5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542670-3910-4a54-9614-d43454dd97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2ecdf1-62f7-4509-b609-9f9530079e5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7AE266-AD99-47A1-AE76-081E52AB7C60}">
  <ds:schemaRefs>
    <ds:schemaRef ds:uri="http://purl.org/dc/elements/1.1/"/>
    <ds:schemaRef ds:uri="http://schemas.microsoft.com/office/2006/documentManagement/types"/>
    <ds:schemaRef ds:uri="http://www.w3.org/XML/1998/namespace"/>
    <ds:schemaRef ds:uri="http://schemas.microsoft.com/office/2006/metadata/properties"/>
    <ds:schemaRef ds:uri="4f2ecdf1-62f7-4509-b609-9f9530079e58"/>
    <ds:schemaRef ds:uri="http://schemas.openxmlformats.org/package/2006/metadata/core-properties"/>
    <ds:schemaRef ds:uri="http://purl.org/dc/dcmitype/"/>
    <ds:schemaRef ds:uri="http://purl.org/dc/terms/"/>
    <ds:schemaRef ds:uri="http://schemas.microsoft.com/office/infopath/2007/PartnerControls"/>
    <ds:schemaRef ds:uri="62542670-3910-4a54-9614-d43454dd9722"/>
  </ds:schemaRefs>
</ds:datastoreItem>
</file>

<file path=customXml/itemProps2.xml><?xml version="1.0" encoding="utf-8"?>
<ds:datastoreItem xmlns:ds="http://schemas.openxmlformats.org/officeDocument/2006/customXml" ds:itemID="{A6C72B18-1005-4383-979E-2C9E3EF85DBF}">
  <ds:schemaRefs>
    <ds:schemaRef ds:uri="4f2ecdf1-62f7-4509-b609-9f9530079e58"/>
    <ds:schemaRef ds:uri="62542670-3910-4a54-9614-d43454dd97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421CC18-F365-4367-AF73-518B3B365A9B}">
  <ds:schemaRefs>
    <ds:schemaRef ds:uri="http://schemas.microsoft.com/sharepoint/v3/contenttype/forms"/>
  </ds:schemaRefs>
</ds:datastoreItem>
</file>

<file path=docMetadata/LabelInfo.xml><?xml version="1.0" encoding="utf-8"?>
<clbl:labelList xmlns:clbl="http://schemas.microsoft.com/office/2020/mipLabelMetadata">
  <clbl:label id="{5011c7c6-0ab4-46ab-9ef4-fae74a921a7f}" enabled="0" method="" siteId="{5011c7c6-0ab4-46ab-9ef4-fae74a921a7f}" removed="1"/>
</clbl:labelList>
</file>

<file path=docProps/app.xml><?xml version="1.0" encoding="utf-8"?>
<Properties xmlns="http://schemas.openxmlformats.org/officeDocument/2006/extended-properties" xmlns:vt="http://schemas.openxmlformats.org/officeDocument/2006/docPropsVTypes">
  <Template>PowerPoint (widescreen)</Template>
  <TotalTime>7</TotalTime>
  <Words>6097</Words>
  <Application>Microsoft Macintosh PowerPoint</Application>
  <PresentationFormat>Widescreen</PresentationFormat>
  <Paragraphs>959</Paragraphs>
  <Slides>108</Slides>
  <Notes>96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108</vt:i4>
      </vt:variant>
    </vt:vector>
  </HeadingPairs>
  <TitlesOfParts>
    <vt:vector size="118" baseType="lpstr">
      <vt:lpstr>ＭＳ Ｐゴシック</vt:lpstr>
      <vt:lpstr>-apple-system</vt:lpstr>
      <vt:lpstr>Aptos</vt:lpstr>
      <vt:lpstr>Arial</vt:lpstr>
      <vt:lpstr>Calibri</vt:lpstr>
      <vt:lpstr>Courier New</vt:lpstr>
      <vt:lpstr>Courier New,monospace</vt:lpstr>
      <vt:lpstr>Wingdings</vt:lpstr>
      <vt:lpstr>Wingdings 2</vt:lpstr>
      <vt:lpstr>Minnesota State Theme</vt:lpstr>
      <vt:lpstr>Equal Opportunity &amp; Nondiscrimination</vt:lpstr>
      <vt:lpstr>Training Orientation</vt:lpstr>
      <vt:lpstr>Training Orientation, cont.</vt:lpstr>
      <vt:lpstr>Outline of Today’s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Decision Factors</vt:lpstr>
      <vt:lpstr>PowerPoint Presentation</vt:lpstr>
      <vt:lpstr>PowerPoint Presentation</vt:lpstr>
      <vt:lpstr>PowerPoint Presentation</vt:lpstr>
      <vt:lpstr>PowerPoint Presentation</vt:lpstr>
      <vt:lpstr>Deciding if Misconduct Occurred</vt:lpstr>
      <vt:lpstr>PowerPoint Presentation</vt:lpstr>
      <vt:lpstr>Procedure Overview 1B.1.1</vt:lpstr>
      <vt:lpstr>Procedure Overview 1B.3.1</vt:lpstr>
      <vt:lpstr>Investigation Skill-building</vt:lpstr>
      <vt:lpstr>Part 1: Investigation Strategy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Training Orientation (reminder)</vt:lpstr>
      <vt:lpstr>Part 2: Strategies for managing investigation-based challenges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Neurobiological Responses to Trauma</vt:lpstr>
      <vt:lpstr>PowerPoint Presentation</vt:lpstr>
      <vt:lpstr>PowerPoint Presentation</vt:lpstr>
      <vt:lpstr>PowerPoint Presentation</vt:lpstr>
      <vt:lpstr>Responses of the Brain &amp; Body During Trauma</vt:lpstr>
      <vt:lpstr>Freeze or Dissociation</vt:lpstr>
      <vt:lpstr>Flop or Tonic Immobility</vt:lpstr>
      <vt:lpstr>PowerPoint Presentation</vt:lpstr>
      <vt:lpstr>Memory phenomenon in traumatic situations</vt:lpstr>
      <vt:lpstr>PowerPoint Presentation</vt:lpstr>
      <vt:lpstr>PowerPoint Presentation</vt:lpstr>
      <vt:lpstr>PowerPoint Presentation</vt:lpstr>
      <vt:lpstr>Part 3: Interviewing Approaches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4: Components of Investigation Report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Minnesota State System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 Opportunity &amp; Nondiscrimination</dc:title>
  <dc:creator>Atteberry, Ashley J</dc:creator>
  <cp:keywords>Minnesota State</cp:keywords>
  <cp:lastModifiedBy>Kline, Erin L</cp:lastModifiedBy>
  <cp:revision>2</cp:revision>
  <dcterms:created xsi:type="dcterms:W3CDTF">2024-11-06T21:17:43Z</dcterms:created>
  <dcterms:modified xsi:type="dcterms:W3CDTF">2025-08-11T17:39:56Z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0x010100B0D504BCE38B2C49BE4009B11C0AACF1</vt:lpwstr>
  </property>
  <property fmtid="{D5CDD505-2E9C-101B-9397-08002B2CF9AE}" pid="3" name="MediaServiceImageTags">
    <vt:lpwstr/>
  </property>
</Properties>
</file>