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256" r:id="rId2"/>
    <p:sldId id="267" r:id="rId3"/>
    <p:sldId id="286" r:id="rId4"/>
    <p:sldId id="273" r:id="rId5"/>
    <p:sldId id="279" r:id="rId6"/>
    <p:sldId id="274" r:id="rId7"/>
    <p:sldId id="285" r:id="rId8"/>
    <p:sldId id="272"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09" autoAdjust="0"/>
    <p:restoredTop sz="94660"/>
  </p:normalViewPr>
  <p:slideViewPr>
    <p:cSldViewPr snapToGrid="0">
      <p:cViewPr varScale="1">
        <p:scale>
          <a:sx n="71" d="100"/>
          <a:sy n="71" d="100"/>
        </p:scale>
        <p:origin x="84"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02B299B-9368-468C-BDFF-DD1BB463E2FA}" type="datetimeFigureOut">
              <a:rPr lang="en-US" smtClean="0"/>
              <a:t>8/3/2020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A3F95F8-9A91-4B0E-8DCE-9807B8390B05}" type="slidenum">
              <a:rPr lang="en-US" smtClean="0"/>
              <a:t>‹#›</a:t>
            </a:fld>
            <a:endParaRPr lang="en-US"/>
          </a:p>
        </p:txBody>
      </p:sp>
    </p:spTree>
    <p:extLst>
      <p:ext uri="{BB962C8B-B14F-4D97-AF65-F5344CB8AC3E}">
        <p14:creationId xmlns:p14="http://schemas.microsoft.com/office/powerpoint/2010/main" val="2878745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EA495BC-6C49-433D-B3D3-9229861454E7}" type="datetimeFigureOut">
              <a:rPr lang="en-US" smtClean="0"/>
              <a:t>8/3/2020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44DD037-E877-4D43-9B90-80752D2035F4}" type="slidenum">
              <a:rPr lang="en-US" smtClean="0"/>
              <a:t>‹#›</a:t>
            </a:fld>
            <a:endParaRPr lang="en-US"/>
          </a:p>
        </p:txBody>
      </p:sp>
    </p:spTree>
    <p:extLst>
      <p:ext uri="{BB962C8B-B14F-4D97-AF65-F5344CB8AC3E}">
        <p14:creationId xmlns:p14="http://schemas.microsoft.com/office/powerpoint/2010/main" val="82536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4DD037-E877-4D43-9B90-80752D2035F4}" type="slidenum">
              <a:rPr lang="en-US" smtClean="0"/>
              <a:t>8</a:t>
            </a:fld>
            <a:endParaRPr lang="en-US"/>
          </a:p>
        </p:txBody>
      </p:sp>
    </p:spTree>
    <p:extLst>
      <p:ext uri="{BB962C8B-B14F-4D97-AF65-F5344CB8AC3E}">
        <p14:creationId xmlns:p14="http://schemas.microsoft.com/office/powerpoint/2010/main" val="24225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451717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85432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61824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1386071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9292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3571749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380875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47141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20584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92FD0-DC4A-4B8C-BD00-308CC9667723}"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71323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92FD0-DC4A-4B8C-BD00-308CC9667723}"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147346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92FD0-DC4A-4B8C-BD00-308CC9667723}" type="datetimeFigureOut">
              <a:rPr lang="en-US" smtClean="0"/>
              <a:t>8/3/2020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793932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92FD0-DC4A-4B8C-BD00-308CC9667723}" type="datetimeFigureOut">
              <a:rPr lang="en-US" smtClean="0"/>
              <a:t>8/3/2020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902707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92FD0-DC4A-4B8C-BD00-308CC9667723}" type="datetimeFigureOut">
              <a:rPr lang="en-US" smtClean="0"/>
              <a:t>8/3/2020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592958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92FD0-DC4A-4B8C-BD00-308CC9667723}"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527580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92FD0-DC4A-4B8C-BD00-308CC9667723}"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769A1-2891-40C2-ABBE-658B622B3843}" type="slidenum">
              <a:rPr lang="en-US" smtClean="0"/>
              <a:t>‹#›</a:t>
            </a:fld>
            <a:endParaRPr lang="en-US"/>
          </a:p>
        </p:txBody>
      </p:sp>
    </p:spTree>
    <p:extLst>
      <p:ext uri="{BB962C8B-B14F-4D97-AF65-F5344CB8AC3E}">
        <p14:creationId xmlns:p14="http://schemas.microsoft.com/office/powerpoint/2010/main" val="244996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BE92FD0-DC4A-4B8C-BD00-308CC9667723}" type="datetimeFigureOut">
              <a:rPr lang="en-US" smtClean="0"/>
              <a:t>8/3/2020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2A769A1-2891-40C2-ABBE-658B622B3843}" type="slidenum">
              <a:rPr lang="en-US" smtClean="0"/>
              <a:t>‹#›</a:t>
            </a:fld>
            <a:endParaRPr lang="en-US"/>
          </a:p>
        </p:txBody>
      </p:sp>
    </p:spTree>
    <p:extLst>
      <p:ext uri="{BB962C8B-B14F-4D97-AF65-F5344CB8AC3E}">
        <p14:creationId xmlns:p14="http://schemas.microsoft.com/office/powerpoint/2010/main" val="83137941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hyperlink" Target="https://minnstate.zoom.us/my/ellie.ahmann" TargetMode="External"/><Relationship Id="rId2" Type="http://schemas.openxmlformats.org/officeDocument/2006/relationships/hyperlink" Target="https://nam02.safelinks.protection.outlook.com/?url=https%3A%2F%2Fminnstate.zoom.us%2Fj%2F95440876518&amp;data=02%7C01%7CKim.Guenther%40smsu.edu%7C8d167d7d7a30430c698008d837e3babc%7C5011c7c60ab446ab9ef4fae74a921a7f%7C0%7C0%7C637320798509024252&amp;sdata=919l8s%2Ffpydql8uMPGnehQaL%2B9L4naM77HaniXVEBcU%3D&amp;reserved=0"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smsu.edu/colt"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527099" y="167704"/>
            <a:ext cx="3538184" cy="1217422"/>
          </a:xfrm>
          <a:solidFill>
            <a:schemeClr val="bg1"/>
          </a:solidFill>
        </p:spPr>
        <p:txBody>
          <a:bodyPr/>
          <a:lstStyle/>
          <a:p>
            <a:r>
              <a:rPr lang="en-US" sz="3200" dirty="0" smtClean="0"/>
              <a:t>SMSU College Now</a:t>
            </a:r>
            <a:br>
              <a:rPr lang="en-US" sz="3200" dirty="0" smtClean="0"/>
            </a:br>
            <a:r>
              <a:rPr lang="en-US" sz="3200" dirty="0" smtClean="0"/>
              <a:t>Summer Workshop</a:t>
            </a:r>
            <a:endParaRPr lang="en-US" sz="3200" dirty="0"/>
          </a:p>
        </p:txBody>
      </p:sp>
      <p:sp>
        <p:nvSpPr>
          <p:cNvPr id="3" name="Subtitle 2"/>
          <p:cNvSpPr>
            <a:spLocks noGrp="1"/>
          </p:cNvSpPr>
          <p:nvPr>
            <p:ph type="subTitle" idx="1"/>
          </p:nvPr>
        </p:nvSpPr>
        <p:spPr>
          <a:xfrm>
            <a:off x="717642" y="1419736"/>
            <a:ext cx="5426748" cy="1320802"/>
          </a:xfrm>
        </p:spPr>
        <p:txBody>
          <a:bodyPr>
            <a:normAutofit fontScale="85000" lnSpcReduction="10000"/>
          </a:bodyPr>
          <a:lstStyle/>
          <a:p>
            <a:pPr algn="l"/>
            <a:r>
              <a:rPr lang="en-US" dirty="0" smtClean="0"/>
              <a:t>August 4, 2020</a:t>
            </a:r>
          </a:p>
          <a:p>
            <a:pPr algn="l"/>
            <a:r>
              <a:rPr lang="en-US" sz="2600" dirty="0" smtClean="0">
                <a:latin typeface="Copperplate Gothic Bold" panose="020E0705020206020404" pitchFamily="34" charset="0"/>
              </a:rPr>
              <a:t>NACEP </a:t>
            </a:r>
            <a:r>
              <a:rPr lang="en-US" sz="2600" dirty="0">
                <a:latin typeface="Copperplate Gothic Bold" panose="020E0705020206020404" pitchFamily="34" charset="0"/>
              </a:rPr>
              <a:t>A</a:t>
            </a:r>
            <a:r>
              <a:rPr lang="en-US" sz="2600" dirty="0" smtClean="0">
                <a:latin typeface="Copperplate Gothic Bold" panose="020E0705020206020404" pitchFamily="34" charset="0"/>
              </a:rPr>
              <a:t>ccreditation Approval </a:t>
            </a:r>
          </a:p>
          <a:p>
            <a:pPr algn="l"/>
            <a:r>
              <a:rPr lang="en-US" sz="2600" dirty="0" smtClean="0">
                <a:latin typeface="Copperplate Gothic Bold" panose="020E0705020206020404" pitchFamily="34" charset="0"/>
              </a:rPr>
              <a:t>2017-2023</a:t>
            </a:r>
            <a:endParaRPr lang="en-US" sz="2600" dirty="0">
              <a:latin typeface="Copperplate Gothic Bold" panose="020E0705020206020404" pitchFamily="34" charset="0"/>
            </a:endParaRPr>
          </a:p>
        </p:txBody>
      </p:sp>
      <p:pic>
        <p:nvPicPr>
          <p:cNvPr id="4" name="Picture 3" descr="C:\Documents and Settings\guentherki\My Documents\My documents\SMSULogoTan[1].jpg"/>
          <p:cNvPicPr>
            <a:picLocks noChangeAspect="1" noChangeArrowheads="1"/>
          </p:cNvPicPr>
          <p:nvPr/>
        </p:nvPicPr>
        <p:blipFill>
          <a:blip r:embed="rId2" cstate="print"/>
          <a:srcRect/>
          <a:stretch>
            <a:fillRect/>
          </a:stretch>
        </p:blipFill>
        <p:spPr bwMode="auto">
          <a:xfrm>
            <a:off x="1053801" y="109967"/>
            <a:ext cx="3886200" cy="1275159"/>
          </a:xfrm>
          <a:prstGeom prst="rect">
            <a:avLst/>
          </a:prstGeom>
          <a:noFill/>
          <a:ln w="9525">
            <a:noFill/>
            <a:miter lim="800000"/>
            <a:headEnd/>
            <a:tailEnd/>
          </a:ln>
        </p:spPr>
      </p:pic>
      <p:pic>
        <p:nvPicPr>
          <p:cNvPr id="5" name="Picture 4" descr="C:\Documents and Settings\guentherki\Desktop\College Now\Untitled-2.jpg"/>
          <p:cNvPicPr>
            <a:picLocks noChangeAspect="1" noChangeArrowheads="1"/>
          </p:cNvPicPr>
          <p:nvPr/>
        </p:nvPicPr>
        <p:blipFill>
          <a:blip r:embed="rId3" cstate="print"/>
          <a:srcRect/>
          <a:stretch>
            <a:fillRect/>
          </a:stretch>
        </p:blipFill>
        <p:spPr bwMode="auto">
          <a:xfrm>
            <a:off x="10753986" y="5241488"/>
            <a:ext cx="1079500" cy="1352550"/>
          </a:xfrm>
          <a:prstGeom prst="rect">
            <a:avLst/>
          </a:prstGeom>
          <a:noFill/>
          <a:ln w="9525">
            <a:noFill/>
            <a:miter lim="800000"/>
            <a:headEnd/>
            <a:tailEnd/>
          </a:ln>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42490" y="2762784"/>
            <a:ext cx="2786281" cy="2786281"/>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24049" y="2740538"/>
            <a:ext cx="2786280" cy="2786280"/>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0931" y="2775148"/>
            <a:ext cx="2786281" cy="2786281"/>
          </a:xfrm>
          <a:prstGeom prst="rect">
            <a:avLst/>
          </a:prstGeom>
        </p:spPr>
      </p:pic>
      <p:sp>
        <p:nvSpPr>
          <p:cNvPr id="9" name="TextBox 8"/>
          <p:cNvSpPr txBox="1"/>
          <p:nvPr/>
        </p:nvSpPr>
        <p:spPr>
          <a:xfrm>
            <a:off x="372263" y="5633515"/>
            <a:ext cx="2624638" cy="1077218"/>
          </a:xfrm>
          <a:prstGeom prst="rect">
            <a:avLst/>
          </a:prstGeom>
          <a:noFill/>
        </p:spPr>
        <p:txBody>
          <a:bodyPr wrap="square" rtlCol="0">
            <a:spAutoFit/>
          </a:bodyPr>
          <a:lstStyle/>
          <a:p>
            <a:r>
              <a:rPr lang="en-US" sz="1600" dirty="0" smtClean="0"/>
              <a:t>Kimberly Guenther</a:t>
            </a:r>
          </a:p>
          <a:p>
            <a:r>
              <a:rPr lang="en-US" sz="1600" dirty="0" smtClean="0"/>
              <a:t>Director</a:t>
            </a:r>
          </a:p>
          <a:p>
            <a:r>
              <a:rPr lang="en-US" sz="1600" dirty="0" smtClean="0"/>
              <a:t>507-537-6709</a:t>
            </a:r>
          </a:p>
          <a:p>
            <a:r>
              <a:rPr lang="en-US" sz="1600" dirty="0" smtClean="0"/>
              <a:t>Kim.Guenther@smsu.edu</a:t>
            </a:r>
            <a:endParaRPr lang="en-US" sz="1600" dirty="0"/>
          </a:p>
        </p:txBody>
      </p:sp>
      <p:sp>
        <p:nvSpPr>
          <p:cNvPr id="10" name="Rectangle 9"/>
          <p:cNvSpPr/>
          <p:nvPr/>
        </p:nvSpPr>
        <p:spPr>
          <a:xfrm>
            <a:off x="3752775" y="5633515"/>
            <a:ext cx="3048000" cy="1077218"/>
          </a:xfrm>
          <a:prstGeom prst="rect">
            <a:avLst/>
          </a:prstGeom>
        </p:spPr>
        <p:txBody>
          <a:bodyPr wrap="square">
            <a:spAutoFit/>
          </a:bodyPr>
          <a:lstStyle/>
          <a:p>
            <a:r>
              <a:rPr lang="en-US" sz="1600" dirty="0"/>
              <a:t>Jessica Mensink</a:t>
            </a:r>
          </a:p>
          <a:p>
            <a:r>
              <a:rPr lang="en-US" sz="1600" dirty="0"/>
              <a:t>Assistant Director</a:t>
            </a:r>
          </a:p>
          <a:p>
            <a:r>
              <a:rPr lang="en-US" sz="1600" dirty="0"/>
              <a:t>507-537-6390</a:t>
            </a:r>
          </a:p>
          <a:p>
            <a:r>
              <a:rPr lang="en-US" sz="1600" dirty="0"/>
              <a:t>Jessica.Mensink@smsu.edu</a:t>
            </a:r>
          </a:p>
        </p:txBody>
      </p:sp>
      <p:sp>
        <p:nvSpPr>
          <p:cNvPr id="11" name="Rectangle 10"/>
          <p:cNvSpPr/>
          <p:nvPr/>
        </p:nvSpPr>
        <p:spPr>
          <a:xfrm>
            <a:off x="7159020" y="5633515"/>
            <a:ext cx="2773219" cy="1077218"/>
          </a:xfrm>
          <a:prstGeom prst="rect">
            <a:avLst/>
          </a:prstGeom>
        </p:spPr>
        <p:txBody>
          <a:bodyPr wrap="square">
            <a:spAutoFit/>
          </a:bodyPr>
          <a:lstStyle/>
          <a:p>
            <a:r>
              <a:rPr lang="en-US" sz="1600" dirty="0"/>
              <a:t>Ellie Ahmann</a:t>
            </a:r>
          </a:p>
          <a:p>
            <a:r>
              <a:rPr lang="en-US" sz="1600" dirty="0"/>
              <a:t>Expansion Coordinator</a:t>
            </a:r>
          </a:p>
          <a:p>
            <a:r>
              <a:rPr lang="en-US" sz="1600" dirty="0"/>
              <a:t>507-537-6138</a:t>
            </a:r>
          </a:p>
          <a:p>
            <a:r>
              <a:rPr lang="en-US" sz="1600" dirty="0"/>
              <a:t>Ellie.Ahmann@smsu.edu</a:t>
            </a:r>
          </a:p>
        </p:txBody>
      </p:sp>
    </p:spTree>
    <p:extLst>
      <p:ext uri="{BB962C8B-B14F-4D97-AF65-F5344CB8AC3E}">
        <p14:creationId xmlns:p14="http://schemas.microsoft.com/office/powerpoint/2010/main" val="2256178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0283" y="814929"/>
            <a:ext cx="3928056" cy="1754326"/>
          </a:xfrm>
          <a:prstGeom prst="rect">
            <a:avLst/>
          </a:prstGeom>
          <a:noFill/>
        </p:spPr>
        <p:txBody>
          <a:bodyPr wrap="square" rtlCol="0">
            <a:spAutoFit/>
          </a:bodyPr>
          <a:lstStyle/>
          <a:p>
            <a:r>
              <a:rPr lang="en-US" sz="5400" dirty="0" smtClean="0">
                <a:latin typeface="+mj-lt"/>
              </a:rPr>
              <a:t>Welcome</a:t>
            </a:r>
          </a:p>
          <a:p>
            <a:endParaRPr lang="en-US" sz="5400" dirty="0">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283" y="2269385"/>
            <a:ext cx="2402541" cy="3003176"/>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4207" y="2292257"/>
            <a:ext cx="2385026" cy="2957432"/>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02541" y="2269385"/>
            <a:ext cx="2563600" cy="3037866"/>
          </a:xfrm>
          <a:prstGeom prst="rect">
            <a:avLst/>
          </a:prstGeom>
        </p:spPr>
      </p:pic>
      <p:sp>
        <p:nvSpPr>
          <p:cNvPr id="12" name="TextBox 11"/>
          <p:cNvSpPr txBox="1"/>
          <p:nvPr/>
        </p:nvSpPr>
        <p:spPr>
          <a:xfrm>
            <a:off x="3881714" y="5526741"/>
            <a:ext cx="2584427" cy="923330"/>
          </a:xfrm>
          <a:prstGeom prst="rect">
            <a:avLst/>
          </a:prstGeom>
          <a:noFill/>
        </p:spPr>
        <p:txBody>
          <a:bodyPr wrap="square" rtlCol="0">
            <a:spAutoFit/>
          </a:bodyPr>
          <a:lstStyle/>
          <a:p>
            <a:r>
              <a:rPr lang="en-US" dirty="0" smtClean="0"/>
              <a:t>Dr. Ross </a:t>
            </a:r>
            <a:r>
              <a:rPr lang="en-US" dirty="0" err="1" smtClean="0"/>
              <a:t>Wastvedt</a:t>
            </a:r>
            <a:endParaRPr lang="en-US" dirty="0"/>
          </a:p>
          <a:p>
            <a:r>
              <a:rPr lang="en-US" dirty="0" smtClean="0"/>
              <a:t>VP for Academic and Student Affairs</a:t>
            </a:r>
            <a:endParaRPr lang="en-US" dirty="0"/>
          </a:p>
        </p:txBody>
      </p:sp>
      <p:sp>
        <p:nvSpPr>
          <p:cNvPr id="13" name="TextBox 12"/>
          <p:cNvSpPr txBox="1"/>
          <p:nvPr/>
        </p:nvSpPr>
        <p:spPr>
          <a:xfrm>
            <a:off x="7124094" y="5526741"/>
            <a:ext cx="2605252" cy="923330"/>
          </a:xfrm>
          <a:prstGeom prst="rect">
            <a:avLst/>
          </a:prstGeom>
          <a:noFill/>
        </p:spPr>
        <p:txBody>
          <a:bodyPr wrap="square" rtlCol="0">
            <a:spAutoFit/>
          </a:bodyPr>
          <a:lstStyle/>
          <a:p>
            <a:r>
              <a:rPr lang="en-US" dirty="0" smtClean="0"/>
              <a:t>Dr. Aimee Shouse</a:t>
            </a:r>
          </a:p>
          <a:p>
            <a:r>
              <a:rPr lang="en-US" dirty="0" smtClean="0"/>
              <a:t>Dean of College of Arts Letters and Sciences</a:t>
            </a:r>
            <a:endParaRPr lang="en-US" dirty="0"/>
          </a:p>
        </p:txBody>
      </p:sp>
      <p:sp>
        <p:nvSpPr>
          <p:cNvPr id="15" name="TextBox 14"/>
          <p:cNvSpPr txBox="1"/>
          <p:nvPr/>
        </p:nvSpPr>
        <p:spPr>
          <a:xfrm>
            <a:off x="690283" y="5526741"/>
            <a:ext cx="2464585" cy="646331"/>
          </a:xfrm>
          <a:prstGeom prst="rect">
            <a:avLst/>
          </a:prstGeom>
          <a:noFill/>
        </p:spPr>
        <p:txBody>
          <a:bodyPr wrap="none" rtlCol="0">
            <a:spAutoFit/>
          </a:bodyPr>
          <a:lstStyle/>
          <a:p>
            <a:r>
              <a:rPr lang="en-US" dirty="0" smtClean="0"/>
              <a:t>Dr. Kumara </a:t>
            </a:r>
            <a:r>
              <a:rPr lang="en-US" dirty="0" err="1" smtClean="0"/>
              <a:t>Jayasuriya</a:t>
            </a:r>
            <a:endParaRPr lang="en-US" dirty="0" smtClean="0"/>
          </a:p>
          <a:p>
            <a:r>
              <a:rPr lang="en-US" dirty="0" smtClean="0"/>
              <a:t>President</a:t>
            </a:r>
            <a:endParaRPr lang="en-US" dirty="0"/>
          </a:p>
        </p:txBody>
      </p:sp>
      <p:pic>
        <p:nvPicPr>
          <p:cNvPr id="11" name="Picture 10"/>
          <p:cNvPicPr>
            <a:picLocks noChangeAspect="1"/>
          </p:cNvPicPr>
          <p:nvPr/>
        </p:nvPicPr>
        <p:blipFill>
          <a:blip r:embed="rId5"/>
          <a:stretch>
            <a:fillRect/>
          </a:stretch>
        </p:blipFill>
        <p:spPr>
          <a:xfrm>
            <a:off x="8137249" y="329451"/>
            <a:ext cx="2963968" cy="970955"/>
          </a:xfrm>
          <a:prstGeom prst="rect">
            <a:avLst/>
          </a:prstGeom>
        </p:spPr>
      </p:pic>
    </p:spTree>
    <p:extLst>
      <p:ext uri="{BB962C8B-B14F-4D97-AF65-F5344CB8AC3E}">
        <p14:creationId xmlns:p14="http://schemas.microsoft.com/office/powerpoint/2010/main" val="2829580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Schedule:</a:t>
            </a:r>
            <a:endParaRPr lang="en-US" dirty="0"/>
          </a:p>
        </p:txBody>
      </p:sp>
      <p:sp>
        <p:nvSpPr>
          <p:cNvPr id="3" name="Content Placeholder 2"/>
          <p:cNvSpPr>
            <a:spLocks noGrp="1"/>
          </p:cNvSpPr>
          <p:nvPr>
            <p:ph idx="1"/>
          </p:nvPr>
        </p:nvSpPr>
        <p:spPr/>
        <p:txBody>
          <a:bodyPr>
            <a:normAutofit/>
          </a:bodyPr>
          <a:lstStyle/>
          <a:p>
            <a:r>
              <a:rPr lang="en-US" dirty="0" smtClean="0"/>
              <a:t>8:30-9:45 – Welcome and Concurrent Enrollment Updates</a:t>
            </a:r>
          </a:p>
          <a:p>
            <a:r>
              <a:rPr lang="en-US" dirty="0" smtClean="0"/>
              <a:t>9:45 –10:00 – Break (before taking break, you MUST log into the links below)</a:t>
            </a:r>
          </a:p>
          <a:p>
            <a:r>
              <a:rPr lang="en-US" dirty="0" smtClean="0"/>
              <a:t>10:00 – Academic Sessions</a:t>
            </a:r>
          </a:p>
          <a:p>
            <a:pPr lvl="1"/>
            <a:r>
              <a:rPr lang="en-US" dirty="0" smtClean="0"/>
              <a:t>9:45</a:t>
            </a:r>
            <a:r>
              <a:rPr lang="en-US" dirty="0"/>
              <a:t>, Math/Computer Science/IDST teachers, you will sign in here:  </a:t>
            </a:r>
            <a:r>
              <a:rPr lang="en-US" u="sng" dirty="0">
                <a:hlinkClick r:id="rId2"/>
              </a:rPr>
              <a:t> https://</a:t>
            </a:r>
            <a:r>
              <a:rPr lang="en-US" u="sng" dirty="0" smtClean="0">
                <a:hlinkClick r:id="rId2"/>
              </a:rPr>
              <a:t>minnstate.zoom.us/j/95440876518</a:t>
            </a:r>
            <a:endParaRPr lang="en-US" dirty="0"/>
          </a:p>
          <a:p>
            <a:pPr lvl="1"/>
            <a:r>
              <a:rPr lang="en-US" dirty="0" smtClean="0"/>
              <a:t>9:45</a:t>
            </a:r>
            <a:r>
              <a:rPr lang="en-US" dirty="0"/>
              <a:t>, all </a:t>
            </a:r>
            <a:r>
              <a:rPr lang="en-US" dirty="0" smtClean="0"/>
              <a:t>other academic disciplines (</a:t>
            </a:r>
            <a:r>
              <a:rPr lang="en-US" dirty="0"/>
              <a:t>Art, Biology, Chemistry, Communications, Economics, Education, English, Geography, Literature, Management, Music, Physics, Political Science, Sociology, </a:t>
            </a:r>
            <a:r>
              <a:rPr lang="en-US" dirty="0" smtClean="0"/>
              <a:t>Spanish), will </a:t>
            </a:r>
            <a:r>
              <a:rPr lang="en-US" dirty="0"/>
              <a:t>sign in here: </a:t>
            </a:r>
            <a:r>
              <a:rPr lang="en-US" u="sng" dirty="0">
                <a:hlinkClick r:id="rId3"/>
              </a:rPr>
              <a:t>https://</a:t>
            </a:r>
            <a:r>
              <a:rPr lang="en-US" u="sng" dirty="0" smtClean="0">
                <a:hlinkClick r:id="rId3"/>
              </a:rPr>
              <a:t>minnstate.zoom.us/my/ellie.ahmann</a:t>
            </a:r>
            <a:endParaRPr lang="en-US" u="sng" dirty="0" smtClean="0"/>
          </a:p>
          <a:p>
            <a:pPr lvl="1"/>
            <a:r>
              <a:rPr lang="en-US" dirty="0" smtClean="0"/>
              <a:t>Psychology will be done for today after the opening session.</a:t>
            </a:r>
            <a:r>
              <a:rPr lang="en-US" dirty="0"/>
              <a:t> </a:t>
            </a:r>
          </a:p>
          <a:p>
            <a:pPr lvl="1"/>
            <a:r>
              <a:rPr lang="en-US" dirty="0" smtClean="0"/>
              <a:t>Superintendents, Principals, Counselors, and other administrators will stay on this call for a longer questions and answer session. </a:t>
            </a:r>
          </a:p>
          <a:p>
            <a:pPr marL="457200" lvl="1" indent="0">
              <a:buNone/>
            </a:pPr>
            <a:endParaRPr lang="en-US" dirty="0"/>
          </a:p>
        </p:txBody>
      </p:sp>
      <p:pic>
        <p:nvPicPr>
          <p:cNvPr id="4" name="Picture 3"/>
          <p:cNvPicPr>
            <a:picLocks noChangeAspect="1"/>
          </p:cNvPicPr>
          <p:nvPr/>
        </p:nvPicPr>
        <p:blipFill>
          <a:blip r:embed="rId4"/>
          <a:stretch>
            <a:fillRect/>
          </a:stretch>
        </p:blipFill>
        <p:spPr>
          <a:xfrm>
            <a:off x="8117142" y="217458"/>
            <a:ext cx="2963968" cy="970955"/>
          </a:xfrm>
          <a:prstGeom prst="rect">
            <a:avLst/>
          </a:prstGeom>
        </p:spPr>
      </p:pic>
    </p:spTree>
    <p:extLst>
      <p:ext uri="{BB962C8B-B14F-4D97-AF65-F5344CB8AC3E}">
        <p14:creationId xmlns:p14="http://schemas.microsoft.com/office/powerpoint/2010/main" val="1678883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8464" y="2446928"/>
            <a:ext cx="9601196" cy="3326855"/>
          </a:xfrm>
        </p:spPr>
        <p:txBody>
          <a:bodyPr>
            <a:normAutofit/>
          </a:bodyPr>
          <a:lstStyle/>
          <a:p>
            <a:r>
              <a:rPr lang="en-US" dirty="0" smtClean="0"/>
              <a:t>The compliance date has been pushed back one year due to COVID –</a:t>
            </a:r>
          </a:p>
          <a:p>
            <a:pPr lvl="1"/>
            <a:r>
              <a:rPr lang="en-US" sz="3200" dirty="0" smtClean="0"/>
              <a:t>September 1</a:t>
            </a:r>
            <a:r>
              <a:rPr lang="en-US" sz="3200" baseline="30000" dirty="0" smtClean="0"/>
              <a:t>st</a:t>
            </a:r>
            <a:r>
              <a:rPr lang="en-US" sz="3200" dirty="0" smtClean="0"/>
              <a:t>, 2023</a:t>
            </a:r>
          </a:p>
          <a:p>
            <a:pPr marL="457200" lvl="1" indent="0">
              <a:buNone/>
            </a:pPr>
            <a:endParaRPr lang="en-US" sz="3200" dirty="0" smtClean="0"/>
          </a:p>
          <a:p>
            <a:r>
              <a:rPr lang="en-US" dirty="0" smtClean="0"/>
              <a:t>Credentialing qualifications remain the same; </a:t>
            </a:r>
          </a:p>
          <a:p>
            <a:pPr lvl="1"/>
            <a:r>
              <a:rPr lang="en-US" dirty="0" smtClean="0"/>
              <a:t>Master’s degree in discipline </a:t>
            </a:r>
            <a:endParaRPr lang="en-US" dirty="0"/>
          </a:p>
          <a:p>
            <a:pPr lvl="1"/>
            <a:r>
              <a:rPr lang="en-US" dirty="0" smtClean="0"/>
              <a:t>Master’s degree in any discipline with 18 credits in discipline</a:t>
            </a:r>
            <a:endParaRPr lang="en-US" dirty="0"/>
          </a:p>
        </p:txBody>
      </p:sp>
      <p:pic>
        <p:nvPicPr>
          <p:cNvPr id="1028" name="Picture 4" descr="Higher Learning Commi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735" y="872128"/>
            <a:ext cx="9373810" cy="1574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Documents and Settings\guentherki\My Documents\My documents\SMSULogoTan[1].jpg"/>
          <p:cNvPicPr>
            <a:picLocks noChangeAspect="1" noChangeArrowheads="1"/>
          </p:cNvPicPr>
          <p:nvPr/>
        </p:nvPicPr>
        <p:blipFill>
          <a:blip r:embed="rId3" cstate="print"/>
          <a:srcRect/>
          <a:stretch>
            <a:fillRect/>
          </a:stretch>
        </p:blipFill>
        <p:spPr bwMode="auto">
          <a:xfrm>
            <a:off x="677332" y="5548404"/>
            <a:ext cx="3472029" cy="1139259"/>
          </a:xfrm>
          <a:prstGeom prst="rect">
            <a:avLst/>
          </a:prstGeom>
          <a:noFill/>
          <a:ln w="9525">
            <a:noFill/>
            <a:miter lim="800000"/>
            <a:headEnd/>
            <a:tailEnd/>
          </a:ln>
        </p:spPr>
      </p:pic>
    </p:spTree>
    <p:extLst>
      <p:ext uri="{BB962C8B-B14F-4D97-AF65-F5344CB8AC3E}">
        <p14:creationId xmlns:p14="http://schemas.microsoft.com/office/powerpoint/2010/main" val="2085271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285" y="1555579"/>
            <a:ext cx="7073152" cy="1320800"/>
          </a:xfrm>
        </p:spPr>
        <p:txBody>
          <a:bodyPr>
            <a:normAutofit fontScale="90000"/>
          </a:bodyPr>
          <a:lstStyle/>
          <a:p>
            <a:r>
              <a:rPr lang="en-US" sz="2700" b="1" u="sng" dirty="0"/>
              <a:t>Minnesota State Colleges &amp; Universities System</a:t>
            </a:r>
            <a:r>
              <a:rPr lang="en-US" dirty="0"/>
              <a:t/>
            </a:r>
            <a:br>
              <a:rPr lang="en-US" dirty="0"/>
            </a:br>
            <a:r>
              <a:rPr lang="en-US" sz="2200" dirty="0"/>
              <a:t>Comprehensive Plan for Faculty Credentialing and Program Sustainability:</a:t>
            </a:r>
          </a:p>
        </p:txBody>
      </p:sp>
      <p:sp>
        <p:nvSpPr>
          <p:cNvPr id="3" name="Content Placeholder 2"/>
          <p:cNvSpPr>
            <a:spLocks noGrp="1"/>
          </p:cNvSpPr>
          <p:nvPr>
            <p:ph sz="half" idx="1"/>
          </p:nvPr>
        </p:nvSpPr>
        <p:spPr>
          <a:xfrm>
            <a:off x="897131" y="3142169"/>
            <a:ext cx="8744410" cy="3715831"/>
          </a:xfrm>
        </p:spPr>
        <p:txBody>
          <a:bodyPr>
            <a:normAutofit/>
          </a:bodyPr>
          <a:lstStyle/>
          <a:p>
            <a:pPr lvl="2"/>
            <a:r>
              <a:rPr lang="en-US" sz="2400" b="1" dirty="0" smtClean="0"/>
              <a:t>Minnesota State System Committee</a:t>
            </a:r>
          </a:p>
          <a:p>
            <a:pPr lvl="3"/>
            <a:r>
              <a:rPr lang="en-US" sz="2200" b="1" dirty="0" smtClean="0"/>
              <a:t>Contracted with Distance Minnesota</a:t>
            </a:r>
          </a:p>
          <a:p>
            <a:pPr lvl="2"/>
            <a:r>
              <a:rPr lang="en-US" sz="2400" b="1" dirty="0" smtClean="0"/>
              <a:t>Moorhead Online 18</a:t>
            </a:r>
          </a:p>
          <a:p>
            <a:pPr lvl="2"/>
            <a:r>
              <a:rPr lang="en-US" sz="2400" b="1" dirty="0" smtClean="0"/>
              <a:t>Metro ECSU: </a:t>
            </a:r>
            <a:r>
              <a:rPr lang="en-US" sz="2400" dirty="0" smtClean="0"/>
              <a:t>SMSU MSU Mankato</a:t>
            </a:r>
            <a:endParaRPr lang="en-US" sz="2400" b="1" dirty="0" smtClean="0"/>
          </a:p>
          <a:p>
            <a:pPr lvl="2"/>
            <a:r>
              <a:rPr lang="en-US" sz="2400" b="1" dirty="0" smtClean="0"/>
              <a:t>Credit for Prior Learning (CPL):</a:t>
            </a:r>
            <a:r>
              <a:rPr lang="en-US" sz="2400" dirty="0" smtClean="0"/>
              <a:t> Fall 2020</a:t>
            </a:r>
          </a:p>
          <a:p>
            <a:pPr lvl="3"/>
            <a:r>
              <a:rPr lang="en-US" sz="2200" dirty="0" smtClean="0"/>
              <a:t>Chemistry, Biology, Physics, English, Communications</a:t>
            </a:r>
          </a:p>
          <a:p>
            <a:pPr marL="914400" lvl="2" indent="0">
              <a:buNone/>
            </a:pPr>
            <a:endParaRPr lang="en-US" sz="2400" b="1" dirty="0"/>
          </a:p>
          <a:p>
            <a:pPr lvl="1"/>
            <a:endParaRPr lang="en-US" dirty="0" smtClean="0"/>
          </a:p>
          <a:p>
            <a:pPr lvl="1"/>
            <a:endParaRPr lang="en-US" dirty="0" smtClean="0"/>
          </a:p>
          <a:p>
            <a:pPr lvl="1"/>
            <a:endParaRPr lang="en-US" dirty="0"/>
          </a:p>
        </p:txBody>
      </p:sp>
      <p:sp>
        <p:nvSpPr>
          <p:cNvPr id="5" name="Rectangle 4"/>
          <p:cNvSpPr/>
          <p:nvPr/>
        </p:nvSpPr>
        <p:spPr>
          <a:xfrm>
            <a:off x="96837" y="182301"/>
            <a:ext cx="3578225" cy="856713"/>
          </a:xfrm>
          <a:prstGeom prst="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descr="Minnesota St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49" y="239181"/>
            <a:ext cx="3048000" cy="7429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746812" y="2553214"/>
            <a:ext cx="6347012" cy="646331"/>
          </a:xfrm>
          <a:prstGeom prst="rect">
            <a:avLst/>
          </a:prstGeom>
          <a:noFill/>
        </p:spPr>
        <p:txBody>
          <a:bodyPr wrap="square" rtlCol="0">
            <a:spAutoFit/>
          </a:bodyPr>
          <a:lstStyle/>
          <a:p>
            <a:endParaRPr lang="en-US" dirty="0" smtClean="0"/>
          </a:p>
          <a:p>
            <a:endParaRPr lang="en-US" dirty="0"/>
          </a:p>
        </p:txBody>
      </p:sp>
    </p:spTree>
    <p:extLst>
      <p:ext uri="{BB962C8B-B14F-4D97-AF65-F5344CB8AC3E}">
        <p14:creationId xmlns:p14="http://schemas.microsoft.com/office/powerpoint/2010/main" val="4087946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1002" y="431183"/>
            <a:ext cx="8596668" cy="795169"/>
          </a:xfrm>
        </p:spPr>
        <p:txBody>
          <a:bodyPr/>
          <a:lstStyle/>
          <a:p>
            <a:r>
              <a:rPr lang="en-US" dirty="0" smtClean="0"/>
              <a:t>Credentialing Review</a:t>
            </a:r>
            <a:endParaRPr lang="en-US" dirty="0"/>
          </a:p>
        </p:txBody>
      </p:sp>
      <p:sp>
        <p:nvSpPr>
          <p:cNvPr id="5" name="Content Placeholder 4"/>
          <p:cNvSpPr>
            <a:spLocks noGrp="1"/>
          </p:cNvSpPr>
          <p:nvPr>
            <p:ph sz="half" idx="2"/>
          </p:nvPr>
        </p:nvSpPr>
        <p:spPr>
          <a:xfrm>
            <a:off x="361368" y="1440077"/>
            <a:ext cx="9471776" cy="5018912"/>
          </a:xfrm>
        </p:spPr>
        <p:txBody>
          <a:bodyPr>
            <a:normAutofit fontScale="25000" lnSpcReduction="20000"/>
          </a:bodyPr>
          <a:lstStyle/>
          <a:p>
            <a:r>
              <a:rPr lang="en-US" sz="8000" dirty="0" smtClean="0"/>
              <a:t>We will be sending out an updated credentialing overview for every teacher around the end of October showing the number of courses we have recorded teachers have completed. Will go to teachers and principals.</a:t>
            </a:r>
          </a:p>
          <a:p>
            <a:pPr marL="0" indent="0">
              <a:buNone/>
            </a:pPr>
            <a:endParaRPr lang="en-US" sz="8000" dirty="0" smtClean="0"/>
          </a:p>
          <a:p>
            <a:r>
              <a:rPr lang="en-US" sz="8000" dirty="0" smtClean="0"/>
              <a:t>If you have completed new coursework not yet included in review, you can send us that at any time. We generally send information to departments twic</a:t>
            </a:r>
            <a:r>
              <a:rPr lang="en-US" sz="8000" dirty="0" smtClean="0"/>
              <a:t>e a year for review (November and March)</a:t>
            </a:r>
          </a:p>
          <a:p>
            <a:pPr marL="0" indent="0">
              <a:buNone/>
            </a:pPr>
            <a:endParaRPr lang="en-US" sz="7200" dirty="0" smtClean="0"/>
          </a:p>
          <a:p>
            <a:pPr lvl="1"/>
            <a:r>
              <a:rPr lang="en-US" sz="7200" dirty="0" smtClean="0"/>
              <a:t>SMSU and other </a:t>
            </a:r>
            <a:r>
              <a:rPr lang="en-US" sz="7200" dirty="0" err="1" smtClean="0"/>
              <a:t>MinnState</a:t>
            </a:r>
            <a:r>
              <a:rPr lang="en-US" sz="7200" dirty="0" smtClean="0"/>
              <a:t> University courses  - we can pull for free, let us know those courses are </a:t>
            </a:r>
            <a:r>
              <a:rPr lang="en-US" sz="7200" dirty="0" smtClean="0"/>
              <a:t>there</a:t>
            </a:r>
          </a:p>
          <a:p>
            <a:pPr lvl="1"/>
            <a:endParaRPr lang="en-US" sz="7200" dirty="0" smtClean="0"/>
          </a:p>
          <a:p>
            <a:pPr lvl="1"/>
            <a:r>
              <a:rPr lang="en-US" sz="7200" dirty="0" smtClean="0"/>
              <a:t>We can review off of unofficial transcripts, but will need official copies eventually in your file for HLC. </a:t>
            </a:r>
          </a:p>
          <a:p>
            <a:pPr lvl="1"/>
            <a:endParaRPr lang="en-US" sz="7200" dirty="0" smtClean="0"/>
          </a:p>
          <a:p>
            <a:pPr lvl="1"/>
            <a:r>
              <a:rPr lang="en-US" sz="7200" dirty="0" smtClean="0"/>
              <a:t>You can wait until all courses are complete at a given University before sending us official transcripts. </a:t>
            </a:r>
          </a:p>
          <a:p>
            <a:endParaRPr lang="en-US" dirty="0"/>
          </a:p>
        </p:txBody>
      </p:sp>
      <p:pic>
        <p:nvPicPr>
          <p:cNvPr id="4" name="Picture 3"/>
          <p:cNvPicPr>
            <a:picLocks noChangeAspect="1"/>
          </p:cNvPicPr>
          <p:nvPr/>
        </p:nvPicPr>
        <p:blipFill>
          <a:blip r:embed="rId2"/>
          <a:stretch>
            <a:fillRect/>
          </a:stretch>
        </p:blipFill>
        <p:spPr>
          <a:xfrm>
            <a:off x="8117142" y="217458"/>
            <a:ext cx="2963968" cy="970955"/>
          </a:xfrm>
          <a:prstGeom prst="rect">
            <a:avLst/>
          </a:prstGeom>
        </p:spPr>
      </p:pic>
    </p:spTree>
    <p:extLst>
      <p:ext uri="{BB962C8B-B14F-4D97-AF65-F5344CB8AC3E}">
        <p14:creationId xmlns:p14="http://schemas.microsoft.com/office/powerpoint/2010/main" val="1225488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COVID-19 / Distance Learning</a:t>
            </a:r>
            <a:endParaRPr lang="en-US" dirty="0"/>
          </a:p>
        </p:txBody>
      </p:sp>
      <p:sp>
        <p:nvSpPr>
          <p:cNvPr id="3" name="Content Placeholder 2"/>
          <p:cNvSpPr>
            <a:spLocks noGrp="1"/>
          </p:cNvSpPr>
          <p:nvPr>
            <p:ph sz="half" idx="1"/>
          </p:nvPr>
        </p:nvSpPr>
        <p:spPr>
          <a:xfrm>
            <a:off x="677334" y="1580554"/>
            <a:ext cx="9098678" cy="5452257"/>
          </a:xfrm>
        </p:spPr>
        <p:txBody>
          <a:bodyPr>
            <a:normAutofit fontScale="40000" lnSpcReduction="20000"/>
          </a:bodyPr>
          <a:lstStyle/>
          <a:p>
            <a:r>
              <a:rPr lang="en-US" sz="4400" dirty="0" smtClean="0"/>
              <a:t>We’ll leave majority for academic – faculty can guide you on resources and expectations</a:t>
            </a:r>
          </a:p>
          <a:p>
            <a:r>
              <a:rPr lang="en-US" sz="4400" dirty="0" smtClean="0"/>
              <a:t>We’ll continue to be flexible whenever and wherever possible especially in regards to schedules, modalities, and certain modifications</a:t>
            </a:r>
            <a:endParaRPr lang="en-US" sz="4400" dirty="0"/>
          </a:p>
          <a:p>
            <a:pPr lvl="1"/>
            <a:r>
              <a:rPr lang="en-US" sz="4400" dirty="0"/>
              <a:t>R</a:t>
            </a:r>
            <a:r>
              <a:rPr lang="en-US" sz="4400" dirty="0" smtClean="0"/>
              <a:t>igor</a:t>
            </a:r>
            <a:r>
              <a:rPr lang="en-US" sz="4400" dirty="0" smtClean="0"/>
              <a:t>, assessments, outcomes etc</a:t>
            </a:r>
            <a:r>
              <a:rPr lang="en-US" sz="4400" dirty="0" smtClean="0"/>
              <a:t>. </a:t>
            </a:r>
            <a:r>
              <a:rPr lang="en-US" sz="4400" dirty="0" smtClean="0"/>
              <a:t>have to remain at the </a:t>
            </a:r>
            <a:r>
              <a:rPr lang="en-US" sz="4400" dirty="0"/>
              <a:t>c</a:t>
            </a:r>
            <a:r>
              <a:rPr lang="en-US" sz="4400" dirty="0" smtClean="0"/>
              <a:t>ollege </a:t>
            </a:r>
            <a:r>
              <a:rPr lang="en-US" sz="4400" dirty="0" smtClean="0"/>
              <a:t>level and meet SMSU approval. </a:t>
            </a:r>
            <a:r>
              <a:rPr lang="en-US" sz="4400" dirty="0" smtClean="0"/>
              <a:t>We are accredited by the Higher Learning Commission and the National Alliance of Concurrent Enrollment </a:t>
            </a:r>
            <a:r>
              <a:rPr lang="en-US" sz="4400" dirty="0" smtClean="0"/>
              <a:t>Partnerships</a:t>
            </a:r>
            <a:r>
              <a:rPr lang="en-US" sz="4400" dirty="0" smtClean="0"/>
              <a:t>, so all standards must remain the same.</a:t>
            </a:r>
          </a:p>
          <a:p>
            <a:r>
              <a:rPr lang="en-US" sz="4400" dirty="0" smtClean="0"/>
              <a:t>Grading </a:t>
            </a:r>
          </a:p>
          <a:p>
            <a:pPr lvl="1"/>
            <a:r>
              <a:rPr lang="en-US" sz="4400" dirty="0" smtClean="0"/>
              <a:t>Letter vs Credit/No </a:t>
            </a:r>
            <a:r>
              <a:rPr lang="en-US" sz="4400" dirty="0" smtClean="0"/>
              <a:t>Credit</a:t>
            </a:r>
            <a:endParaRPr lang="en-US" sz="4400" dirty="0" smtClean="0"/>
          </a:p>
          <a:p>
            <a:r>
              <a:rPr lang="en-US" sz="4400" dirty="0" smtClean="0"/>
              <a:t>Other Resources:</a:t>
            </a:r>
          </a:p>
          <a:p>
            <a:pPr lvl="1"/>
            <a:r>
              <a:rPr lang="en-US" sz="4400" dirty="0">
                <a:hlinkClick r:id="rId2"/>
              </a:rPr>
              <a:t>https://</a:t>
            </a:r>
            <a:r>
              <a:rPr lang="en-US" sz="4400" dirty="0" smtClean="0">
                <a:hlinkClick r:id="rId2"/>
              </a:rPr>
              <a:t>www.smsu.edu/colt</a:t>
            </a:r>
            <a:endParaRPr lang="en-US" sz="4400" dirty="0" smtClean="0"/>
          </a:p>
          <a:p>
            <a:pPr lvl="2"/>
            <a:r>
              <a:rPr lang="en-US" sz="4400" dirty="0" smtClean="0"/>
              <a:t>Zoom</a:t>
            </a:r>
          </a:p>
          <a:p>
            <a:pPr lvl="2"/>
            <a:r>
              <a:rPr lang="en-US" sz="4400" dirty="0" err="1" smtClean="0"/>
              <a:t>Kaltura</a:t>
            </a:r>
            <a:r>
              <a:rPr lang="en-US" sz="4400" dirty="0" smtClean="0"/>
              <a:t> </a:t>
            </a:r>
            <a:r>
              <a:rPr lang="en-US" sz="4400" dirty="0" err="1" smtClean="0"/>
              <a:t>MediaSpace</a:t>
            </a:r>
            <a:endParaRPr lang="en-US" sz="4400" dirty="0" smtClean="0"/>
          </a:p>
          <a:p>
            <a:pPr lvl="2"/>
            <a:r>
              <a:rPr lang="en-US" sz="4400" dirty="0" smtClean="0"/>
              <a:t>D2L</a:t>
            </a:r>
          </a:p>
          <a:p>
            <a:pPr lvl="2"/>
            <a:r>
              <a:rPr lang="en-US" sz="4400" dirty="0" err="1" smtClean="0"/>
              <a:t>Respondus</a:t>
            </a:r>
            <a:endParaRPr lang="en-US" sz="4400" dirty="0" smtClean="0"/>
          </a:p>
          <a:p>
            <a:endParaRPr lang="en-US" dirty="0" smtClean="0"/>
          </a:p>
        </p:txBody>
      </p:sp>
      <p:pic>
        <p:nvPicPr>
          <p:cNvPr id="4" name="Picture 3"/>
          <p:cNvPicPr>
            <a:picLocks noChangeAspect="1"/>
          </p:cNvPicPr>
          <p:nvPr/>
        </p:nvPicPr>
        <p:blipFill>
          <a:blip r:embed="rId3"/>
          <a:stretch>
            <a:fillRect/>
          </a:stretch>
        </p:blipFill>
        <p:spPr>
          <a:xfrm>
            <a:off x="8100516" y="379411"/>
            <a:ext cx="2963968" cy="970955"/>
          </a:xfrm>
          <a:prstGeom prst="rect">
            <a:avLst/>
          </a:prstGeom>
        </p:spPr>
      </p:pic>
    </p:spTree>
    <p:extLst>
      <p:ext uri="{BB962C8B-B14F-4D97-AF65-F5344CB8AC3E}">
        <p14:creationId xmlns:p14="http://schemas.microsoft.com/office/powerpoint/2010/main" val="3293715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65731" y="4014289"/>
            <a:ext cx="7204196" cy="1638366"/>
          </a:xfrm>
        </p:spPr>
        <p:txBody>
          <a:bodyPr>
            <a:normAutofit lnSpcReduction="10000"/>
          </a:bodyPr>
          <a:lstStyle/>
          <a:p>
            <a:pPr algn="ctr"/>
            <a:r>
              <a:rPr lang="en-US" dirty="0" smtClean="0"/>
              <a:t>Cheers to a great upcoming year, regardless of the schedule, modality or modifications. </a:t>
            </a:r>
          </a:p>
          <a:p>
            <a:pPr algn="ctr"/>
            <a:endParaRPr lang="en-US" dirty="0"/>
          </a:p>
          <a:p>
            <a:pPr algn="ctr"/>
            <a:r>
              <a:rPr lang="en-US" dirty="0" smtClean="0"/>
              <a:t>Jess will discuss student registration, student eligibility, our new student appeal process, and more.</a:t>
            </a:r>
            <a:endParaRPr lang="en-US" dirty="0"/>
          </a:p>
        </p:txBody>
      </p:sp>
      <p:pic>
        <p:nvPicPr>
          <p:cNvPr id="5" name="Picture 4"/>
          <p:cNvPicPr>
            <a:picLocks noChangeAspect="1"/>
          </p:cNvPicPr>
          <p:nvPr/>
        </p:nvPicPr>
        <p:blipFill>
          <a:blip r:embed="rId3"/>
          <a:stretch>
            <a:fillRect/>
          </a:stretch>
        </p:blipFill>
        <p:spPr>
          <a:xfrm>
            <a:off x="1565731" y="1759354"/>
            <a:ext cx="6277163" cy="2056312"/>
          </a:xfrm>
          <a:prstGeom prst="rect">
            <a:avLst/>
          </a:prstGeom>
        </p:spPr>
      </p:pic>
      <p:sp>
        <p:nvSpPr>
          <p:cNvPr id="2" name="TextBox 1"/>
          <p:cNvSpPr txBox="1"/>
          <p:nvPr/>
        </p:nvSpPr>
        <p:spPr>
          <a:xfrm>
            <a:off x="1290347" y="914400"/>
            <a:ext cx="6336405" cy="646331"/>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221832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8495</TotalTime>
  <Words>543</Words>
  <Application>Microsoft Office PowerPoint</Application>
  <PresentationFormat>Widescreen</PresentationFormat>
  <Paragraphs>72</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Copperplate Gothic Bold</vt:lpstr>
      <vt:lpstr>Trebuchet MS</vt:lpstr>
      <vt:lpstr>Wingdings 3</vt:lpstr>
      <vt:lpstr>Facet</vt:lpstr>
      <vt:lpstr>SMSU College Now Summer Workshop</vt:lpstr>
      <vt:lpstr>PowerPoint Presentation</vt:lpstr>
      <vt:lpstr>Today’s Schedule:</vt:lpstr>
      <vt:lpstr>PowerPoint Presentation</vt:lpstr>
      <vt:lpstr>Minnesota State Colleges &amp; Universities System Comprehensive Plan for Faculty Credentialing and Program Sustainability:</vt:lpstr>
      <vt:lpstr>Credentialing Review</vt:lpstr>
      <vt:lpstr>COVID-19 / Distance Learning</vt:lpstr>
      <vt:lpstr>PowerPoint Presentation</vt:lpstr>
    </vt:vector>
  </TitlesOfParts>
  <Company>Southwest Minnesota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SMSU College Now Advisory Committee Meeting</dc:title>
  <dc:creator>Kim Guenther</dc:creator>
  <cp:lastModifiedBy>Kim Guenther</cp:lastModifiedBy>
  <cp:revision>157</cp:revision>
  <cp:lastPrinted>2019-07-29T14:26:08Z</cp:lastPrinted>
  <dcterms:created xsi:type="dcterms:W3CDTF">2016-04-26T22:41:28Z</dcterms:created>
  <dcterms:modified xsi:type="dcterms:W3CDTF">2020-08-03T21:35:31Z</dcterms:modified>
</cp:coreProperties>
</file>