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4"/>
  </p:sldMasterIdLst>
  <p:notesMasterIdLst>
    <p:notesMasterId r:id="rId17"/>
  </p:notesMasterIdLst>
  <p:sldIdLst>
    <p:sldId id="256" r:id="rId5"/>
    <p:sldId id="274" r:id="rId6"/>
    <p:sldId id="285" r:id="rId7"/>
    <p:sldId id="291" r:id="rId8"/>
    <p:sldId id="272" r:id="rId9"/>
    <p:sldId id="292" r:id="rId10"/>
    <p:sldId id="293" r:id="rId11"/>
    <p:sldId id="283" r:id="rId12"/>
    <p:sldId id="287" r:id="rId13"/>
    <p:sldId id="289" r:id="rId14"/>
    <p:sldId id="264" r:id="rId15"/>
    <p:sldId id="290" r:id="rId16"/>
  </p:sldIdLst>
  <p:sldSz cx="9144000" cy="6858000" type="screen4x3"/>
  <p:notesSz cx="7077075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3712" tIns="46856" rIns="93712" bIns="468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3712" tIns="46856" rIns="93712" bIns="46856" rtlCol="0"/>
          <a:lstStyle>
            <a:lvl1pPr algn="r">
              <a:defRPr sz="1200"/>
            </a:lvl1pPr>
          </a:lstStyle>
          <a:p>
            <a:fld id="{567FE5D5-6D4E-4FD4-9F39-2F2A133A89F6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12" tIns="46856" rIns="93712" bIns="468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8019"/>
            <a:ext cx="5661660" cy="4223385"/>
          </a:xfrm>
          <a:prstGeom prst="rect">
            <a:avLst/>
          </a:prstGeom>
        </p:spPr>
        <p:txBody>
          <a:bodyPr vert="horz" lIns="93712" tIns="46856" rIns="93712" bIns="468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3712" tIns="46856" rIns="93712" bIns="468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3712" tIns="46856" rIns="93712" bIns="46856" rtlCol="0" anchor="b"/>
          <a:lstStyle>
            <a:lvl1pPr algn="r">
              <a:defRPr sz="1200"/>
            </a:lvl1pPr>
          </a:lstStyle>
          <a:p>
            <a:fld id="{4D41B119-1C7F-4DAE-9241-37C6FFF909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3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645E-32F3-43F7-AB0F-4E5423CAF5C7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SMSU Winter Faculty Meeting Presentation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197D-BF4C-40C9-81E7-1E0935F2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0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02A4-DAE5-43A1-BF9E-7DFAC4CC54B2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SMSU Winter Faculty Meeting Presentation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197D-BF4C-40C9-81E7-1E0935F2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6439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02A4-DAE5-43A1-BF9E-7DFAC4CC54B2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SMSU Winter Faculty Meeting Presentation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197D-BF4C-40C9-81E7-1E0935F2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5800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02A4-DAE5-43A1-BF9E-7DFAC4CC54B2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SMSU Winter Faculty Meeting Presentation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197D-BF4C-40C9-81E7-1E0935F2B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14561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02A4-DAE5-43A1-BF9E-7DFAC4CC54B2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SMSU Winter Faculty Meeting Presentation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197D-BF4C-40C9-81E7-1E0935F2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5660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02A4-DAE5-43A1-BF9E-7DFAC4CC54B2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SMSU Winter Faculty Meeting Presentation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197D-BF4C-40C9-81E7-1E0935F2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643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02A4-DAE5-43A1-BF9E-7DFAC4CC54B2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SMSU Winter Faculty Meeting Presentation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197D-BF4C-40C9-81E7-1E0935F2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7935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3B1D-33AE-47D1-B439-276E32F0ED49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SMSU Winter Faculty Meeting Presentation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197D-BF4C-40C9-81E7-1E0935F2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01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DE29-C250-41D6-9A85-0EA9FAF67720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SMSU Winter Faculty Meeting Presentation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197D-BF4C-40C9-81E7-1E0935F2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6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71B6-8F57-4289-B638-800F98F3B910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SMSU Winter Faculty Meeting Presentation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197D-BF4C-40C9-81E7-1E0935F2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6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FA90-6C72-4BB7-89B2-FB20C595029C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SMSU Winter Faculty Meeting Presentation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197D-BF4C-40C9-81E7-1E0935F2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8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2474-4860-4AA9-A96D-0068E165F786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SMSU Winter Faculty Meeting Presentation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197D-BF4C-40C9-81E7-1E0935F2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8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EC19-52A3-4EDD-BB22-B7F6CBE566CA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SMSU Winter Faculty Meeting Presentation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197D-BF4C-40C9-81E7-1E0935F2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0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A64F-9F05-4AA1-92B4-C5DBD0217F07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SMSU Winter Faculty Meeting Presentation 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197D-BF4C-40C9-81E7-1E0935F2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9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0C88-E7D7-4A34-93DA-A6E3467E2007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SMSU Winter Faculty Meeting Presentation 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197D-BF4C-40C9-81E7-1E0935F2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5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02A4-DAE5-43A1-BF9E-7DFAC4CC54B2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SMSU Winter Faculty Meeting Presentation 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197D-BF4C-40C9-81E7-1E0935F2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0307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C337-2291-4519-BB7E-7F590A6EB595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SMSU Winter Faculty Meeting Presentation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197D-BF4C-40C9-81E7-1E0935F2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2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500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2002A4-DAE5-43A1-BF9E-7DFAC4CC54B2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SMSU Winter Faculty Meeting Presentation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3197D-BF4C-40C9-81E7-1E0935F2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75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Jessica.Mensink@smsu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37437"/>
            <a:ext cx="7543800" cy="2593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College Now: Expectations and Opportunities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3591018"/>
            <a:ext cx="5029200" cy="2328138"/>
          </a:xfrm>
        </p:spPr>
        <p:txBody>
          <a:bodyPr>
            <a:normAutofit/>
          </a:bodyPr>
          <a:lstStyle/>
          <a:p>
            <a:endParaRPr lang="en-US" sz="1600" b="1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Jessica Mensink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Assistant Director of College Now</a:t>
            </a:r>
          </a:p>
          <a:p>
            <a:r>
              <a:rPr lang="en-US" b="1" dirty="0" smtClean="0">
                <a:solidFill>
                  <a:schemeClr val="bg1"/>
                </a:solidFill>
                <a:hlinkClick r:id="rId2"/>
              </a:rPr>
              <a:t>Jessica.Mensink@smsu.edu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507-537-6390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24625" y="5919156"/>
            <a:ext cx="2438400" cy="517525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SMSU College Now Summer Workshop: August 4</a:t>
            </a:r>
            <a:r>
              <a:rPr lang="en-US" sz="1200" baseline="30000" dirty="0" smtClean="0">
                <a:solidFill>
                  <a:schemeClr val="tx1"/>
                </a:solidFill>
              </a:rPr>
              <a:t>th</a:t>
            </a:r>
            <a:r>
              <a:rPr lang="en-US" sz="1200" dirty="0" smtClean="0">
                <a:solidFill>
                  <a:schemeClr val="tx1"/>
                </a:solidFill>
              </a:rPr>
              <a:t>, 2020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3" descr="C:\Documents and Settings\guentherki\My Documents\My documents\SMSULogoTa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837" y="379178"/>
            <a:ext cx="2306782" cy="75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ustang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5438"/>
            <a:ext cx="2390775" cy="270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91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700" y="534735"/>
            <a:ext cx="2286000" cy="767809"/>
          </a:xfrm>
        </p:spPr>
        <p:txBody>
          <a:bodyPr/>
          <a:lstStyle/>
          <a:p>
            <a:r>
              <a:rPr lang="en-US" dirty="0" smtClean="0"/>
              <a:t>Surveys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700" y="1676400"/>
            <a:ext cx="7173300" cy="4419600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>
                <a:solidFill>
                  <a:schemeClr val="tx2"/>
                </a:solidFill>
              </a:rPr>
              <a:t>For </a:t>
            </a:r>
            <a:r>
              <a:rPr lang="en-US" sz="2500" dirty="0">
                <a:solidFill>
                  <a:schemeClr val="tx2"/>
                </a:solidFill>
              </a:rPr>
              <a:t>accreditation purposes, the College Now program is required to conduct several surveys of the different individuals involved with our concurrent enrollment program.  </a:t>
            </a:r>
          </a:p>
          <a:p>
            <a:pPr marL="0" indent="0">
              <a:buNone/>
            </a:pPr>
            <a:endParaRPr lang="en-US" sz="25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Student Satisfaction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Teacher/Counselor/Principal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1 year student out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4 year student out</a:t>
            </a:r>
          </a:p>
          <a:p>
            <a:endParaRPr lang="en-US" dirty="0"/>
          </a:p>
        </p:txBody>
      </p:sp>
      <p:pic>
        <p:nvPicPr>
          <p:cNvPr id="6" name="Picture 5" descr="C:\Documents and Settings\guentherki\My Documents\My documents\SMSULogoTa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04800"/>
            <a:ext cx="3040743" cy="99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422" y="1278136"/>
            <a:ext cx="79857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SMSU Faculty Mentor -</a:t>
            </a:r>
            <a:r>
              <a:rPr lang="en-US" sz="2000" dirty="0" smtClean="0">
                <a:solidFill>
                  <a:schemeClr val="tx2"/>
                </a:solidFill>
              </a:rPr>
              <a:t> Questions regarding anything with the course  itself  including: content, rigor, expectations, testing, grading and issues related to academic misconduct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Assistant Director of College Now –</a:t>
            </a:r>
            <a:r>
              <a:rPr lang="en-US" sz="2000" dirty="0" smtClean="0">
                <a:solidFill>
                  <a:schemeClr val="tx2"/>
                </a:solidFill>
              </a:rPr>
              <a:t> All registration issues including e-applications, course registration</a:t>
            </a:r>
            <a:r>
              <a:rPr lang="en-US" sz="2000" dirty="0" smtClean="0">
                <a:solidFill>
                  <a:schemeClr val="tx2"/>
                </a:solidFill>
              </a:rPr>
              <a:t>, roster </a:t>
            </a:r>
            <a:r>
              <a:rPr lang="en-US" sz="2000" dirty="0" smtClean="0">
                <a:solidFill>
                  <a:schemeClr val="tx2"/>
                </a:solidFill>
              </a:rPr>
              <a:t>verification, process of applying to teach additional </a:t>
            </a:r>
            <a:r>
              <a:rPr lang="en-US" sz="2000" dirty="0" smtClean="0">
                <a:solidFill>
                  <a:schemeClr val="tx2"/>
                </a:solidFill>
              </a:rPr>
              <a:t>courses, and HLC credentialing reviews</a:t>
            </a:r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b="1" dirty="0" smtClean="0">
              <a:solidFill>
                <a:schemeClr val="tx2"/>
              </a:solidFill>
            </a:endParaRPr>
          </a:p>
          <a:p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Concurrent Enrollment Director – </a:t>
            </a:r>
            <a:r>
              <a:rPr lang="en-US" sz="2000" dirty="0" smtClean="0">
                <a:solidFill>
                  <a:schemeClr val="tx2"/>
                </a:solidFill>
              </a:rPr>
              <a:t>Issues related to concerns with mentor, academic misconduct, student appeals, </a:t>
            </a:r>
            <a:r>
              <a:rPr lang="en-US" sz="2000" dirty="0" smtClean="0">
                <a:solidFill>
                  <a:schemeClr val="tx2"/>
                </a:solidFill>
              </a:rPr>
              <a:t>HLC credentialing course approval, and </a:t>
            </a:r>
            <a:r>
              <a:rPr lang="en-US" sz="2000" dirty="0" smtClean="0">
                <a:solidFill>
                  <a:schemeClr val="tx2"/>
                </a:solidFill>
              </a:rPr>
              <a:t>any general issues or concern with the SMSU College Now program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6" name="Picture 5" descr="C:\Documents and Settings\guentherki\My Documents\My documents\SMSULogoTa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8600"/>
            <a:ext cx="2681514" cy="87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600891" y="510327"/>
            <a:ext cx="4495800" cy="76780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Who to Contact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90" y="381000"/>
            <a:ext cx="9171890" cy="51591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5791200"/>
            <a:ext cx="838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Next Session:  Academic Disciplines</a:t>
            </a:r>
          </a:p>
        </p:txBody>
      </p:sp>
    </p:spTree>
    <p:extLst>
      <p:ext uri="{BB962C8B-B14F-4D97-AF65-F5344CB8AC3E}">
        <p14:creationId xmlns:p14="http://schemas.microsoft.com/office/powerpoint/2010/main" val="3000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Liaisons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7782164" cy="4800600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>
                <a:solidFill>
                  <a:schemeClr val="tx2"/>
                </a:solidFill>
              </a:rPr>
              <a:t>Each school has designated one individual to be their high school liaison for the College Now program.</a:t>
            </a:r>
          </a:p>
          <a:p>
            <a:endParaRPr lang="en-US" sz="2300" dirty="0">
              <a:solidFill>
                <a:schemeClr val="tx2"/>
              </a:solidFill>
            </a:endParaRPr>
          </a:p>
          <a:p>
            <a:r>
              <a:rPr lang="en-US" sz="2300" dirty="0">
                <a:solidFill>
                  <a:schemeClr val="tx2"/>
                </a:solidFill>
              </a:rPr>
              <a:t>This is the contact I will be in touch with regarding important information, deadlines, etc.  Please make sure they are passing information </a:t>
            </a:r>
            <a:r>
              <a:rPr lang="en-US" sz="2300" dirty="0" smtClean="0">
                <a:solidFill>
                  <a:schemeClr val="tx2"/>
                </a:solidFill>
              </a:rPr>
              <a:t>along accordingly.</a:t>
            </a:r>
          </a:p>
          <a:p>
            <a:endParaRPr lang="en-US" sz="2300" dirty="0">
              <a:solidFill>
                <a:schemeClr val="tx2"/>
              </a:solidFill>
            </a:endParaRPr>
          </a:p>
          <a:p>
            <a:r>
              <a:rPr lang="en-US" sz="2300" dirty="0" smtClean="0">
                <a:solidFill>
                  <a:schemeClr val="tx2"/>
                </a:solidFill>
              </a:rPr>
              <a:t>The </a:t>
            </a:r>
            <a:r>
              <a:rPr lang="en-US" sz="2300" dirty="0" smtClean="0">
                <a:solidFill>
                  <a:schemeClr val="tx2"/>
                </a:solidFill>
              </a:rPr>
              <a:t>liaison list can be found on the College Now website under the workshop tab.  Please </a:t>
            </a:r>
            <a:r>
              <a:rPr lang="en-US" sz="2300" dirty="0">
                <a:solidFill>
                  <a:schemeClr val="tx2"/>
                </a:solidFill>
              </a:rPr>
              <a:t>let us know of any changes to your school’s liaison if necessary.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C:\Documents and Settings\guentherki\My Documents\My documents\SMSULogoTa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25009"/>
            <a:ext cx="2600944" cy="85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75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65468"/>
          </a:xfrm>
        </p:spPr>
        <p:txBody>
          <a:bodyPr>
            <a:normAutofit/>
          </a:bodyPr>
          <a:lstStyle/>
          <a:p>
            <a:r>
              <a:rPr lang="en-US" sz="3000" u="sng" dirty="0" smtClean="0">
                <a:solidFill>
                  <a:schemeClr val="tx2">
                    <a:lumMod val="75000"/>
                  </a:schemeClr>
                </a:solidFill>
              </a:rPr>
              <a:t>SMSU College Now Student Eligibility</a:t>
            </a:r>
            <a:endParaRPr lang="en-US" sz="3000" u="sng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4251" y="1371600"/>
                <a:ext cx="7865918" cy="472440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High schools are responsible for verifying eligibility of students: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dirty="0" smtClean="0">
                    <a:solidFill>
                      <a:schemeClr val="tx2"/>
                    </a:solidFill>
                  </a:rPr>
                  <a:t>Seniors: 3.0 GPA and top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 of class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dirty="0" smtClean="0">
                    <a:solidFill>
                      <a:schemeClr val="tx2"/>
                    </a:solidFill>
                  </a:rPr>
                  <a:t>Juniors: 3.0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GPA and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top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dirty="0" smtClean="0">
                            <a:solidFill>
                              <a:schemeClr val="tx2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+mn-lt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 of class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dirty="0" smtClean="0">
                    <a:solidFill>
                      <a:schemeClr val="tx2"/>
                    </a:solidFill>
                  </a:rPr>
                  <a:t>Sophomores: top 10% and scores over 90% on a nationally standardized test.  Transcripts and test scores are required.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2"/>
                    </a:solidFill>
                  </a:rPr>
                  <a:t>Test scores can be used to replace class rank if needed.  50</a:t>
                </a:r>
                <a:r>
                  <a:rPr lang="en-US" sz="2000" baseline="30000" dirty="0">
                    <a:solidFill>
                      <a:schemeClr val="tx2"/>
                    </a:solidFill>
                  </a:rPr>
                  <a:t>th</a:t>
                </a:r>
                <a:r>
                  <a:rPr lang="en-US" sz="2000" dirty="0">
                    <a:solidFill>
                      <a:schemeClr val="tx2"/>
                    </a:solidFill>
                  </a:rPr>
                  <a:t> percentile for seniors and 70</a:t>
                </a:r>
                <a:r>
                  <a:rPr lang="en-US" sz="2000" baseline="30000" dirty="0">
                    <a:solidFill>
                      <a:schemeClr val="tx2"/>
                    </a:solidFill>
                  </a:rPr>
                  <a:t>th</a:t>
                </a:r>
                <a:r>
                  <a:rPr lang="en-US" sz="2000" dirty="0">
                    <a:solidFill>
                      <a:schemeClr val="tx2"/>
                    </a:solidFill>
                  </a:rPr>
                  <a:t> percentile for juniors</a:t>
                </a:r>
              </a:p>
              <a:p>
                <a:endParaRPr lang="en-US" dirty="0" smtClean="0">
                  <a:solidFill>
                    <a:schemeClr val="tx2"/>
                  </a:solidFill>
                </a:endParaRP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Students </a:t>
                </a:r>
                <a:r>
                  <a:rPr lang="en-US" dirty="0">
                    <a:solidFill>
                      <a:schemeClr val="tx2"/>
                    </a:solidFill>
                  </a:rPr>
                  <a:t>who do not meet the eligibility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standards are required to complete </a:t>
                </a:r>
                <a:r>
                  <a:rPr lang="en-US" dirty="0">
                    <a:solidFill>
                      <a:schemeClr val="tx2"/>
                    </a:solidFill>
                  </a:rPr>
                  <a:t>the appeal process.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251" y="1371600"/>
                <a:ext cx="7865918" cy="4724401"/>
              </a:xfrm>
              <a:blipFill>
                <a:blip r:embed="rId2"/>
                <a:stretch>
                  <a:fillRect l="-388" t="-645" r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626" y="5573408"/>
            <a:ext cx="6762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710" y="228600"/>
            <a:ext cx="7055380" cy="1400530"/>
          </a:xfrm>
        </p:spPr>
        <p:txBody>
          <a:bodyPr/>
          <a:lstStyle/>
          <a:p>
            <a:r>
              <a:rPr lang="en-US" dirty="0" smtClean="0"/>
              <a:t>New Appeal Process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665" y="1184564"/>
            <a:ext cx="8299072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The appeal process is completely online now.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Students will need to have applied to SMSU before starting the appeal process as they will need a </a:t>
            </a:r>
            <a:r>
              <a:rPr lang="en-US" dirty="0" err="1">
                <a:solidFill>
                  <a:schemeClr val="tx2"/>
                </a:solidFill>
              </a:rPr>
              <a:t>StarID</a:t>
            </a:r>
            <a:r>
              <a:rPr lang="en-US" dirty="0">
                <a:solidFill>
                  <a:schemeClr val="tx2"/>
                </a:solidFill>
              </a:rPr>
              <a:t>/password and be associated with SMSU in order to log into the appeal form.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Students will need: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An online appeal form (submitted by student)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A personal letter (submitted by student)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A recommendation letter…template is available online.  (submitted by liaison)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High school Transcripts and test scores (submitted by liaison)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 smtClean="0">
                <a:solidFill>
                  <a:schemeClr val="tx2"/>
                </a:solidFill>
              </a:rPr>
              <a:t>appeal process must </a:t>
            </a:r>
            <a:r>
              <a:rPr lang="en-US" dirty="0">
                <a:solidFill>
                  <a:schemeClr val="tx2"/>
                </a:solidFill>
              </a:rPr>
              <a:t>be completed within the first 5 days from the start of the course.  Can be completed earlier if possible.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Step-by-step instructions for this process can be found online on our College Now website and will be e-mailed to liaisons </a:t>
            </a:r>
            <a:r>
              <a:rPr lang="en-US" dirty="0" smtClean="0">
                <a:solidFill>
                  <a:schemeClr val="tx2"/>
                </a:solidFill>
              </a:rPr>
              <a:t>at </a:t>
            </a:r>
            <a:r>
              <a:rPr lang="en-US" dirty="0" smtClean="0">
                <a:solidFill>
                  <a:schemeClr val="tx2"/>
                </a:solidFill>
              </a:rPr>
              <a:t>the start of the </a:t>
            </a:r>
            <a:r>
              <a:rPr lang="en-US" dirty="0" smtClean="0">
                <a:solidFill>
                  <a:schemeClr val="tx2"/>
                </a:solidFill>
              </a:rPr>
              <a:t>school year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4" descr="Mustan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883" y="5867400"/>
            <a:ext cx="779708" cy="882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19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Students needing to complete the application, should do this step right away on the first or second day of class.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Students </a:t>
            </a:r>
            <a:r>
              <a:rPr lang="en-US" dirty="0" smtClean="0">
                <a:solidFill>
                  <a:schemeClr val="tx2"/>
                </a:solidFill>
              </a:rPr>
              <a:t>will register themselves through the SMSU E-Services website.  Have students double check their schedule to ensure they are registered correctly.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Step-by-step instructions for this process can be found online on our College Now website and will be e-mailed to liaisons before the start of the year.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Roster verification should be completed immediately after the 10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day.  Email with any missing students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No </a:t>
            </a:r>
            <a:r>
              <a:rPr lang="en-US" dirty="0" smtClean="0">
                <a:solidFill>
                  <a:schemeClr val="tx2"/>
                </a:solidFill>
              </a:rPr>
              <a:t>late </a:t>
            </a:r>
            <a:r>
              <a:rPr lang="en-US" dirty="0" smtClean="0">
                <a:solidFill>
                  <a:schemeClr val="tx2"/>
                </a:solidFill>
              </a:rPr>
              <a:t>registrations allowed following billing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3" descr="C:\Documents and Settings\guentherki\My Documents\My documents\SMSULogoTa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5828" y="452718"/>
            <a:ext cx="258354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62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0" y="502346"/>
            <a:ext cx="4343400" cy="698760"/>
          </a:xfrm>
        </p:spPr>
        <p:txBody>
          <a:bodyPr/>
          <a:lstStyle/>
          <a:p>
            <a:r>
              <a:rPr lang="en-US" sz="3800" dirty="0" err="1" smtClean="0"/>
              <a:t>StarID</a:t>
            </a:r>
            <a:r>
              <a:rPr lang="en-US" sz="3800" dirty="0" smtClean="0"/>
              <a:t> Information</a:t>
            </a:r>
            <a:endParaRPr lang="en-US" sz="3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5523" y="1447800"/>
            <a:ext cx="7848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 smtClean="0">
                <a:solidFill>
                  <a:schemeClr val="tx2"/>
                </a:solidFill>
              </a:rPr>
              <a:t>IMPORTANT:  Each student should only have one </a:t>
            </a:r>
            <a:r>
              <a:rPr lang="en-US" sz="2300" dirty="0" err="1" smtClean="0">
                <a:solidFill>
                  <a:schemeClr val="tx2"/>
                </a:solidFill>
              </a:rPr>
              <a:t>StarID</a:t>
            </a:r>
            <a:r>
              <a:rPr lang="en-US" sz="2300" dirty="0" smtClean="0">
                <a:solidFill>
                  <a:schemeClr val="tx2"/>
                </a:solidFill>
              </a:rPr>
              <a:t> within the </a:t>
            </a:r>
            <a:r>
              <a:rPr lang="en-US" sz="2300" dirty="0" err="1" smtClean="0">
                <a:solidFill>
                  <a:schemeClr val="tx2"/>
                </a:solidFill>
              </a:rPr>
              <a:t>Minnstate</a:t>
            </a:r>
            <a:r>
              <a:rPr lang="en-US" sz="2300" dirty="0" smtClean="0">
                <a:solidFill>
                  <a:schemeClr val="tx2"/>
                </a:solidFill>
              </a:rPr>
              <a:t> system</a:t>
            </a:r>
          </a:p>
          <a:p>
            <a:endParaRPr lang="en-US" sz="2300" dirty="0" smtClean="0">
              <a:solidFill>
                <a:schemeClr val="tx2"/>
              </a:solidFill>
            </a:endParaRPr>
          </a:p>
          <a:p>
            <a:r>
              <a:rPr lang="en-US" sz="2300" dirty="0" smtClean="0">
                <a:solidFill>
                  <a:schemeClr val="tx2"/>
                </a:solidFill>
              </a:rPr>
              <a:t>If they are unable to get logged into e-services or any other application using their </a:t>
            </a:r>
            <a:r>
              <a:rPr lang="en-US" sz="2300" dirty="0" err="1" smtClean="0">
                <a:solidFill>
                  <a:schemeClr val="tx2"/>
                </a:solidFill>
              </a:rPr>
              <a:t>StarID</a:t>
            </a:r>
            <a:r>
              <a:rPr lang="en-US" sz="2300" dirty="0" smtClean="0">
                <a:solidFill>
                  <a:schemeClr val="tx2"/>
                </a:solidFill>
              </a:rPr>
              <a:t> and password, have them attempt to reset their password</a:t>
            </a:r>
          </a:p>
          <a:p>
            <a:endParaRPr lang="en-US" sz="2300" dirty="0" smtClean="0">
              <a:solidFill>
                <a:schemeClr val="tx2"/>
              </a:solidFill>
            </a:endParaRPr>
          </a:p>
          <a:p>
            <a:r>
              <a:rPr lang="en-US" sz="2300" dirty="0" smtClean="0">
                <a:solidFill>
                  <a:schemeClr val="tx2"/>
                </a:solidFill>
              </a:rPr>
              <a:t>When resetting a password, have the student pay attention to the </a:t>
            </a:r>
            <a:r>
              <a:rPr lang="en-US" sz="2300" dirty="0" err="1" smtClean="0">
                <a:solidFill>
                  <a:schemeClr val="tx2"/>
                </a:solidFill>
              </a:rPr>
              <a:t>StarID</a:t>
            </a:r>
            <a:r>
              <a:rPr lang="en-US" sz="2300" dirty="0" smtClean="0">
                <a:solidFill>
                  <a:schemeClr val="tx2"/>
                </a:solidFill>
              </a:rPr>
              <a:t> that is provided once the password is set</a:t>
            </a:r>
          </a:p>
          <a:p>
            <a:endParaRPr lang="en-US" sz="2300" dirty="0" smtClean="0">
              <a:solidFill>
                <a:schemeClr val="tx2"/>
              </a:solidFill>
            </a:endParaRPr>
          </a:p>
          <a:p>
            <a:r>
              <a:rPr lang="en-US" sz="2300" dirty="0" smtClean="0">
                <a:solidFill>
                  <a:schemeClr val="tx2"/>
                </a:solidFill>
              </a:rPr>
              <a:t>Students should use a personal email address that they check regularly and will have access to later on after graduation</a:t>
            </a:r>
          </a:p>
          <a:p>
            <a:endParaRPr lang="en-US" sz="23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C:\Documents and Settings\guentherki\My Documents\My documents\SMSULogoTa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25009"/>
            <a:ext cx="2600944" cy="85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710" y="452718"/>
            <a:ext cx="5687490" cy="1071282"/>
          </a:xfrm>
        </p:spPr>
        <p:txBody>
          <a:bodyPr/>
          <a:lstStyle/>
          <a:p>
            <a:r>
              <a:rPr lang="en-US" sz="3500" dirty="0" smtClean="0"/>
              <a:t>Troubleshooting:</a:t>
            </a:r>
            <a:br>
              <a:rPr lang="en-US" sz="3500" dirty="0" smtClean="0"/>
            </a:br>
            <a:r>
              <a:rPr lang="en-US" sz="3500" dirty="0" smtClean="0"/>
              <a:t>Common Error Messages</a:t>
            </a:r>
            <a:endParaRPr lang="en-US" sz="35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52600"/>
            <a:ext cx="7782164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 err="1" smtClean="0">
                <a:solidFill>
                  <a:schemeClr val="tx2"/>
                </a:solidFill>
              </a:rPr>
              <a:t>StarID</a:t>
            </a:r>
            <a:r>
              <a:rPr lang="en-US" sz="2300" dirty="0" smtClean="0">
                <a:solidFill>
                  <a:schemeClr val="tx2"/>
                </a:solidFill>
              </a:rPr>
              <a:t>/Password are invalid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chemeClr val="tx2"/>
                </a:solidFill>
              </a:rPr>
              <a:t>Students should use the self-service page to reset/retrieve their correct information</a:t>
            </a:r>
          </a:p>
          <a:p>
            <a:endParaRPr lang="en-US" sz="2300" dirty="0" smtClean="0">
              <a:solidFill>
                <a:schemeClr val="tx2"/>
              </a:solidFill>
            </a:endParaRPr>
          </a:p>
          <a:p>
            <a:r>
              <a:rPr lang="en-US" sz="2300" dirty="0" smtClean="0">
                <a:solidFill>
                  <a:schemeClr val="tx2"/>
                </a:solidFill>
              </a:rPr>
              <a:t>Cohort Error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chemeClr val="tx2"/>
                </a:solidFill>
              </a:rPr>
              <a:t>Students should check on application status and then wait three business days after applying to register.  If they still have the cohort error, contact me.</a:t>
            </a:r>
          </a:p>
          <a:p>
            <a:endParaRPr lang="en-US" sz="2300" dirty="0" smtClean="0">
              <a:solidFill>
                <a:schemeClr val="tx2"/>
              </a:solidFill>
            </a:endParaRPr>
          </a:p>
          <a:p>
            <a:r>
              <a:rPr lang="en-US" sz="2300" dirty="0" smtClean="0">
                <a:solidFill>
                  <a:schemeClr val="tx2"/>
                </a:solidFill>
              </a:rPr>
              <a:t>Student Hold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chemeClr val="tx2"/>
                </a:solidFill>
              </a:rPr>
              <a:t>If a sophomore, make sure transcripts and test scores have been submitted to SMSU.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chemeClr val="tx2"/>
                </a:solidFill>
              </a:rPr>
              <a:t>If applied for PSEO at SMSU, contact me to remove the hold.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chemeClr val="tx2"/>
                </a:solidFill>
              </a:rPr>
              <a:t>If taking classes at another institution, contact that institution to have the hold temporarily removed for registration.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C:\Documents and Settings\guentherki\My Documents\My documents\SMSULogoTa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25009"/>
            <a:ext cx="2600944" cy="85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40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72" y="2362200"/>
            <a:ext cx="5710428" cy="838200"/>
          </a:xfrm>
        </p:spPr>
        <p:txBody>
          <a:bodyPr/>
          <a:lstStyle/>
          <a:p>
            <a:r>
              <a:rPr lang="en-US" dirty="0" smtClean="0"/>
              <a:t>Resources Available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9372" y="3200400"/>
            <a:ext cx="3272028" cy="3505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Library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Writing Center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Tutoring Services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Disability Services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Student admission to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athletic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music</a:t>
            </a:r>
            <a:endParaRPr lang="en-US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fine </a:t>
            </a: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rt </a:t>
            </a:r>
            <a:r>
              <a:rPr lang="en-US" dirty="0">
                <a:solidFill>
                  <a:schemeClr val="tx2"/>
                </a:solidFill>
              </a:rPr>
              <a:t>e</a:t>
            </a:r>
            <a:r>
              <a:rPr lang="en-US" dirty="0" smtClean="0">
                <a:solidFill>
                  <a:schemeClr val="tx2"/>
                </a:solidFill>
              </a:rPr>
              <a:t>vents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2" descr="McFarland Library at SM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9144000" cy="220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798516"/>
            <a:ext cx="4343400" cy="241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5775"/>
            <a:ext cx="5334000" cy="1143000"/>
          </a:xfrm>
        </p:spPr>
        <p:txBody>
          <a:bodyPr/>
          <a:lstStyle/>
          <a:p>
            <a:r>
              <a:rPr lang="en-US" dirty="0" smtClean="0"/>
              <a:t>Transcript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53970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Official Transcripts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Handled by our Registration and Advising Office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Requested completely online (do not complete paper copies)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Not an immediate turnaround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Requests are only good for 30 days.  Students should not complete this process until the course is complete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Students should check the “until all grades are posted” option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411480" lvl="1" indent="0">
              <a:buNone/>
            </a:pPr>
            <a:endParaRPr lang="en-US" sz="16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Unofficial Transcripts: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Sign on to E-services (check the Display Name box)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Click on Grades and Transcripts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Can be obtained immediately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7" name="Picture 6" descr="C:\Documents and Settings\guentherki\My Documents\My documents\SMSULogoTa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95775"/>
            <a:ext cx="2819400" cy="92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491" y="4724400"/>
            <a:ext cx="22860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8">
      <a:dk1>
        <a:srgbClr val="593E24"/>
      </a:dk1>
      <a:lt1>
        <a:srgbClr val="FFFFFF"/>
      </a:lt1>
      <a:dk2>
        <a:srgbClr val="855D36"/>
      </a:dk2>
      <a:lt2>
        <a:srgbClr val="2C1F11"/>
      </a:lt2>
      <a:accent1>
        <a:srgbClr val="2C1F11"/>
      </a:accent1>
      <a:accent2>
        <a:srgbClr val="422E1A"/>
      </a:accent2>
      <a:accent3>
        <a:srgbClr val="E19825"/>
      </a:accent3>
      <a:accent4>
        <a:srgbClr val="E19825"/>
      </a:accent4>
      <a:accent5>
        <a:srgbClr val="7F5F52"/>
      </a:accent5>
      <a:accent6>
        <a:srgbClr val="B27D49"/>
      </a:accent6>
      <a:hlink>
        <a:srgbClr val="002060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DAB4F8B701D340B4CBB4F399D92B9D" ma:contentTypeVersion="9" ma:contentTypeDescription="Create a new document." ma:contentTypeScope="" ma:versionID="07b5d9f69c2be5d859f68db7e83e18f6">
  <xsd:schema xmlns:xsd="http://www.w3.org/2001/XMLSchema" xmlns:xs="http://www.w3.org/2001/XMLSchema" xmlns:p="http://schemas.microsoft.com/office/2006/metadata/properties" xmlns:ns3="1c1dca76-276d-419d-a852-8dc54d1fba0f" xmlns:ns4="10b4ca38-eed1-46dc-8a04-fce7b4456f59" targetNamespace="http://schemas.microsoft.com/office/2006/metadata/properties" ma:root="true" ma:fieldsID="ac491d0ccecfa26848d7f623342b28e6" ns3:_="" ns4:_="">
    <xsd:import namespace="1c1dca76-276d-419d-a852-8dc54d1fba0f"/>
    <xsd:import namespace="10b4ca38-eed1-46dc-8a04-fce7b4456f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dca76-276d-419d-a852-8dc54d1fba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4ca38-eed1-46dc-8a04-fce7b4456f5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40ED9A-5874-424B-8B15-98086337B1FA}">
  <ds:schemaRefs>
    <ds:schemaRef ds:uri="http://schemas.openxmlformats.org/package/2006/metadata/core-properties"/>
    <ds:schemaRef ds:uri="10b4ca38-eed1-46dc-8a04-fce7b4456f5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1c1dca76-276d-419d-a852-8dc54d1fba0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E68292-8398-486C-80AE-C5640875D7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1dca76-276d-419d-a852-8dc54d1fba0f"/>
    <ds:schemaRef ds:uri="10b4ca38-eed1-46dc-8a04-fce7b4456f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1D0D06-93B9-41B3-AF96-D83C58391B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16654</TotalTime>
  <Words>860</Words>
  <Application>Microsoft Office PowerPoint</Application>
  <PresentationFormat>On-screen Show (4:3)</PresentationFormat>
  <Paragraphs>107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Century Gothic</vt:lpstr>
      <vt:lpstr>Wingdings</vt:lpstr>
      <vt:lpstr>Wingdings 3</vt:lpstr>
      <vt:lpstr>Ion</vt:lpstr>
      <vt:lpstr>College Now: Expectations and Opportunities</vt:lpstr>
      <vt:lpstr>High School Liaisons</vt:lpstr>
      <vt:lpstr>SMSU College Now Student Eligibility</vt:lpstr>
      <vt:lpstr>New Appeal Process</vt:lpstr>
      <vt:lpstr>Registration</vt:lpstr>
      <vt:lpstr>StarID Information</vt:lpstr>
      <vt:lpstr>Troubleshooting: Common Error Messages</vt:lpstr>
      <vt:lpstr>Resources Available</vt:lpstr>
      <vt:lpstr>Transcript Request</vt:lpstr>
      <vt:lpstr>Surveys</vt:lpstr>
      <vt:lpstr>PowerPoint Presentation</vt:lpstr>
      <vt:lpstr>PowerPoint Presentation</vt:lpstr>
    </vt:vector>
  </TitlesOfParts>
  <Company>Southwest Minnesota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Now Mentoring:  Best Practices</dc:title>
  <dc:creator>smsuadmin</dc:creator>
  <cp:lastModifiedBy>Jessica Mensink</cp:lastModifiedBy>
  <cp:revision>142</cp:revision>
  <cp:lastPrinted>2020-08-03T20:25:44Z</cp:lastPrinted>
  <dcterms:created xsi:type="dcterms:W3CDTF">2013-01-08T02:26:07Z</dcterms:created>
  <dcterms:modified xsi:type="dcterms:W3CDTF">2020-08-04T02:59:18Z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0x01010048DAB4F8B701D340B4CBB4F399D92B9D</vt:lpwstr>
  </property>
</Properties>
</file>