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95" r:id="rId3"/>
    <p:sldId id="284" r:id="rId4"/>
    <p:sldId id="263" r:id="rId5"/>
    <p:sldId id="265" r:id="rId6"/>
    <p:sldId id="287" r:id="rId7"/>
    <p:sldId id="268" r:id="rId8"/>
    <p:sldId id="286" r:id="rId9"/>
    <p:sldId id="285" r:id="rId10"/>
    <p:sldId id="272" r:id="rId11"/>
    <p:sldId id="289" r:id="rId12"/>
    <p:sldId id="275" r:id="rId13"/>
    <p:sldId id="291" r:id="rId14"/>
    <p:sldId id="290" r:id="rId15"/>
    <p:sldId id="294" r:id="rId16"/>
    <p:sldId id="288" r:id="rId17"/>
    <p:sldId id="264" r:id="rId1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00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B976463-652F-4127-BE8C-C88E29E4C022}" type="datetimeFigureOut">
              <a:rPr lang="en-US" smtClean="0"/>
              <a:t>8/2/2020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CD79B668-673C-4140-BCE5-A4952B719C09}" type="slidenum">
              <a:rPr lang="en-US" smtClean="0"/>
              <a:t>‹#›</a:t>
            </a:fld>
            <a:endParaRPr lang="en-US"/>
          </a:p>
        </p:txBody>
      </p:sp>
    </p:spTree>
    <p:extLst>
      <p:ext uri="{BB962C8B-B14F-4D97-AF65-F5344CB8AC3E}">
        <p14:creationId xmlns:p14="http://schemas.microsoft.com/office/powerpoint/2010/main" val="7060704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2830" tIns="46415" rIns="92830" bIns="46415" rtlCol="0"/>
          <a:lstStyle>
            <a:lvl1pPr algn="r">
              <a:defRPr sz="1200"/>
            </a:lvl1pPr>
          </a:lstStyle>
          <a:p>
            <a:fld id="{567FE5D5-6D4E-4FD4-9F39-2F2A133A89F6}" type="datetimeFigureOut">
              <a:rPr lang="en-US" smtClean="0"/>
              <a:pPr/>
              <a:t>8/2/2020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0"/>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2830" tIns="46415" rIns="92830" bIns="46415" rtlCol="0" anchor="b"/>
          <a:lstStyle>
            <a:lvl1pPr algn="r">
              <a:defRPr sz="1200"/>
            </a:lvl1pPr>
          </a:lstStyle>
          <a:p>
            <a:fld id="{4D41B119-1C7F-4DAE-9241-37C6FFF909B8}" type="slidenum">
              <a:rPr lang="en-US" smtClean="0"/>
              <a:pPr/>
              <a:t>‹#›</a:t>
            </a:fld>
            <a:endParaRPr lang="en-US"/>
          </a:p>
        </p:txBody>
      </p:sp>
    </p:spTree>
    <p:extLst>
      <p:ext uri="{BB962C8B-B14F-4D97-AF65-F5344CB8AC3E}">
        <p14:creationId xmlns:p14="http://schemas.microsoft.com/office/powerpoint/2010/main" val="897138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C426645E-32F3-43F7-AB0F-4E5423CAF5C7}" type="datetime1">
              <a:rPr lang="en-US" smtClean="0"/>
              <a:pPr/>
              <a:t>8/2/2020</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r>
              <a:rPr lang="en-US" smtClean="0"/>
              <a:t>SMSU Winter Faculty Meeting Presentation </a:t>
            </a:r>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9F63197D-BF4C-40C9-81E7-1E0935F2B324}" type="slidenum">
              <a:rPr lang="en-US" smtClean="0"/>
              <a:pPr/>
              <a:t>‹#›</a:t>
            </a:fld>
            <a:endParaRPr lang="en-US"/>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7753B1D-33AE-47D1-B439-276E32F0ED49}" type="datetime1">
              <a:rPr lang="en-US" smtClean="0"/>
              <a:pPr/>
              <a:t>8/2/2020</a:t>
            </a:fld>
            <a:endParaRPr lang="en-US"/>
          </a:p>
        </p:txBody>
      </p:sp>
      <p:sp>
        <p:nvSpPr>
          <p:cNvPr id="5" name="Footer Placeholder 4"/>
          <p:cNvSpPr>
            <a:spLocks noGrp="1"/>
          </p:cNvSpPr>
          <p:nvPr>
            <p:ph type="ftr" sz="quarter" idx="11"/>
          </p:nvPr>
        </p:nvSpPr>
        <p:spPr/>
        <p:txBody>
          <a:bodyPr/>
          <a:lstStyle/>
          <a:p>
            <a:r>
              <a:rPr lang="en-US" smtClean="0"/>
              <a:t>SMSU Winter Faculty Meeting Presentation </a:t>
            </a:r>
            <a:endParaRPr lang="en-US"/>
          </a:p>
        </p:txBody>
      </p:sp>
      <p:sp>
        <p:nvSpPr>
          <p:cNvPr id="6" name="Slide Number Placeholder 5"/>
          <p:cNvSpPr>
            <a:spLocks noGrp="1"/>
          </p:cNvSpPr>
          <p:nvPr>
            <p:ph type="sldNum" sz="quarter" idx="12"/>
          </p:nvPr>
        </p:nvSpPr>
        <p:spPr/>
        <p:txBody>
          <a:bodyPr/>
          <a:lstStyle/>
          <a:p>
            <a:fld id="{9F63197D-BF4C-40C9-81E7-1E0935F2B324}" type="slidenum">
              <a:rPr lang="en-US" smtClean="0"/>
              <a:pPr/>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08DE29-C250-41D6-9A85-0EA9FAF67720}" type="datetime1">
              <a:rPr lang="en-US" smtClean="0"/>
              <a:pPr/>
              <a:t>8/2/2020</a:t>
            </a:fld>
            <a:endParaRPr lang="en-US"/>
          </a:p>
        </p:txBody>
      </p:sp>
      <p:sp>
        <p:nvSpPr>
          <p:cNvPr id="5" name="Footer Placeholder 4"/>
          <p:cNvSpPr>
            <a:spLocks noGrp="1"/>
          </p:cNvSpPr>
          <p:nvPr>
            <p:ph type="ftr" sz="quarter" idx="11"/>
          </p:nvPr>
        </p:nvSpPr>
        <p:spPr/>
        <p:txBody>
          <a:bodyPr/>
          <a:lstStyle/>
          <a:p>
            <a:r>
              <a:rPr lang="en-US" smtClean="0"/>
              <a:t>SMSU Winter Faculty Meeting Presentation </a:t>
            </a:r>
            <a:endParaRPr lang="en-US"/>
          </a:p>
        </p:txBody>
      </p:sp>
      <p:sp>
        <p:nvSpPr>
          <p:cNvPr id="6" name="Slide Number Placeholder 5"/>
          <p:cNvSpPr>
            <a:spLocks noGrp="1"/>
          </p:cNvSpPr>
          <p:nvPr>
            <p:ph type="sldNum" sz="quarter" idx="12"/>
          </p:nvPr>
        </p:nvSpPr>
        <p:spPr/>
        <p:txBody>
          <a:bodyPr/>
          <a:lstStyle/>
          <a:p>
            <a:fld id="{9F63197D-BF4C-40C9-81E7-1E0935F2B324}" type="slidenum">
              <a:rPr lang="en-US" smtClean="0"/>
              <a:pPr/>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8471B6-8F57-4289-B638-800F98F3B910}" type="datetime1">
              <a:rPr lang="en-US" smtClean="0"/>
              <a:pPr/>
              <a:t>8/2/2020</a:t>
            </a:fld>
            <a:endParaRPr lang="en-US"/>
          </a:p>
        </p:txBody>
      </p:sp>
      <p:sp>
        <p:nvSpPr>
          <p:cNvPr id="5" name="Footer Placeholder 4"/>
          <p:cNvSpPr>
            <a:spLocks noGrp="1"/>
          </p:cNvSpPr>
          <p:nvPr>
            <p:ph type="ftr" sz="quarter" idx="11"/>
          </p:nvPr>
        </p:nvSpPr>
        <p:spPr/>
        <p:txBody>
          <a:bodyPr/>
          <a:lstStyle/>
          <a:p>
            <a:r>
              <a:rPr lang="en-US" smtClean="0"/>
              <a:t>SMSU Winter Faculty Meeting Presentation </a:t>
            </a:r>
            <a:endParaRPr lang="en-US"/>
          </a:p>
        </p:txBody>
      </p:sp>
      <p:sp>
        <p:nvSpPr>
          <p:cNvPr id="6" name="Slide Number Placeholder 5"/>
          <p:cNvSpPr>
            <a:spLocks noGrp="1"/>
          </p:cNvSpPr>
          <p:nvPr>
            <p:ph type="sldNum" sz="quarter" idx="12"/>
          </p:nvPr>
        </p:nvSpPr>
        <p:spPr/>
        <p:txBody>
          <a:bodyPr/>
          <a:lstStyle/>
          <a:p>
            <a:fld id="{9F63197D-BF4C-40C9-81E7-1E0935F2B324}" type="slidenum">
              <a:rPr lang="en-US" smtClean="0"/>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14FA90-6C72-4BB7-89B2-FB20C595029C}" type="datetime1">
              <a:rPr lang="en-US" smtClean="0"/>
              <a:pPr/>
              <a:t>8/2/2020</a:t>
            </a:fld>
            <a:endParaRPr lang="en-US"/>
          </a:p>
        </p:txBody>
      </p:sp>
      <p:sp>
        <p:nvSpPr>
          <p:cNvPr id="5" name="Footer Placeholder 4"/>
          <p:cNvSpPr>
            <a:spLocks noGrp="1"/>
          </p:cNvSpPr>
          <p:nvPr>
            <p:ph type="ftr" sz="quarter" idx="11"/>
          </p:nvPr>
        </p:nvSpPr>
        <p:spPr/>
        <p:txBody>
          <a:bodyPr/>
          <a:lstStyle/>
          <a:p>
            <a:r>
              <a:rPr lang="en-US" smtClean="0"/>
              <a:t>SMSU Winter Faculty Meeting Presentation </a:t>
            </a:r>
            <a:endParaRPr lang="en-US"/>
          </a:p>
        </p:txBody>
      </p:sp>
      <p:sp>
        <p:nvSpPr>
          <p:cNvPr id="6" name="Slide Number Placeholder 5"/>
          <p:cNvSpPr>
            <a:spLocks noGrp="1"/>
          </p:cNvSpPr>
          <p:nvPr>
            <p:ph type="sldNum" sz="quarter" idx="12"/>
          </p:nvPr>
        </p:nvSpPr>
        <p:spPr/>
        <p:txBody>
          <a:bodyPr/>
          <a:lstStyle/>
          <a:p>
            <a:fld id="{9F63197D-BF4C-40C9-81E7-1E0935F2B32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B9A2474-4860-4AA9-A96D-0068E165F786}" type="datetime1">
              <a:rPr lang="en-US" smtClean="0"/>
              <a:pPr/>
              <a:t>8/2/2020</a:t>
            </a:fld>
            <a:endParaRPr lang="en-US"/>
          </a:p>
        </p:txBody>
      </p:sp>
      <p:sp>
        <p:nvSpPr>
          <p:cNvPr id="6" name="Footer Placeholder 5"/>
          <p:cNvSpPr>
            <a:spLocks noGrp="1"/>
          </p:cNvSpPr>
          <p:nvPr>
            <p:ph type="ftr" sz="quarter" idx="11"/>
          </p:nvPr>
        </p:nvSpPr>
        <p:spPr/>
        <p:txBody>
          <a:bodyPr/>
          <a:lstStyle/>
          <a:p>
            <a:r>
              <a:rPr lang="en-US" smtClean="0"/>
              <a:t>SMSU Winter Faculty Meeting Presentation </a:t>
            </a:r>
            <a:endParaRPr lang="en-US"/>
          </a:p>
        </p:txBody>
      </p:sp>
      <p:sp>
        <p:nvSpPr>
          <p:cNvPr id="7" name="Slide Number Placeholder 6"/>
          <p:cNvSpPr>
            <a:spLocks noGrp="1"/>
          </p:cNvSpPr>
          <p:nvPr>
            <p:ph type="sldNum" sz="quarter" idx="12"/>
          </p:nvPr>
        </p:nvSpPr>
        <p:spPr/>
        <p:txBody>
          <a:bodyPr/>
          <a:lstStyle/>
          <a:p>
            <a:fld id="{9F63197D-BF4C-40C9-81E7-1E0935F2B324}" type="slidenum">
              <a:rPr lang="en-US" smtClean="0"/>
              <a:pPr/>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487EC19-52A3-4EDD-BB22-B7F6CBE566CA}" type="datetime1">
              <a:rPr lang="en-US" smtClean="0"/>
              <a:pPr/>
              <a:t>8/2/2020</a:t>
            </a:fld>
            <a:endParaRPr lang="en-US"/>
          </a:p>
        </p:txBody>
      </p:sp>
      <p:sp>
        <p:nvSpPr>
          <p:cNvPr id="8" name="Footer Placeholder 7"/>
          <p:cNvSpPr>
            <a:spLocks noGrp="1"/>
          </p:cNvSpPr>
          <p:nvPr>
            <p:ph type="ftr" sz="quarter" idx="11"/>
          </p:nvPr>
        </p:nvSpPr>
        <p:spPr/>
        <p:txBody>
          <a:bodyPr/>
          <a:lstStyle/>
          <a:p>
            <a:r>
              <a:rPr lang="en-US" smtClean="0"/>
              <a:t>SMSU Winter Faculty Meeting Presentation </a:t>
            </a:r>
            <a:endParaRPr lang="en-US"/>
          </a:p>
        </p:txBody>
      </p:sp>
      <p:sp>
        <p:nvSpPr>
          <p:cNvPr id="9" name="Slide Number Placeholder 8"/>
          <p:cNvSpPr>
            <a:spLocks noGrp="1"/>
          </p:cNvSpPr>
          <p:nvPr>
            <p:ph type="sldNum" sz="quarter" idx="12"/>
          </p:nvPr>
        </p:nvSpPr>
        <p:spPr/>
        <p:txBody>
          <a:bodyPr/>
          <a:lstStyle/>
          <a:p>
            <a:fld id="{9F63197D-BF4C-40C9-81E7-1E0935F2B324}" type="slidenum">
              <a:rPr lang="en-US" smtClean="0"/>
              <a:pPr/>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43BA64F-9F05-4AA1-92B4-C5DBD0217F07}" type="datetime1">
              <a:rPr lang="en-US" smtClean="0"/>
              <a:pPr/>
              <a:t>8/2/2020</a:t>
            </a:fld>
            <a:endParaRPr lang="en-US"/>
          </a:p>
        </p:txBody>
      </p:sp>
      <p:sp>
        <p:nvSpPr>
          <p:cNvPr id="4" name="Footer Placeholder 3"/>
          <p:cNvSpPr>
            <a:spLocks noGrp="1"/>
          </p:cNvSpPr>
          <p:nvPr>
            <p:ph type="ftr" sz="quarter" idx="11"/>
          </p:nvPr>
        </p:nvSpPr>
        <p:spPr/>
        <p:txBody>
          <a:bodyPr/>
          <a:lstStyle/>
          <a:p>
            <a:r>
              <a:rPr lang="en-US" smtClean="0"/>
              <a:t>SMSU Winter Faculty Meeting Presentation </a:t>
            </a:r>
            <a:endParaRPr lang="en-US"/>
          </a:p>
        </p:txBody>
      </p:sp>
      <p:sp>
        <p:nvSpPr>
          <p:cNvPr id="5" name="Slide Number Placeholder 4"/>
          <p:cNvSpPr>
            <a:spLocks noGrp="1"/>
          </p:cNvSpPr>
          <p:nvPr>
            <p:ph type="sldNum" sz="quarter" idx="12"/>
          </p:nvPr>
        </p:nvSpPr>
        <p:spPr/>
        <p:txBody>
          <a:bodyPr/>
          <a:lstStyle/>
          <a:p>
            <a:fld id="{9F63197D-BF4C-40C9-81E7-1E0935F2B324}" type="slidenum">
              <a:rPr lang="en-US" smtClean="0"/>
              <a:pPr/>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970C88-E7D7-4A34-93DA-A6E3467E2007}" type="datetime1">
              <a:rPr lang="en-US" smtClean="0"/>
              <a:pPr/>
              <a:t>8/2/2020</a:t>
            </a:fld>
            <a:endParaRPr lang="en-US"/>
          </a:p>
        </p:txBody>
      </p:sp>
      <p:sp>
        <p:nvSpPr>
          <p:cNvPr id="3" name="Footer Placeholder 2"/>
          <p:cNvSpPr>
            <a:spLocks noGrp="1"/>
          </p:cNvSpPr>
          <p:nvPr>
            <p:ph type="ftr" sz="quarter" idx="11"/>
          </p:nvPr>
        </p:nvSpPr>
        <p:spPr/>
        <p:txBody>
          <a:bodyPr/>
          <a:lstStyle/>
          <a:p>
            <a:r>
              <a:rPr lang="en-US" smtClean="0"/>
              <a:t>SMSU Winter Faculty Meeting Presentation </a:t>
            </a:r>
            <a:endParaRPr lang="en-US"/>
          </a:p>
        </p:txBody>
      </p:sp>
      <p:sp>
        <p:nvSpPr>
          <p:cNvPr id="4" name="Slide Number Placeholder 3"/>
          <p:cNvSpPr>
            <a:spLocks noGrp="1"/>
          </p:cNvSpPr>
          <p:nvPr>
            <p:ph type="sldNum" sz="quarter" idx="12"/>
          </p:nvPr>
        </p:nvSpPr>
        <p:spPr/>
        <p:txBody>
          <a:bodyPr/>
          <a:lstStyle/>
          <a:p>
            <a:fld id="{9F63197D-BF4C-40C9-81E7-1E0935F2B32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CD44FF-B04C-4A71-8A13-36FD1CB985EA}" type="datetime1">
              <a:rPr lang="en-US" smtClean="0"/>
              <a:pPr/>
              <a:t>8/2/2020</a:t>
            </a:fld>
            <a:endParaRPr lang="en-US"/>
          </a:p>
        </p:txBody>
      </p:sp>
      <p:sp>
        <p:nvSpPr>
          <p:cNvPr id="6" name="Footer Placeholder 5"/>
          <p:cNvSpPr>
            <a:spLocks noGrp="1"/>
          </p:cNvSpPr>
          <p:nvPr>
            <p:ph type="ftr" sz="quarter" idx="11"/>
          </p:nvPr>
        </p:nvSpPr>
        <p:spPr/>
        <p:txBody>
          <a:bodyPr/>
          <a:lstStyle/>
          <a:p>
            <a:r>
              <a:rPr lang="en-US" smtClean="0"/>
              <a:t>SMSU Winter Faculty Meeting Presentation </a:t>
            </a:r>
            <a:endParaRPr lang="en-US"/>
          </a:p>
        </p:txBody>
      </p:sp>
      <p:sp>
        <p:nvSpPr>
          <p:cNvPr id="7" name="Slide Number Placeholder 6"/>
          <p:cNvSpPr>
            <a:spLocks noGrp="1"/>
          </p:cNvSpPr>
          <p:nvPr>
            <p:ph type="sldNum" sz="quarter" idx="12"/>
          </p:nvPr>
        </p:nvSpPr>
        <p:spPr/>
        <p:txBody>
          <a:bodyPr/>
          <a:lstStyle/>
          <a:p>
            <a:fld id="{9F63197D-BF4C-40C9-81E7-1E0935F2B32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47C337-2291-4519-BB7E-7F590A6EB595}" type="datetime1">
              <a:rPr lang="en-US" smtClean="0"/>
              <a:pPr/>
              <a:t>8/2/2020</a:t>
            </a:fld>
            <a:endParaRPr lang="en-US"/>
          </a:p>
        </p:txBody>
      </p:sp>
      <p:sp>
        <p:nvSpPr>
          <p:cNvPr id="6" name="Footer Placeholder 5"/>
          <p:cNvSpPr>
            <a:spLocks noGrp="1"/>
          </p:cNvSpPr>
          <p:nvPr>
            <p:ph type="ftr" sz="quarter" idx="11"/>
          </p:nvPr>
        </p:nvSpPr>
        <p:spPr/>
        <p:txBody>
          <a:bodyPr/>
          <a:lstStyle/>
          <a:p>
            <a:r>
              <a:rPr lang="en-US" smtClean="0"/>
              <a:t>SMSU Winter Faculty Meeting Presentation </a:t>
            </a:r>
            <a:endParaRPr lang="en-US"/>
          </a:p>
        </p:txBody>
      </p:sp>
      <p:sp>
        <p:nvSpPr>
          <p:cNvPr id="7" name="Slide Number Placeholder 6"/>
          <p:cNvSpPr>
            <a:spLocks noGrp="1"/>
          </p:cNvSpPr>
          <p:nvPr>
            <p:ph type="sldNum" sz="quarter" idx="12"/>
          </p:nvPr>
        </p:nvSpPr>
        <p:spPr/>
        <p:txBody>
          <a:bodyPr/>
          <a:lstStyle/>
          <a:p>
            <a:fld id="{9F63197D-BF4C-40C9-81E7-1E0935F2B32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5C2002A4-DAE5-43A1-BF9E-7DFAC4CC54B2}" type="datetime1">
              <a:rPr lang="en-US" smtClean="0"/>
              <a:pPr/>
              <a:t>8/2/2020</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r>
              <a:rPr lang="en-US" smtClean="0"/>
              <a:t>SMSU Winter Faculty Meeting Presentation </a:t>
            </a:r>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9F63197D-BF4C-40C9-81E7-1E0935F2B32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2535" y="838200"/>
            <a:ext cx="8018930" cy="1731982"/>
          </a:xfrm>
        </p:spPr>
        <p:txBody>
          <a:bodyPr/>
          <a:lstStyle/>
          <a:p>
            <a:r>
              <a:rPr lang="en-US" dirty="0" smtClean="0"/>
              <a:t>College Now </a:t>
            </a:r>
            <a:br>
              <a:rPr lang="en-US" dirty="0" smtClean="0"/>
            </a:br>
            <a:r>
              <a:rPr lang="en-US" dirty="0" smtClean="0"/>
              <a:t>New Teacher Orientation</a:t>
            </a:r>
            <a:endParaRPr lang="en-US" dirty="0"/>
          </a:p>
        </p:txBody>
      </p:sp>
      <p:sp>
        <p:nvSpPr>
          <p:cNvPr id="5" name="TextBox 4"/>
          <p:cNvSpPr txBox="1"/>
          <p:nvPr/>
        </p:nvSpPr>
        <p:spPr>
          <a:xfrm>
            <a:off x="5867400" y="2354663"/>
            <a:ext cx="1981200" cy="707886"/>
          </a:xfrm>
          <a:prstGeom prst="rect">
            <a:avLst/>
          </a:prstGeom>
          <a:noFill/>
        </p:spPr>
        <p:txBody>
          <a:bodyPr wrap="square" rtlCol="0">
            <a:spAutoFit/>
          </a:bodyPr>
          <a:lstStyle/>
          <a:p>
            <a:r>
              <a:rPr lang="en-US" sz="4000" dirty="0" smtClean="0">
                <a:latin typeface="Brush Script MT" panose="03060802040406070304" pitchFamily="66" charset="0"/>
              </a:rPr>
              <a:t>Welcome!</a:t>
            </a:r>
            <a:endParaRPr lang="en-US" sz="4000" dirty="0">
              <a:latin typeface="Brush Script MT" panose="03060802040406070304" pitchFamily="66" charset="0"/>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8251" y="3108433"/>
            <a:ext cx="1982667" cy="1982667"/>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21581" y="3143069"/>
            <a:ext cx="2010334" cy="2010334"/>
          </a:xfrm>
          <a:prstGeom prst="rect">
            <a:avLst/>
          </a:prstGeom>
        </p:spPr>
      </p:pic>
      <p:sp>
        <p:nvSpPr>
          <p:cNvPr id="8" name="TextBox 7"/>
          <p:cNvSpPr txBox="1"/>
          <p:nvPr/>
        </p:nvSpPr>
        <p:spPr>
          <a:xfrm>
            <a:off x="6248400" y="5244682"/>
            <a:ext cx="3581400" cy="1077218"/>
          </a:xfrm>
          <a:prstGeom prst="rect">
            <a:avLst/>
          </a:prstGeom>
          <a:noFill/>
        </p:spPr>
        <p:txBody>
          <a:bodyPr wrap="square" rtlCol="0">
            <a:spAutoFit/>
          </a:bodyPr>
          <a:lstStyle/>
          <a:p>
            <a:r>
              <a:rPr lang="en-US" sz="1600" dirty="0" smtClean="0">
                <a:effectLst>
                  <a:outerShdw blurRad="38100" dist="38100" dir="2700000" algn="tl">
                    <a:srgbClr val="000000">
                      <a:alpha val="43137"/>
                    </a:srgbClr>
                  </a:outerShdw>
                </a:effectLst>
              </a:rPr>
              <a:t>Ellie Ahmann</a:t>
            </a:r>
          </a:p>
          <a:p>
            <a:r>
              <a:rPr lang="en-US" sz="1600" dirty="0" smtClean="0">
                <a:effectLst>
                  <a:outerShdw blurRad="38100" dist="38100" dir="2700000" algn="tl">
                    <a:srgbClr val="000000">
                      <a:alpha val="43137"/>
                    </a:srgbClr>
                  </a:outerShdw>
                </a:effectLst>
              </a:rPr>
              <a:t>Expansion Coordinator</a:t>
            </a:r>
          </a:p>
          <a:p>
            <a:r>
              <a:rPr lang="en-US" sz="1600" dirty="0" smtClean="0">
                <a:effectLst>
                  <a:outerShdw blurRad="38100" dist="38100" dir="2700000" algn="tl">
                    <a:srgbClr val="000000">
                      <a:alpha val="43137"/>
                    </a:srgbClr>
                  </a:outerShdw>
                </a:effectLst>
              </a:rPr>
              <a:t>507-537-6138</a:t>
            </a:r>
          </a:p>
          <a:p>
            <a:r>
              <a:rPr lang="en-US" sz="1600" dirty="0" smtClean="0">
                <a:effectLst>
                  <a:outerShdw blurRad="38100" dist="38100" dir="2700000" algn="tl">
                    <a:srgbClr val="000000">
                      <a:alpha val="43137"/>
                    </a:srgbClr>
                  </a:outerShdw>
                </a:effectLst>
              </a:rPr>
              <a:t>Ellie.Ahmann@smsu.edu</a:t>
            </a:r>
            <a:endParaRPr lang="en-US" sz="1600" dirty="0">
              <a:effectLst>
                <a:outerShdw blurRad="38100" dist="38100" dir="2700000" algn="tl">
                  <a:srgbClr val="000000">
                    <a:alpha val="43137"/>
                  </a:srgbClr>
                </a:outerShdw>
              </a:effectLst>
            </a:endParaRPr>
          </a:p>
        </p:txBody>
      </p:sp>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558" y="3205372"/>
            <a:ext cx="1948031" cy="1948031"/>
          </a:xfrm>
          <a:prstGeom prst="rect">
            <a:avLst/>
          </a:prstGeom>
        </p:spPr>
      </p:pic>
      <p:sp>
        <p:nvSpPr>
          <p:cNvPr id="10" name="TextBox 9"/>
          <p:cNvSpPr txBox="1"/>
          <p:nvPr/>
        </p:nvSpPr>
        <p:spPr>
          <a:xfrm>
            <a:off x="3407019" y="5244682"/>
            <a:ext cx="2650084" cy="1354217"/>
          </a:xfrm>
          <a:prstGeom prst="rect">
            <a:avLst/>
          </a:prstGeom>
          <a:noFill/>
        </p:spPr>
        <p:txBody>
          <a:bodyPr wrap="none" rtlCol="0">
            <a:spAutoFit/>
          </a:bodyPr>
          <a:lstStyle/>
          <a:p>
            <a:r>
              <a:rPr lang="en-US" sz="1600" dirty="0" smtClean="0">
                <a:effectLst>
                  <a:outerShdw blurRad="38100" dist="38100" dir="2700000" algn="tl">
                    <a:srgbClr val="000000">
                      <a:alpha val="43137"/>
                    </a:srgbClr>
                  </a:outerShdw>
                </a:effectLst>
              </a:rPr>
              <a:t>Jessica Mensink</a:t>
            </a:r>
          </a:p>
          <a:p>
            <a:r>
              <a:rPr lang="en-US" sz="1600" dirty="0" smtClean="0">
                <a:effectLst>
                  <a:outerShdw blurRad="38100" dist="38100" dir="2700000" algn="tl">
                    <a:srgbClr val="000000">
                      <a:alpha val="43137"/>
                    </a:srgbClr>
                  </a:outerShdw>
                </a:effectLst>
              </a:rPr>
              <a:t>Assistant Director</a:t>
            </a:r>
          </a:p>
          <a:p>
            <a:r>
              <a:rPr lang="en-US" sz="1600" dirty="0" smtClean="0">
                <a:effectLst>
                  <a:outerShdw blurRad="38100" dist="38100" dir="2700000" algn="tl">
                    <a:srgbClr val="000000">
                      <a:alpha val="43137"/>
                    </a:srgbClr>
                  </a:outerShdw>
                </a:effectLst>
              </a:rPr>
              <a:t>507-537-6390</a:t>
            </a:r>
          </a:p>
          <a:p>
            <a:r>
              <a:rPr lang="en-US" sz="1600" dirty="0" smtClean="0">
                <a:effectLst>
                  <a:outerShdw blurRad="38100" dist="38100" dir="2700000" algn="tl">
                    <a:srgbClr val="000000">
                      <a:alpha val="43137"/>
                    </a:srgbClr>
                  </a:outerShdw>
                </a:effectLst>
              </a:rPr>
              <a:t>Jessica.Mensink@smsu.edu</a:t>
            </a:r>
          </a:p>
          <a:p>
            <a:endParaRPr lang="en-US" dirty="0" smtClean="0"/>
          </a:p>
        </p:txBody>
      </p:sp>
      <p:sp>
        <p:nvSpPr>
          <p:cNvPr id="12" name="TextBox 11"/>
          <p:cNvSpPr txBox="1"/>
          <p:nvPr/>
        </p:nvSpPr>
        <p:spPr>
          <a:xfrm>
            <a:off x="541753" y="5244682"/>
            <a:ext cx="2624638" cy="1077218"/>
          </a:xfrm>
          <a:prstGeom prst="rect">
            <a:avLst/>
          </a:prstGeom>
          <a:noFill/>
        </p:spPr>
        <p:txBody>
          <a:bodyPr wrap="square" rtlCol="0">
            <a:spAutoFit/>
          </a:bodyPr>
          <a:lstStyle/>
          <a:p>
            <a:r>
              <a:rPr lang="en-US" sz="1600" dirty="0" smtClean="0">
                <a:effectLst>
                  <a:outerShdw blurRad="38100" dist="38100" dir="2700000" algn="tl">
                    <a:srgbClr val="000000">
                      <a:alpha val="43137"/>
                    </a:srgbClr>
                  </a:outerShdw>
                </a:effectLst>
              </a:rPr>
              <a:t>Kimberly Guenther</a:t>
            </a:r>
          </a:p>
          <a:p>
            <a:r>
              <a:rPr lang="en-US" sz="1600" dirty="0" smtClean="0">
                <a:effectLst>
                  <a:outerShdw blurRad="38100" dist="38100" dir="2700000" algn="tl">
                    <a:srgbClr val="000000">
                      <a:alpha val="43137"/>
                    </a:srgbClr>
                  </a:outerShdw>
                </a:effectLst>
              </a:rPr>
              <a:t>Director</a:t>
            </a:r>
          </a:p>
          <a:p>
            <a:r>
              <a:rPr lang="en-US" sz="1600" dirty="0" smtClean="0">
                <a:effectLst>
                  <a:outerShdw blurRad="38100" dist="38100" dir="2700000" algn="tl">
                    <a:srgbClr val="000000">
                      <a:alpha val="43137"/>
                    </a:srgbClr>
                  </a:outerShdw>
                </a:effectLst>
              </a:rPr>
              <a:t>507-537-6709</a:t>
            </a:r>
          </a:p>
          <a:p>
            <a:r>
              <a:rPr lang="en-US" sz="1600" dirty="0" smtClean="0">
                <a:effectLst>
                  <a:outerShdw blurRad="38100" dist="38100" dir="2700000" algn="tl">
                    <a:srgbClr val="000000">
                      <a:alpha val="43137"/>
                    </a:srgbClr>
                  </a:outerShdw>
                </a:effectLst>
              </a:rPr>
              <a:t>Kim.Guenther@smsu.edu</a:t>
            </a:r>
            <a:endParaRPr lang="en-US" sz="1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791781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dirty="0" smtClean="0"/>
              <a:t>Teachers should plan to set aside enough class time to go through the registration process (during the first 10 days - appeals only allowed during first 5 days)</a:t>
            </a:r>
          </a:p>
          <a:p>
            <a:endParaRPr lang="en-US" dirty="0"/>
          </a:p>
          <a:p>
            <a:r>
              <a:rPr lang="en-US" dirty="0" smtClean="0"/>
              <a:t>Students will register themselves through the SMSU E-Services website</a:t>
            </a:r>
          </a:p>
          <a:p>
            <a:endParaRPr lang="en-US" dirty="0"/>
          </a:p>
          <a:p>
            <a:r>
              <a:rPr lang="en-US" dirty="0" smtClean="0"/>
              <a:t>Step-by-step instructions for this process can be found online on our College Now website and will be e-mailed to liaisons before the start of the year</a:t>
            </a:r>
          </a:p>
          <a:p>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Registration</a:t>
            </a:r>
            <a:endParaRPr lang="en-US" dirty="0"/>
          </a:p>
        </p:txBody>
      </p:sp>
      <p:sp>
        <p:nvSpPr>
          <p:cNvPr id="5" name="Footer Placeholder 2"/>
          <p:cNvSpPr>
            <a:spLocks noGrp="1"/>
          </p:cNvSpPr>
          <p:nvPr>
            <p:ph type="ftr" sz="quarter" idx="11"/>
          </p:nvPr>
        </p:nvSpPr>
        <p:spPr>
          <a:xfrm>
            <a:off x="2667000" y="6324600"/>
            <a:ext cx="3581400" cy="365125"/>
          </a:xfrm>
        </p:spPr>
        <p:txBody>
          <a:bodyPr/>
          <a:lstStyle/>
          <a:p>
            <a:r>
              <a:rPr lang="en-US" dirty="0"/>
              <a:t>SMSU College Now New Teacher Orientation </a:t>
            </a:r>
          </a:p>
        </p:txBody>
      </p:sp>
    </p:spTree>
    <p:extLst>
      <p:ext uri="{BB962C8B-B14F-4D97-AF65-F5344CB8AC3E}">
        <p14:creationId xmlns:p14="http://schemas.microsoft.com/office/powerpoint/2010/main" val="2936246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There is a significant difference between the drop and withdrawal of a College Now course.  It is important that students are aware of this when making this decision regarding a course.</a:t>
            </a:r>
          </a:p>
          <a:p>
            <a:pPr marL="0" indent="0">
              <a:buNone/>
            </a:pPr>
            <a:endParaRPr lang="en-US" dirty="0"/>
          </a:p>
          <a:p>
            <a:r>
              <a:rPr lang="en-US" dirty="0"/>
              <a:t>A drop happens within the first 10 days of the course and it will not be recorded on a college transcript for the student.  The high school will also not be charged for that </a:t>
            </a:r>
            <a:r>
              <a:rPr lang="en-US" dirty="0" smtClean="0"/>
              <a:t>student.</a:t>
            </a:r>
            <a:endParaRPr lang="en-US" dirty="0"/>
          </a:p>
        </p:txBody>
      </p:sp>
      <p:sp>
        <p:nvSpPr>
          <p:cNvPr id="4" name="Title 3"/>
          <p:cNvSpPr>
            <a:spLocks noGrp="1"/>
          </p:cNvSpPr>
          <p:nvPr>
            <p:ph type="title"/>
          </p:nvPr>
        </p:nvSpPr>
        <p:spPr/>
        <p:txBody>
          <a:bodyPr/>
          <a:lstStyle/>
          <a:p>
            <a:r>
              <a:rPr lang="en-US" dirty="0" smtClean="0"/>
              <a:t>Drop/Withdrawal</a:t>
            </a:r>
            <a:endParaRPr lang="en-US" dirty="0"/>
          </a:p>
        </p:txBody>
      </p:sp>
      <p:sp>
        <p:nvSpPr>
          <p:cNvPr id="5" name="Footer Placeholder 2"/>
          <p:cNvSpPr>
            <a:spLocks noGrp="1"/>
          </p:cNvSpPr>
          <p:nvPr>
            <p:ph type="ftr" sz="quarter" idx="11"/>
          </p:nvPr>
        </p:nvSpPr>
        <p:spPr>
          <a:xfrm>
            <a:off x="3124200" y="6338940"/>
            <a:ext cx="3429000" cy="365125"/>
          </a:xfrm>
        </p:spPr>
        <p:txBody>
          <a:bodyPr/>
          <a:lstStyle/>
          <a:p>
            <a:r>
              <a:rPr lang="en-US" dirty="0"/>
              <a:t>SMSU College Now New Teacher Orientation </a:t>
            </a:r>
          </a:p>
        </p:txBody>
      </p:sp>
    </p:spTree>
    <p:extLst>
      <p:ext uri="{BB962C8B-B14F-4D97-AF65-F5344CB8AC3E}">
        <p14:creationId xmlns:p14="http://schemas.microsoft.com/office/powerpoint/2010/main" val="13048715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endParaRPr lang="en-US" dirty="0" smtClean="0"/>
          </a:p>
          <a:p>
            <a:r>
              <a:rPr lang="en-US" dirty="0" smtClean="0"/>
              <a:t>Verifying Roster – It is important to verify your class roster through your E-Services account before the bill is generated.  You will not receive a paper copy of the class list</a:t>
            </a:r>
          </a:p>
          <a:p>
            <a:endParaRPr lang="en-US" dirty="0"/>
          </a:p>
          <a:p>
            <a:r>
              <a:rPr lang="en-US" dirty="0" smtClean="0"/>
              <a:t>Late registrations after billing will NOT be allowed.</a:t>
            </a:r>
          </a:p>
          <a:p>
            <a:pPr marL="0" indent="0">
              <a:buNone/>
            </a:pPr>
            <a:endParaRPr lang="en-US" dirty="0"/>
          </a:p>
          <a:p>
            <a:endParaRPr lang="en-US" dirty="0"/>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dirty="0" smtClean="0"/>
              <a:t>E-Services</a:t>
            </a:r>
            <a:endParaRPr lang="en-US" dirty="0"/>
          </a:p>
        </p:txBody>
      </p:sp>
    </p:spTree>
    <p:extLst>
      <p:ext uri="{BB962C8B-B14F-4D97-AF65-F5344CB8AC3E}">
        <p14:creationId xmlns:p14="http://schemas.microsoft.com/office/powerpoint/2010/main" val="4146960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a:t>Violations </a:t>
            </a:r>
            <a:r>
              <a:rPr lang="en-US" dirty="0" smtClean="0"/>
              <a:t>academic dishonesty should be </a:t>
            </a:r>
            <a:r>
              <a:rPr lang="en-US" dirty="0"/>
              <a:t>brought to the attention of the mentoring faculty.  As the faculty of record, it is their decision if the situation should be handled officially or unofficially.  If handled unofficially, the mentoring faculty and the high school teacher will work together to determine an appropriate course-related sanction that will be imposed.</a:t>
            </a:r>
          </a:p>
          <a:p>
            <a:pPr marL="0" indent="0">
              <a:buNone/>
            </a:pPr>
            <a:endParaRPr lang="en-US" dirty="0"/>
          </a:p>
          <a:p>
            <a:r>
              <a:rPr lang="en-US" dirty="0"/>
              <a:t>If handled officially, the mentor will complete paperwork documenting the incident that is filed and recorded with the </a:t>
            </a:r>
            <a:r>
              <a:rPr lang="en-US" dirty="0" smtClean="0"/>
              <a:t>Dean and Concurrent Enrollment Director.  They </a:t>
            </a:r>
            <a:r>
              <a:rPr lang="en-US" dirty="0"/>
              <a:t>will review the documentation and determine if the sanction is justified or if additional sanctions are deemed necessary.  This documentation is then kept on file for three years.  Students will have an opportunity to appeal the faculty decision of documented cases to a faculty appeal committee if they so choose.</a:t>
            </a:r>
          </a:p>
          <a:p>
            <a:endParaRPr lang="en-US" dirty="0"/>
          </a:p>
        </p:txBody>
      </p:sp>
      <p:sp>
        <p:nvSpPr>
          <p:cNvPr id="4" name="Title 3"/>
          <p:cNvSpPr>
            <a:spLocks noGrp="1"/>
          </p:cNvSpPr>
          <p:nvPr>
            <p:ph type="title"/>
          </p:nvPr>
        </p:nvSpPr>
        <p:spPr/>
        <p:txBody>
          <a:bodyPr/>
          <a:lstStyle/>
          <a:p>
            <a:r>
              <a:rPr lang="en-US" dirty="0" smtClean="0"/>
              <a:t>Academic Dishonesty</a:t>
            </a:r>
            <a:endParaRPr lang="en-US" dirty="0"/>
          </a:p>
        </p:txBody>
      </p:sp>
      <p:sp>
        <p:nvSpPr>
          <p:cNvPr id="5" name="Footer Placeholder 2"/>
          <p:cNvSpPr txBox="1">
            <a:spLocks/>
          </p:cNvSpPr>
          <p:nvPr/>
        </p:nvSpPr>
        <p:spPr>
          <a:xfrm>
            <a:off x="3124200" y="6338940"/>
            <a:ext cx="34290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SMSU College Now New Teacher Orientation </a:t>
            </a:r>
            <a:endParaRPr lang="en-US" dirty="0"/>
          </a:p>
        </p:txBody>
      </p:sp>
    </p:spTree>
    <p:extLst>
      <p:ext uri="{BB962C8B-B14F-4D97-AF65-F5344CB8AC3E}">
        <p14:creationId xmlns:p14="http://schemas.microsoft.com/office/powerpoint/2010/main" val="2284867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Transferability of courses</a:t>
            </a:r>
          </a:p>
          <a:p>
            <a:r>
              <a:rPr lang="en-US" dirty="0" smtClean="0"/>
              <a:t>Dissatisfaction with SMSU College Now Mentor</a:t>
            </a:r>
          </a:p>
          <a:p>
            <a:r>
              <a:rPr lang="en-US" dirty="0" smtClean="0"/>
              <a:t>IEP/504</a:t>
            </a:r>
          </a:p>
          <a:p>
            <a:r>
              <a:rPr lang="en-US" dirty="0" smtClean="0"/>
              <a:t>Campus resources:</a:t>
            </a:r>
          </a:p>
          <a:p>
            <a:pPr lvl="1"/>
            <a:r>
              <a:rPr lang="en-US" dirty="0" smtClean="0"/>
              <a:t>The </a:t>
            </a:r>
            <a:r>
              <a:rPr lang="en-US" dirty="0"/>
              <a:t>library, </a:t>
            </a:r>
            <a:endParaRPr lang="en-US" dirty="0" smtClean="0"/>
          </a:p>
          <a:p>
            <a:pPr lvl="1"/>
            <a:r>
              <a:rPr lang="en-US" dirty="0" smtClean="0"/>
              <a:t>Writing Center</a:t>
            </a:r>
          </a:p>
          <a:p>
            <a:pPr lvl="1"/>
            <a:r>
              <a:rPr lang="en-US" dirty="0"/>
              <a:t>T</a:t>
            </a:r>
            <a:r>
              <a:rPr lang="en-US" dirty="0" smtClean="0"/>
              <a:t>utoring services</a:t>
            </a:r>
          </a:p>
          <a:p>
            <a:pPr lvl="1"/>
            <a:r>
              <a:rPr lang="en-US" dirty="0" smtClean="0"/>
              <a:t>Tutor.com</a:t>
            </a:r>
            <a:endParaRPr lang="en-US" dirty="0"/>
          </a:p>
        </p:txBody>
      </p:sp>
      <p:sp>
        <p:nvSpPr>
          <p:cNvPr id="4" name="Title 3"/>
          <p:cNvSpPr>
            <a:spLocks noGrp="1"/>
          </p:cNvSpPr>
          <p:nvPr>
            <p:ph type="title"/>
          </p:nvPr>
        </p:nvSpPr>
        <p:spPr>
          <a:xfrm>
            <a:off x="699247" y="457200"/>
            <a:ext cx="7756263" cy="1054250"/>
          </a:xfrm>
        </p:spPr>
        <p:txBody>
          <a:bodyPr/>
          <a:lstStyle/>
          <a:p>
            <a:r>
              <a:rPr lang="en-US" sz="4800" dirty="0" smtClean="0"/>
              <a:t>Other…</a:t>
            </a:r>
            <a:endParaRPr lang="en-US" sz="4800" dirty="0"/>
          </a:p>
        </p:txBody>
      </p:sp>
      <p:sp>
        <p:nvSpPr>
          <p:cNvPr id="5" name="Footer Placeholder 2"/>
          <p:cNvSpPr txBox="1">
            <a:spLocks/>
          </p:cNvSpPr>
          <p:nvPr/>
        </p:nvSpPr>
        <p:spPr>
          <a:xfrm>
            <a:off x="3124200" y="6338940"/>
            <a:ext cx="34290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SMSU College Now New Teacher Orientation </a:t>
            </a:r>
            <a:endParaRPr lang="en-US" dirty="0"/>
          </a:p>
        </p:txBody>
      </p:sp>
    </p:spTree>
    <p:extLst>
      <p:ext uri="{BB962C8B-B14F-4D97-AF65-F5344CB8AC3E}">
        <p14:creationId xmlns:p14="http://schemas.microsoft.com/office/powerpoint/2010/main" val="3368761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400" smtClean="0"/>
              <a:t>Surveys</a:t>
            </a:r>
            <a:endParaRPr lang="en-US" sz="4400" dirty="0"/>
          </a:p>
        </p:txBody>
      </p:sp>
      <p:pic>
        <p:nvPicPr>
          <p:cNvPr id="5" name="Picture 4"/>
          <p:cNvPicPr>
            <a:picLocks noChangeAspect="1"/>
          </p:cNvPicPr>
          <p:nvPr/>
        </p:nvPicPr>
        <p:blipFill>
          <a:blip r:embed="rId2"/>
          <a:stretch>
            <a:fillRect/>
          </a:stretch>
        </p:blipFill>
        <p:spPr>
          <a:xfrm>
            <a:off x="2971800" y="6248400"/>
            <a:ext cx="3426249" cy="365792"/>
          </a:xfrm>
          <a:prstGeom prst="rect">
            <a:avLst/>
          </a:prstGeom>
        </p:spPr>
      </p:pic>
      <p:sp>
        <p:nvSpPr>
          <p:cNvPr id="6" name="Footer Placeholder 2"/>
          <p:cNvSpPr>
            <a:spLocks noGrp="1"/>
          </p:cNvSpPr>
          <p:nvPr>
            <p:ph idx="1"/>
          </p:nvPr>
        </p:nvSpPr>
        <p:spPr/>
        <p:txBody>
          <a:bodyPr/>
          <a:lstStyle/>
          <a:p>
            <a:r>
              <a:rPr lang="en-US" dirty="0"/>
              <a:t> </a:t>
            </a:r>
            <a:r>
              <a:rPr lang="en-US" dirty="0" smtClean="0"/>
              <a:t>For accreditation </a:t>
            </a:r>
            <a:r>
              <a:rPr lang="en-US" dirty="0"/>
              <a:t>purposes, the College Now program is required to conduct several surveys of the different individuals involved with our concurrent enrollment program.  </a:t>
            </a:r>
            <a:endParaRPr lang="en-US" dirty="0" smtClean="0"/>
          </a:p>
          <a:p>
            <a:pPr marL="0" indent="0">
              <a:buNone/>
            </a:pPr>
            <a:endParaRPr lang="en-US" dirty="0" smtClean="0"/>
          </a:p>
          <a:p>
            <a:pPr lvl="1"/>
            <a:r>
              <a:rPr lang="en-US" dirty="0" smtClean="0"/>
              <a:t>Student Satisfaction</a:t>
            </a:r>
          </a:p>
          <a:p>
            <a:pPr lvl="1"/>
            <a:r>
              <a:rPr lang="en-US" dirty="0" smtClean="0"/>
              <a:t>Teacher/Counselor/Principal</a:t>
            </a:r>
          </a:p>
          <a:p>
            <a:pPr lvl="1"/>
            <a:r>
              <a:rPr lang="en-US" dirty="0" smtClean="0"/>
              <a:t>1 year student out</a:t>
            </a:r>
          </a:p>
          <a:p>
            <a:pPr lvl="1"/>
            <a:r>
              <a:rPr lang="en-US" dirty="0" smtClean="0"/>
              <a:t>4 year student out</a:t>
            </a:r>
            <a:endParaRPr lang="en-US" dirty="0"/>
          </a:p>
        </p:txBody>
      </p:sp>
    </p:spTree>
    <p:extLst>
      <p:ext uri="{BB962C8B-B14F-4D97-AF65-F5344CB8AC3E}">
        <p14:creationId xmlns:p14="http://schemas.microsoft.com/office/powerpoint/2010/main" val="800297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1066800" y="990600"/>
            <a:ext cx="6777318" cy="1731982"/>
          </a:xfrm>
        </p:spPr>
        <p:txBody>
          <a:bodyPr/>
          <a:lstStyle/>
          <a:p>
            <a:r>
              <a:rPr lang="en-US" dirty="0" smtClean="0"/>
              <a:t>WHO  TO  CONTACT? </a:t>
            </a:r>
            <a:endParaRPr lang="en-US" dirty="0"/>
          </a:p>
        </p:txBody>
      </p:sp>
      <p:sp>
        <p:nvSpPr>
          <p:cNvPr id="4" name="Subtitle 3"/>
          <p:cNvSpPr>
            <a:spLocks noGrp="1"/>
          </p:cNvSpPr>
          <p:nvPr>
            <p:ph type="subTitle" idx="1"/>
          </p:nvPr>
        </p:nvSpPr>
        <p:spPr>
          <a:xfrm>
            <a:off x="438150" y="3810000"/>
            <a:ext cx="8267700" cy="2498463"/>
          </a:xfrm>
        </p:spPr>
        <p:txBody>
          <a:bodyPr>
            <a:normAutofit fontScale="62500" lnSpcReduction="20000"/>
          </a:bodyPr>
          <a:lstStyle/>
          <a:p>
            <a:pPr algn="l"/>
            <a:r>
              <a:rPr lang="en-US" dirty="0"/>
              <a:t>SMSU Faculty Mentor - Questions regarding anything with the course  itself  including: content, rigor, expectations, testing, grading and issues related to academic misconduct</a:t>
            </a:r>
          </a:p>
          <a:p>
            <a:pPr algn="l"/>
            <a:endParaRPr lang="en-US" dirty="0"/>
          </a:p>
          <a:p>
            <a:pPr algn="l"/>
            <a:endParaRPr lang="en-US" dirty="0"/>
          </a:p>
          <a:p>
            <a:pPr algn="l"/>
            <a:r>
              <a:rPr lang="en-US" dirty="0"/>
              <a:t>College </a:t>
            </a:r>
            <a:r>
              <a:rPr lang="en-US" dirty="0" smtClean="0"/>
              <a:t>Now Assistant Director Jessica Mensink– </a:t>
            </a:r>
            <a:r>
              <a:rPr lang="en-US" dirty="0"/>
              <a:t>All registration issues including e-applications, course registration, verification, process of applying to teach additional courses </a:t>
            </a:r>
          </a:p>
          <a:p>
            <a:pPr algn="l"/>
            <a:endParaRPr lang="en-US" dirty="0"/>
          </a:p>
          <a:p>
            <a:pPr algn="l"/>
            <a:endParaRPr lang="en-US" dirty="0"/>
          </a:p>
          <a:p>
            <a:pPr algn="l"/>
            <a:r>
              <a:rPr lang="en-US" dirty="0"/>
              <a:t>Concurrent Enrollment </a:t>
            </a:r>
            <a:r>
              <a:rPr lang="en-US" dirty="0" smtClean="0"/>
              <a:t>Director Kim Guenther </a:t>
            </a:r>
            <a:r>
              <a:rPr lang="en-US" dirty="0"/>
              <a:t>– Issues related to concerns with mentor, academic misconduct, student appeals, and any general issues or concern with the SMSU College Now program</a:t>
            </a:r>
          </a:p>
          <a:p>
            <a:endParaRPr lang="en-US" dirty="0"/>
          </a:p>
        </p:txBody>
      </p:sp>
      <p:sp>
        <p:nvSpPr>
          <p:cNvPr id="5" name="Footer Placeholder 2"/>
          <p:cNvSpPr txBox="1">
            <a:spLocks/>
          </p:cNvSpPr>
          <p:nvPr/>
        </p:nvSpPr>
        <p:spPr>
          <a:xfrm>
            <a:off x="228600" y="304800"/>
            <a:ext cx="35814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SMSU College Now New Teacher Orientation </a:t>
            </a:r>
            <a:endParaRPr lang="en-US" dirty="0"/>
          </a:p>
        </p:txBody>
      </p:sp>
    </p:spTree>
    <p:extLst>
      <p:ext uri="{BB962C8B-B14F-4D97-AF65-F5344CB8AC3E}">
        <p14:creationId xmlns:p14="http://schemas.microsoft.com/office/powerpoint/2010/main" val="34338561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2"/>
          <p:cNvSpPr>
            <a:spLocks noGrp="1"/>
          </p:cNvSpPr>
          <p:nvPr>
            <p:ph type="ftr" sz="quarter" idx="11"/>
          </p:nvPr>
        </p:nvSpPr>
        <p:spPr>
          <a:xfrm>
            <a:off x="3124200" y="6161442"/>
            <a:ext cx="3505200" cy="365125"/>
          </a:xfrm>
        </p:spPr>
        <p:txBody>
          <a:bodyPr/>
          <a:lstStyle/>
          <a:p>
            <a:r>
              <a:rPr lang="en-US" dirty="0"/>
              <a:t>SMSU College Now New Teacher Orientation </a:t>
            </a:r>
          </a:p>
        </p:txBody>
      </p:sp>
      <p:sp>
        <p:nvSpPr>
          <p:cNvPr id="5" name="Title 4"/>
          <p:cNvSpPr>
            <a:spLocks noGrp="1"/>
          </p:cNvSpPr>
          <p:nvPr>
            <p:ph type="ctrTitle"/>
          </p:nvPr>
        </p:nvSpPr>
        <p:spPr>
          <a:xfrm>
            <a:off x="1143000" y="990600"/>
            <a:ext cx="6777318" cy="1290919"/>
          </a:xfrm>
        </p:spPr>
        <p:txBody>
          <a:bodyPr/>
          <a:lstStyle/>
          <a:p>
            <a:r>
              <a:rPr lang="en-US" dirty="0" smtClean="0"/>
              <a:t>See you tomorrow!	</a:t>
            </a:r>
            <a:endParaRPr lang="en-US" dirty="0"/>
          </a:p>
        </p:txBody>
      </p:sp>
      <p:sp>
        <p:nvSpPr>
          <p:cNvPr id="6" name="Content Placeholder 5"/>
          <p:cNvSpPr>
            <a:spLocks noGrp="1"/>
          </p:cNvSpPr>
          <p:nvPr>
            <p:ph type="subTitle" idx="1"/>
          </p:nvPr>
        </p:nvSpPr>
        <p:spPr>
          <a:xfrm>
            <a:off x="1295400" y="4591404"/>
            <a:ext cx="6400800" cy="1752600"/>
          </a:xfrm>
        </p:spPr>
        <p:txBody>
          <a:bodyPr/>
          <a:lstStyle/>
          <a:p>
            <a:r>
              <a:rPr lang="en-US" dirty="0" smtClean="0"/>
              <a:t>College Now Summer Workshop</a:t>
            </a:r>
          </a:p>
          <a:p>
            <a:r>
              <a:rPr lang="en-US" dirty="0" smtClean="0"/>
              <a:t>August 4, 2020</a:t>
            </a:r>
          </a:p>
          <a:p>
            <a:r>
              <a:rPr lang="en-US" dirty="0" smtClean="0"/>
              <a:t>8:30a.m. – 12:30p.m.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Course videos - Required to watch first and last week of class. </a:t>
            </a:r>
          </a:p>
          <a:p>
            <a:pPr marL="0" indent="0">
              <a:buNone/>
            </a:pPr>
            <a:endParaRPr lang="en-US" dirty="0" smtClean="0"/>
          </a:p>
          <a:p>
            <a:r>
              <a:rPr lang="en-US" dirty="0" smtClean="0"/>
              <a:t>Mentors - will be assigned soon. We attempt to keep same from year to year, but occasional changes may happen</a:t>
            </a:r>
          </a:p>
          <a:p>
            <a:pPr lvl="1"/>
            <a:r>
              <a:rPr lang="en-US" dirty="0" smtClean="0"/>
              <a:t>If you have not heard from your mentor in the next couple weeks, feel free to contact us</a:t>
            </a:r>
          </a:p>
          <a:p>
            <a:pPr marL="411480" lvl="1" indent="0">
              <a:buNone/>
            </a:pPr>
            <a:endParaRPr lang="en-US" dirty="0"/>
          </a:p>
        </p:txBody>
      </p:sp>
      <p:sp>
        <p:nvSpPr>
          <p:cNvPr id="4" name="Title 3"/>
          <p:cNvSpPr>
            <a:spLocks noGrp="1"/>
          </p:cNvSpPr>
          <p:nvPr>
            <p:ph type="title"/>
          </p:nvPr>
        </p:nvSpPr>
        <p:spPr/>
        <p:txBody>
          <a:bodyPr/>
          <a:lstStyle/>
          <a:p>
            <a:r>
              <a:rPr lang="en-US" dirty="0" smtClean="0"/>
              <a:t>Start and ending videos</a:t>
            </a:r>
            <a:endParaRPr lang="en-US" dirty="0"/>
          </a:p>
        </p:txBody>
      </p:sp>
    </p:spTree>
    <p:extLst>
      <p:ext uri="{BB962C8B-B14F-4D97-AF65-F5344CB8AC3E}">
        <p14:creationId xmlns:p14="http://schemas.microsoft.com/office/powerpoint/2010/main" val="2096792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55422" y="2133600"/>
            <a:ext cx="7745505" cy="3877815"/>
          </a:xfrm>
        </p:spPr>
        <p:txBody>
          <a:bodyPr>
            <a:normAutofit fontScale="70000" lnSpcReduction="20000"/>
          </a:bodyPr>
          <a:lstStyle/>
          <a:p>
            <a:pPr marL="0" indent="0">
              <a:buNone/>
            </a:pPr>
            <a:r>
              <a:rPr lang="en-US" b="1" dirty="0"/>
              <a:t>Books for College Now Courses</a:t>
            </a:r>
          </a:p>
          <a:p>
            <a:r>
              <a:rPr lang="en-US" dirty="0"/>
              <a:t>Some disciplines are very specific in the books they require for their </a:t>
            </a:r>
            <a:r>
              <a:rPr lang="en-US" dirty="0" smtClean="0"/>
              <a:t>courses</a:t>
            </a:r>
          </a:p>
          <a:p>
            <a:r>
              <a:rPr lang="en-US" dirty="0"/>
              <a:t>O</a:t>
            </a:r>
            <a:r>
              <a:rPr lang="en-US" dirty="0" smtClean="0"/>
              <a:t>thers </a:t>
            </a:r>
            <a:r>
              <a:rPr lang="en-US" dirty="0"/>
              <a:t>are more willing to work with what a school already has for the course.   </a:t>
            </a:r>
            <a:endParaRPr lang="en-US" dirty="0" smtClean="0"/>
          </a:p>
          <a:p>
            <a:endParaRPr lang="en-US" dirty="0"/>
          </a:p>
          <a:p>
            <a:pPr marL="0" indent="0">
              <a:buNone/>
            </a:pPr>
            <a:r>
              <a:rPr lang="en-US" b="1" dirty="0"/>
              <a:t>Syllabi for College Now Courses</a:t>
            </a:r>
          </a:p>
          <a:p>
            <a:r>
              <a:rPr lang="en-US" dirty="0"/>
              <a:t>All syllabi for College Now classes must be approved by the SMSU faculty mentor for the course. </a:t>
            </a:r>
            <a:endParaRPr lang="en-US" dirty="0" smtClean="0"/>
          </a:p>
          <a:p>
            <a:r>
              <a:rPr lang="en-US" dirty="0" smtClean="0"/>
              <a:t> </a:t>
            </a:r>
            <a:r>
              <a:rPr lang="en-US" dirty="0"/>
              <a:t>Sometimes syllabi are provided by the faculty and other times teachers are allowed to use their own materials with approval from the mentor. </a:t>
            </a:r>
            <a:endParaRPr lang="en-US" dirty="0" smtClean="0"/>
          </a:p>
          <a:p>
            <a:r>
              <a:rPr lang="en-US" dirty="0" smtClean="0"/>
              <a:t>A </a:t>
            </a:r>
            <a:r>
              <a:rPr lang="en-US" dirty="0"/>
              <a:t>final copy should be sent to the mentoring professor as SMSU will keep a record of syllabi for each College Now course being offered.</a:t>
            </a:r>
          </a:p>
          <a:p>
            <a:endParaRPr lang="en-US" dirty="0" smtClean="0"/>
          </a:p>
          <a:p>
            <a:pPr marL="0" indent="0">
              <a:buNone/>
            </a:pPr>
            <a:r>
              <a:rPr lang="en-US" dirty="0" smtClean="0"/>
              <a:t>By the end of today you should have a good handle on these two things. Ask faculty today any and all questions regarding books and syllabi. </a:t>
            </a:r>
            <a:endParaRPr lang="en-US" dirty="0"/>
          </a:p>
        </p:txBody>
      </p:sp>
      <p:sp>
        <p:nvSpPr>
          <p:cNvPr id="3" name="Footer Placeholder 2"/>
          <p:cNvSpPr>
            <a:spLocks noGrp="1"/>
          </p:cNvSpPr>
          <p:nvPr>
            <p:ph type="ftr" sz="quarter" idx="11"/>
          </p:nvPr>
        </p:nvSpPr>
        <p:spPr>
          <a:xfrm>
            <a:off x="2895600" y="6338046"/>
            <a:ext cx="3657600" cy="365125"/>
          </a:xfrm>
        </p:spPr>
        <p:txBody>
          <a:bodyPr/>
          <a:lstStyle/>
          <a:p>
            <a:r>
              <a:rPr lang="en-US" dirty="0"/>
              <a:t>SMSU College Now New Teacher Orientation </a:t>
            </a:r>
          </a:p>
        </p:txBody>
      </p:sp>
      <p:sp>
        <p:nvSpPr>
          <p:cNvPr id="4" name="Title 3"/>
          <p:cNvSpPr>
            <a:spLocks noGrp="1"/>
          </p:cNvSpPr>
          <p:nvPr>
            <p:ph type="title"/>
          </p:nvPr>
        </p:nvSpPr>
        <p:spPr/>
        <p:txBody>
          <a:bodyPr/>
          <a:lstStyle/>
          <a:p>
            <a:r>
              <a:rPr lang="en-US" dirty="0" smtClean="0"/>
              <a:t>Books/Syllabi</a:t>
            </a:r>
            <a:endParaRPr lang="en-US" dirty="0"/>
          </a:p>
        </p:txBody>
      </p:sp>
    </p:spTree>
    <p:extLst>
      <p:ext uri="{BB962C8B-B14F-4D97-AF65-F5344CB8AC3E}">
        <p14:creationId xmlns:p14="http://schemas.microsoft.com/office/powerpoint/2010/main" val="2946330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6324600" y="304800"/>
            <a:ext cx="2667000" cy="1323439"/>
          </a:xfrm>
          <a:prstGeom prst="rect">
            <a:avLst/>
          </a:prstGeom>
        </p:spPr>
        <p:txBody>
          <a:bodyPr wrap="square">
            <a:spAutoFit/>
          </a:bodyPr>
          <a:lstStyle/>
          <a:p>
            <a:pPr algn="ctr"/>
            <a:r>
              <a:rPr lang="en-US" sz="1600" i="1" dirty="0" smtClean="0">
                <a:solidFill>
                  <a:srgbClr val="7030A0"/>
                </a:solidFill>
              </a:rPr>
              <a:t>“Education is the most powerful weapon which you can use to change the world.” </a:t>
            </a:r>
          </a:p>
          <a:p>
            <a:pPr algn="ctr"/>
            <a:r>
              <a:rPr lang="en-US" sz="1600" dirty="0" smtClean="0"/>
              <a:t/>
            </a:r>
            <a:br>
              <a:rPr lang="en-US" sz="1600" dirty="0" smtClean="0"/>
            </a:br>
            <a:r>
              <a:rPr lang="en-US" sz="1600" dirty="0" smtClean="0"/>
              <a:t>- Nelson Mandela</a:t>
            </a:r>
            <a:endParaRPr lang="en-US" sz="1600" dirty="0"/>
          </a:p>
        </p:txBody>
      </p:sp>
      <p:sp>
        <p:nvSpPr>
          <p:cNvPr id="17" name="Content Placeholder 16"/>
          <p:cNvSpPr>
            <a:spLocks noGrp="1"/>
          </p:cNvSpPr>
          <p:nvPr>
            <p:ph idx="1"/>
          </p:nvPr>
        </p:nvSpPr>
        <p:spPr>
          <a:xfrm>
            <a:off x="457200" y="2133600"/>
            <a:ext cx="8229600" cy="4419600"/>
          </a:xfrm>
        </p:spPr>
        <p:txBody>
          <a:bodyPr>
            <a:normAutofit fontScale="92500" lnSpcReduction="20000"/>
          </a:bodyPr>
          <a:lstStyle/>
          <a:p>
            <a:pPr lvl="0"/>
            <a:r>
              <a:rPr lang="en-US" b="1" dirty="0"/>
              <a:t>Relationships:  </a:t>
            </a:r>
            <a:r>
              <a:rPr lang="en-US" dirty="0"/>
              <a:t>High school teachers are expected to build and maintain a strong relationship with their SMSU mentor, the high school liaison, and the College Now office.  </a:t>
            </a:r>
            <a:endParaRPr lang="en-US" dirty="0" smtClean="0"/>
          </a:p>
          <a:p>
            <a:pPr lvl="0"/>
            <a:endParaRPr lang="en-US" dirty="0"/>
          </a:p>
          <a:p>
            <a:pPr lvl="0"/>
            <a:r>
              <a:rPr lang="en-US" b="1" dirty="0"/>
              <a:t>Operations:  </a:t>
            </a:r>
            <a:r>
              <a:rPr lang="en-US" dirty="0"/>
              <a:t>Teachers are expected to ensure successful and timely registration of their students.  Rosters should be verified by the end of the 10-day registration window.  Teachers should clearly communicate drop and withdrawal policies to their students.</a:t>
            </a:r>
          </a:p>
          <a:p>
            <a:pPr marL="0" indent="0">
              <a:buNone/>
            </a:pPr>
            <a:endParaRPr lang="en-US" dirty="0"/>
          </a:p>
          <a:p>
            <a:pPr lvl="0"/>
            <a:r>
              <a:rPr lang="en-US" b="1" dirty="0"/>
              <a:t>Instruction:  </a:t>
            </a:r>
            <a:r>
              <a:rPr lang="en-US" dirty="0"/>
              <a:t>It is our expectations that teachers will be responsible for inventing the college classroom/setting within their high school environment.  This will ensure that the standard and rigor of the course remain at a collegiate level.</a:t>
            </a:r>
          </a:p>
          <a:p>
            <a:endParaRPr lang="en-US" dirty="0"/>
          </a:p>
        </p:txBody>
      </p:sp>
      <p:sp>
        <p:nvSpPr>
          <p:cNvPr id="16" name="Title 15"/>
          <p:cNvSpPr>
            <a:spLocks noGrp="1"/>
          </p:cNvSpPr>
          <p:nvPr>
            <p:ph type="title"/>
          </p:nvPr>
        </p:nvSpPr>
        <p:spPr>
          <a:xfrm>
            <a:off x="688491" y="570156"/>
            <a:ext cx="4645510" cy="1054250"/>
          </a:xfrm>
        </p:spPr>
        <p:txBody>
          <a:bodyPr/>
          <a:lstStyle/>
          <a:p>
            <a:r>
              <a:rPr lang="en-US" dirty="0" smtClean="0"/>
              <a:t>Expectations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4800" dirty="0" smtClean="0"/>
              <a:t>Teacher / Mentor Relationship</a:t>
            </a:r>
            <a:endParaRPr lang="en-US" sz="4800" dirty="0"/>
          </a:p>
        </p:txBody>
      </p:sp>
      <p:sp>
        <p:nvSpPr>
          <p:cNvPr id="7" name="Content Placeholder 6"/>
          <p:cNvSpPr>
            <a:spLocks noGrp="1"/>
          </p:cNvSpPr>
          <p:nvPr>
            <p:ph sz="quarter" idx="13"/>
          </p:nvPr>
        </p:nvSpPr>
        <p:spPr/>
        <p:txBody>
          <a:bodyPr>
            <a:normAutofit fontScale="85000" lnSpcReduction="10000"/>
          </a:bodyPr>
          <a:lstStyle/>
          <a:p>
            <a:pPr>
              <a:lnSpc>
                <a:spcPct val="90000"/>
              </a:lnSpc>
              <a:defRPr/>
            </a:pPr>
            <a:r>
              <a:rPr lang="en-US" dirty="0" smtClean="0"/>
              <a:t>Professor will visit teacher once per course</a:t>
            </a:r>
          </a:p>
          <a:p>
            <a:pPr>
              <a:lnSpc>
                <a:spcPct val="90000"/>
              </a:lnSpc>
              <a:buNone/>
              <a:defRPr/>
            </a:pPr>
            <a:endParaRPr lang="en-US" dirty="0" smtClean="0"/>
          </a:p>
          <a:p>
            <a:pPr>
              <a:lnSpc>
                <a:spcPct val="90000"/>
              </a:lnSpc>
              <a:defRPr/>
            </a:pPr>
            <a:r>
              <a:rPr lang="en-US" dirty="0" smtClean="0"/>
              <a:t>Professor will be available via phone, fax, email or skype etc. for support</a:t>
            </a:r>
          </a:p>
          <a:p>
            <a:pPr>
              <a:lnSpc>
                <a:spcPct val="90000"/>
              </a:lnSpc>
              <a:buNone/>
              <a:defRPr/>
            </a:pPr>
            <a:endParaRPr lang="en-US" dirty="0" smtClean="0"/>
          </a:p>
          <a:p>
            <a:pPr>
              <a:lnSpc>
                <a:spcPct val="90000"/>
              </a:lnSpc>
              <a:defRPr/>
            </a:pPr>
            <a:r>
              <a:rPr lang="en-US" dirty="0" smtClean="0"/>
              <a:t>Professor will provide curriculum, materials, tests &amp; supplements upon request</a:t>
            </a:r>
          </a:p>
          <a:p>
            <a:pPr>
              <a:lnSpc>
                <a:spcPct val="90000"/>
              </a:lnSpc>
              <a:defRPr/>
            </a:pPr>
            <a:endParaRPr lang="en-US" dirty="0" smtClean="0"/>
          </a:p>
          <a:p>
            <a:pPr>
              <a:lnSpc>
                <a:spcPct val="90000"/>
              </a:lnSpc>
              <a:defRPr/>
            </a:pPr>
            <a:r>
              <a:rPr lang="en-US" dirty="0" smtClean="0"/>
              <a:t>Professor has final authority on university grade</a:t>
            </a:r>
          </a:p>
          <a:p>
            <a:pPr>
              <a:buNone/>
            </a:pPr>
            <a:endParaRPr lang="en-US" dirty="0"/>
          </a:p>
        </p:txBody>
      </p:sp>
      <p:sp>
        <p:nvSpPr>
          <p:cNvPr id="8" name="Content Placeholder 7"/>
          <p:cNvSpPr>
            <a:spLocks noGrp="1"/>
          </p:cNvSpPr>
          <p:nvPr>
            <p:ph sz="quarter" idx="14"/>
          </p:nvPr>
        </p:nvSpPr>
        <p:spPr/>
        <p:txBody>
          <a:bodyPr>
            <a:normAutofit fontScale="92500" lnSpcReduction="20000"/>
          </a:bodyPr>
          <a:lstStyle/>
          <a:p>
            <a:pPr>
              <a:lnSpc>
                <a:spcPct val="90000"/>
              </a:lnSpc>
              <a:defRPr/>
            </a:pPr>
            <a:r>
              <a:rPr lang="en-US" sz="2200" dirty="0" smtClean="0"/>
              <a:t>HS will initiate request for visit for earlier date or extra visit</a:t>
            </a:r>
          </a:p>
          <a:p>
            <a:pPr>
              <a:lnSpc>
                <a:spcPct val="90000"/>
              </a:lnSpc>
              <a:buNone/>
              <a:defRPr/>
            </a:pPr>
            <a:endParaRPr lang="en-US" dirty="0" smtClean="0"/>
          </a:p>
          <a:p>
            <a:pPr>
              <a:lnSpc>
                <a:spcPct val="90000"/>
              </a:lnSpc>
              <a:defRPr/>
            </a:pPr>
            <a:r>
              <a:rPr lang="en-US" sz="2200" dirty="0" smtClean="0"/>
              <a:t>HS will contact professor if questions arise regarding course</a:t>
            </a:r>
          </a:p>
          <a:p>
            <a:pPr>
              <a:lnSpc>
                <a:spcPct val="90000"/>
              </a:lnSpc>
              <a:buNone/>
              <a:defRPr/>
            </a:pPr>
            <a:endParaRPr lang="en-US" dirty="0" smtClean="0"/>
          </a:p>
          <a:p>
            <a:pPr>
              <a:lnSpc>
                <a:spcPct val="90000"/>
              </a:lnSpc>
              <a:defRPr/>
            </a:pPr>
            <a:r>
              <a:rPr lang="en-US" sz="2200" dirty="0" smtClean="0"/>
              <a:t>HS will request additional supplemental course materials if needed</a:t>
            </a:r>
          </a:p>
          <a:p>
            <a:pPr>
              <a:lnSpc>
                <a:spcPct val="90000"/>
              </a:lnSpc>
              <a:buNone/>
              <a:defRPr/>
            </a:pPr>
            <a:endParaRPr lang="en-US" dirty="0" smtClean="0"/>
          </a:p>
          <a:p>
            <a:pPr>
              <a:lnSpc>
                <a:spcPct val="90000"/>
              </a:lnSpc>
              <a:defRPr/>
            </a:pPr>
            <a:endParaRPr lang="en-US" sz="2200" dirty="0" smtClean="0"/>
          </a:p>
          <a:p>
            <a:pPr>
              <a:lnSpc>
                <a:spcPct val="90000"/>
              </a:lnSpc>
              <a:defRPr/>
            </a:pPr>
            <a:r>
              <a:rPr lang="en-US" sz="2200" dirty="0" smtClean="0"/>
              <a:t>HS has final authority on HS transcript grade</a:t>
            </a:r>
          </a:p>
          <a:p>
            <a:endParaRPr lang="en-US" dirty="0"/>
          </a:p>
        </p:txBody>
      </p:sp>
      <p:sp>
        <p:nvSpPr>
          <p:cNvPr id="9" name="Footer Placeholder 2"/>
          <p:cNvSpPr>
            <a:spLocks noGrp="1"/>
          </p:cNvSpPr>
          <p:nvPr>
            <p:ph type="ftr" sz="quarter" idx="11"/>
          </p:nvPr>
        </p:nvSpPr>
        <p:spPr>
          <a:xfrm>
            <a:off x="2667000" y="6324600"/>
            <a:ext cx="3581400" cy="365125"/>
          </a:xfrm>
        </p:spPr>
        <p:txBody>
          <a:bodyPr/>
          <a:lstStyle/>
          <a:p>
            <a:r>
              <a:rPr lang="en-US" dirty="0"/>
              <a:t>SMSU College Now New Teacher Orientation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a:xfrm>
            <a:off x="3124200" y="6161442"/>
            <a:ext cx="3505200" cy="365125"/>
          </a:xfrm>
        </p:spPr>
        <p:txBody>
          <a:bodyPr/>
          <a:lstStyle/>
          <a:p>
            <a:r>
              <a:rPr lang="en-US" dirty="0"/>
              <a:t>SMSU College Now New Teacher Orientation </a:t>
            </a:r>
          </a:p>
        </p:txBody>
      </p:sp>
      <p:sp>
        <p:nvSpPr>
          <p:cNvPr id="3" name="Title 2"/>
          <p:cNvSpPr>
            <a:spLocks noGrp="1"/>
          </p:cNvSpPr>
          <p:nvPr>
            <p:ph type="title"/>
          </p:nvPr>
        </p:nvSpPr>
        <p:spPr/>
        <p:txBody>
          <a:bodyPr/>
          <a:lstStyle/>
          <a:p>
            <a:r>
              <a:rPr lang="en-US" dirty="0" smtClean="0"/>
              <a:t>The high school visit</a:t>
            </a:r>
            <a:endParaRPr lang="en-US" dirty="0"/>
          </a:p>
        </p:txBody>
      </p:sp>
      <p:sp>
        <p:nvSpPr>
          <p:cNvPr id="4" name="Content Placeholder 3"/>
          <p:cNvSpPr>
            <a:spLocks noGrp="1"/>
          </p:cNvSpPr>
          <p:nvPr>
            <p:ph sz="quarter" idx="13"/>
          </p:nvPr>
        </p:nvSpPr>
        <p:spPr>
          <a:xfrm>
            <a:off x="599469" y="2649511"/>
            <a:ext cx="7934303" cy="3877056"/>
          </a:xfrm>
        </p:spPr>
        <p:txBody>
          <a:bodyPr/>
          <a:lstStyle/>
          <a:p>
            <a:r>
              <a:rPr lang="en-US" dirty="0" smtClean="0"/>
              <a:t>Typically, faculty would visit you at least once during the semester. During </a:t>
            </a:r>
            <a:r>
              <a:rPr lang="en-US" dirty="0" err="1" smtClean="0"/>
              <a:t>Covid</a:t>
            </a:r>
            <a:r>
              <a:rPr lang="en-US" dirty="0" smtClean="0"/>
              <a:t> it may be virtually.</a:t>
            </a:r>
          </a:p>
          <a:p>
            <a:endParaRPr lang="en-US" dirty="0" smtClean="0"/>
          </a:p>
          <a:p>
            <a:r>
              <a:rPr lang="en-US" dirty="0" smtClean="0"/>
              <a:t>Communicate in advance what you hope to get from the visit. </a:t>
            </a:r>
          </a:p>
          <a:p>
            <a:pPr marL="0" indent="0">
              <a:buNone/>
            </a:pPr>
            <a:endParaRPr lang="en-US" dirty="0" smtClean="0"/>
          </a:p>
          <a:p>
            <a:r>
              <a:rPr lang="en-US" dirty="0" smtClean="0"/>
              <a:t>Don’t be afraid to ask what to expect and request.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73064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Grading Procedures</a:t>
            </a:r>
            <a:endParaRPr lang="en-US" dirty="0"/>
          </a:p>
        </p:txBody>
      </p:sp>
      <p:sp>
        <p:nvSpPr>
          <p:cNvPr id="4" name="Content Placeholder 3"/>
          <p:cNvSpPr>
            <a:spLocks noGrp="1"/>
          </p:cNvSpPr>
          <p:nvPr>
            <p:ph sz="quarter" idx="13"/>
          </p:nvPr>
        </p:nvSpPr>
        <p:spPr>
          <a:xfrm>
            <a:off x="457200" y="2209800"/>
            <a:ext cx="8077200" cy="3877056"/>
          </a:xfrm>
        </p:spPr>
        <p:txBody>
          <a:bodyPr>
            <a:normAutofit/>
          </a:bodyPr>
          <a:lstStyle/>
          <a:p>
            <a:pPr>
              <a:lnSpc>
                <a:spcPct val="90000"/>
              </a:lnSpc>
              <a:buNone/>
              <a:defRPr/>
            </a:pPr>
            <a:endParaRPr lang="en-US" dirty="0" smtClean="0"/>
          </a:p>
          <a:p>
            <a:pPr>
              <a:lnSpc>
                <a:spcPct val="90000"/>
              </a:lnSpc>
              <a:defRPr/>
            </a:pPr>
            <a:r>
              <a:rPr lang="en-US" dirty="0" smtClean="0"/>
              <a:t>Final grades need to be </a:t>
            </a:r>
            <a:r>
              <a:rPr lang="en-US" b="1" u="sng" dirty="0" smtClean="0"/>
              <a:t>submitted</a:t>
            </a:r>
            <a:r>
              <a:rPr lang="en-US" dirty="0" smtClean="0"/>
              <a:t> to the Mentor Professor within 5 days of end of the course </a:t>
            </a:r>
          </a:p>
          <a:p>
            <a:pPr marL="0" indent="0">
              <a:lnSpc>
                <a:spcPct val="90000"/>
              </a:lnSpc>
              <a:buNone/>
              <a:defRPr/>
            </a:pPr>
            <a:endParaRPr lang="en-US" dirty="0" smtClean="0"/>
          </a:p>
          <a:p>
            <a:pPr>
              <a:lnSpc>
                <a:spcPct val="90000"/>
              </a:lnSpc>
              <a:buNone/>
              <a:defRPr/>
            </a:pPr>
            <a:endParaRPr lang="en-US" dirty="0" smtClean="0"/>
          </a:p>
          <a:p>
            <a:pPr>
              <a:lnSpc>
                <a:spcPct val="90000"/>
              </a:lnSpc>
              <a:defRPr/>
            </a:pPr>
            <a:r>
              <a:rPr lang="en-US" dirty="0" smtClean="0"/>
              <a:t>Class of all “A” grades will be considered grade inflation and may be reviewed by the university </a:t>
            </a:r>
          </a:p>
          <a:p>
            <a:pPr marL="0" indent="0">
              <a:lnSpc>
                <a:spcPct val="90000"/>
              </a:lnSpc>
              <a:buNone/>
              <a:defRPr/>
            </a:pPr>
            <a:r>
              <a:rPr lang="en-US" sz="1800" dirty="0" smtClean="0"/>
              <a:t>    (University grading rubrics should be used to prevent grade inflation)</a:t>
            </a:r>
          </a:p>
          <a:p>
            <a:pPr marL="0" indent="0">
              <a:buNone/>
            </a:pPr>
            <a:endParaRPr lang="en-US" dirty="0"/>
          </a:p>
        </p:txBody>
      </p:sp>
      <p:sp>
        <p:nvSpPr>
          <p:cNvPr id="6" name="Rectangle 5"/>
          <p:cNvSpPr/>
          <p:nvPr/>
        </p:nvSpPr>
        <p:spPr>
          <a:xfrm rot="20957773">
            <a:off x="7157429" y="1370398"/>
            <a:ext cx="1714632" cy="92333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54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A+</a:t>
            </a:r>
            <a:endParaRPr lang="en-US"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5" name="Rectangle 4"/>
          <p:cNvSpPr/>
          <p:nvPr/>
        </p:nvSpPr>
        <p:spPr>
          <a:xfrm>
            <a:off x="381000" y="5902190"/>
            <a:ext cx="6096000" cy="369332"/>
          </a:xfrm>
          <a:prstGeom prst="rect">
            <a:avLst/>
          </a:prstGeom>
        </p:spPr>
        <p:txBody>
          <a:bodyPr wrap="square">
            <a:spAutoFit/>
          </a:bodyPr>
          <a:lstStyle/>
          <a:p>
            <a:r>
              <a:rPr lang="en-US" dirty="0">
                <a:solidFill>
                  <a:srgbClr val="7030A0"/>
                </a:solidFill>
              </a:rPr>
              <a:t>“I am not a teacher, but an awakener.”--Robert Frost</a:t>
            </a:r>
          </a:p>
        </p:txBody>
      </p:sp>
      <p:sp>
        <p:nvSpPr>
          <p:cNvPr id="7" name="Footer Placeholder 2"/>
          <p:cNvSpPr>
            <a:spLocks noGrp="1"/>
          </p:cNvSpPr>
          <p:nvPr>
            <p:ph type="ftr" sz="quarter" idx="11"/>
          </p:nvPr>
        </p:nvSpPr>
        <p:spPr>
          <a:xfrm>
            <a:off x="2667000" y="6324600"/>
            <a:ext cx="3581400" cy="365125"/>
          </a:xfrm>
        </p:spPr>
        <p:txBody>
          <a:bodyPr/>
          <a:lstStyle/>
          <a:p>
            <a:r>
              <a:rPr lang="en-US" dirty="0"/>
              <a:t>SMSU College Now New Teacher Orientation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txBox="1">
            <a:spLocks/>
          </p:cNvSpPr>
          <p:nvPr/>
        </p:nvSpPr>
        <p:spPr>
          <a:xfrm>
            <a:off x="2667000" y="6324600"/>
            <a:ext cx="35814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SMSU College Now New Teacher Orientation </a:t>
            </a:r>
            <a:endParaRPr lang="en-US" dirty="0"/>
          </a:p>
        </p:txBody>
      </p:sp>
      <p:sp>
        <p:nvSpPr>
          <p:cNvPr id="4" name="Title 3"/>
          <p:cNvSpPr>
            <a:spLocks noGrp="1"/>
          </p:cNvSpPr>
          <p:nvPr>
            <p:ph type="title"/>
          </p:nvPr>
        </p:nvSpPr>
        <p:spPr/>
        <p:txBody>
          <a:bodyPr/>
          <a:lstStyle/>
          <a:p>
            <a:r>
              <a:rPr lang="en-US" dirty="0" smtClean="0"/>
              <a:t>Eligibility/Appeal</a:t>
            </a:r>
            <a:endParaRPr lang="en-US" dirty="0"/>
          </a:p>
        </p:txBody>
      </p:sp>
      <p:sp>
        <p:nvSpPr>
          <p:cNvPr id="5" name="Content Placeholder 4"/>
          <p:cNvSpPr>
            <a:spLocks noGrp="1"/>
          </p:cNvSpPr>
          <p:nvPr>
            <p:ph idx="1"/>
          </p:nvPr>
        </p:nvSpPr>
        <p:spPr/>
        <p:txBody>
          <a:bodyPr>
            <a:normAutofit fontScale="77500" lnSpcReduction="20000"/>
          </a:bodyPr>
          <a:lstStyle/>
          <a:p>
            <a:pPr marL="0" indent="0">
              <a:buNone/>
            </a:pPr>
            <a:endParaRPr lang="en-US" b="1" dirty="0"/>
          </a:p>
          <a:p>
            <a:r>
              <a:rPr lang="en-US" sz="2200" b="1" dirty="0"/>
              <a:t>Seniors - </a:t>
            </a:r>
            <a:r>
              <a:rPr lang="en-US" sz="2200" dirty="0"/>
              <a:t>need to have a 3.0 GPA or above and be in the top half of their graduating class</a:t>
            </a:r>
            <a:r>
              <a:rPr lang="en-US" sz="2200" dirty="0" smtClean="0"/>
              <a:t>*</a:t>
            </a:r>
          </a:p>
          <a:p>
            <a:endParaRPr lang="en-US" sz="2200" dirty="0"/>
          </a:p>
          <a:p>
            <a:r>
              <a:rPr lang="en-US" sz="2200" b="1" dirty="0"/>
              <a:t>Juniors - </a:t>
            </a:r>
            <a:r>
              <a:rPr lang="en-US" sz="2200" dirty="0"/>
              <a:t>need to have a 3.0 GPA or above and be in the top third of their graduating class</a:t>
            </a:r>
            <a:r>
              <a:rPr lang="en-US" sz="2200" dirty="0" smtClean="0"/>
              <a:t>*</a:t>
            </a:r>
          </a:p>
          <a:p>
            <a:endParaRPr lang="en-US" sz="2200" dirty="0"/>
          </a:p>
          <a:p>
            <a:r>
              <a:rPr lang="en-US" sz="2200" b="1" dirty="0"/>
              <a:t>Sophomores - </a:t>
            </a:r>
            <a:r>
              <a:rPr lang="en-US" sz="2200" dirty="0"/>
              <a:t>need to be in the top 10% of their graduating class and have scored over the 90th percentile on a nationally standardized </a:t>
            </a:r>
            <a:r>
              <a:rPr lang="en-US" sz="2200" dirty="0" smtClean="0"/>
              <a:t>test</a:t>
            </a:r>
          </a:p>
          <a:p>
            <a:endParaRPr lang="en-US" sz="2200" dirty="0"/>
          </a:p>
          <a:p>
            <a:r>
              <a:rPr lang="en-US" sz="2200" i="1" dirty="0"/>
              <a:t>*Note:  Test scores from a nationally standardized test can be used to replace class rank if needed.  Students will still be required to meet the 3.0 GPA to go along with their test scores.  Seniors need to score over the 50th percentile and juniors need to score over the 70th percentile.</a:t>
            </a:r>
            <a:endParaRPr lang="en-US" sz="2200" dirty="0"/>
          </a:p>
          <a:p>
            <a:endParaRPr lang="en-US" dirty="0"/>
          </a:p>
        </p:txBody>
      </p:sp>
    </p:spTree>
    <p:extLst>
      <p:ext uri="{BB962C8B-B14F-4D97-AF65-F5344CB8AC3E}">
        <p14:creationId xmlns:p14="http://schemas.microsoft.com/office/powerpoint/2010/main" val="1194457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4744" y="2283627"/>
            <a:ext cx="8063753" cy="3877815"/>
          </a:xfrm>
        </p:spPr>
        <p:txBody>
          <a:bodyPr>
            <a:normAutofit lnSpcReduction="10000"/>
          </a:bodyPr>
          <a:lstStyle/>
          <a:p>
            <a:pPr marL="0" indent="0">
              <a:buNone/>
            </a:pPr>
            <a:r>
              <a:rPr lang="en-US" b="1" i="1" dirty="0" err="1"/>
              <a:t>StarID</a:t>
            </a:r>
            <a:r>
              <a:rPr lang="en-US" b="1" i="1" dirty="0"/>
              <a:t> </a:t>
            </a:r>
            <a:r>
              <a:rPr lang="en-US" b="1" i="1" dirty="0" smtClean="0"/>
              <a:t>Information</a:t>
            </a:r>
          </a:p>
          <a:p>
            <a:endParaRPr lang="en-US" dirty="0"/>
          </a:p>
          <a:p>
            <a:pPr marL="0" indent="0">
              <a:buNone/>
            </a:pPr>
            <a:r>
              <a:rPr lang="en-US" sz="1900" dirty="0" err="1"/>
              <a:t>StarIDs</a:t>
            </a:r>
            <a:r>
              <a:rPr lang="en-US" sz="1900" dirty="0"/>
              <a:t> are a username assigned to individuals for the purpose of logging into system-based programs.  It is unique across the MN State College and University system (MNSCU), so individuals should only have one </a:t>
            </a:r>
            <a:r>
              <a:rPr lang="en-US" sz="1900" dirty="0" err="1"/>
              <a:t>StarID</a:t>
            </a:r>
            <a:r>
              <a:rPr lang="en-US" sz="1900" dirty="0"/>
              <a:t>.  Both high school teachers and students are assigned a </a:t>
            </a:r>
            <a:r>
              <a:rPr lang="en-US" sz="1900" dirty="0" err="1"/>
              <a:t>StarID</a:t>
            </a:r>
            <a:r>
              <a:rPr lang="en-US" sz="1900" dirty="0"/>
              <a:t> upon applying.  </a:t>
            </a:r>
            <a:endParaRPr lang="en-US" sz="1900" dirty="0" smtClean="0"/>
          </a:p>
          <a:p>
            <a:pPr marL="0" indent="0">
              <a:buNone/>
            </a:pPr>
            <a:endParaRPr lang="en-US" sz="1900" dirty="0"/>
          </a:p>
          <a:p>
            <a:pPr marL="0" indent="0">
              <a:buNone/>
            </a:pPr>
            <a:r>
              <a:rPr lang="en-US" sz="1900" dirty="0" smtClean="0"/>
              <a:t>As </a:t>
            </a:r>
            <a:r>
              <a:rPr lang="en-US" sz="1900" dirty="0"/>
              <a:t>a teacher, instructions of how to activate a </a:t>
            </a:r>
            <a:r>
              <a:rPr lang="en-US" sz="1900" dirty="0" err="1"/>
              <a:t>StarID</a:t>
            </a:r>
            <a:r>
              <a:rPr lang="en-US" sz="1900" dirty="0"/>
              <a:t> were included in the approval notice.  The </a:t>
            </a:r>
            <a:r>
              <a:rPr lang="en-US" sz="1900" dirty="0" err="1"/>
              <a:t>StarID</a:t>
            </a:r>
            <a:r>
              <a:rPr lang="en-US" sz="1900" dirty="0"/>
              <a:t> and password created during the activation process will be used when logging into university systems for roster verifications and for library access.</a:t>
            </a:r>
          </a:p>
          <a:p>
            <a:endParaRPr lang="en-US" dirty="0"/>
          </a:p>
        </p:txBody>
      </p:sp>
      <p:sp>
        <p:nvSpPr>
          <p:cNvPr id="3" name="Footer Placeholder 2"/>
          <p:cNvSpPr>
            <a:spLocks noGrp="1"/>
          </p:cNvSpPr>
          <p:nvPr>
            <p:ph type="ftr" sz="quarter" idx="11"/>
          </p:nvPr>
        </p:nvSpPr>
        <p:spPr>
          <a:xfrm>
            <a:off x="2667000" y="6324600"/>
            <a:ext cx="3581400" cy="365125"/>
          </a:xfrm>
        </p:spPr>
        <p:txBody>
          <a:bodyPr/>
          <a:lstStyle/>
          <a:p>
            <a:r>
              <a:rPr lang="en-US" dirty="0"/>
              <a:t>SMSU College Now New Teacher Orientation </a:t>
            </a:r>
          </a:p>
        </p:txBody>
      </p:sp>
      <p:sp>
        <p:nvSpPr>
          <p:cNvPr id="4" name="Title 3"/>
          <p:cNvSpPr>
            <a:spLocks noGrp="1"/>
          </p:cNvSpPr>
          <p:nvPr>
            <p:ph type="title"/>
          </p:nvPr>
        </p:nvSpPr>
        <p:spPr/>
        <p:txBody>
          <a:bodyPr/>
          <a:lstStyle/>
          <a:p>
            <a:r>
              <a:rPr lang="en-US" dirty="0" err="1" smtClean="0"/>
              <a:t>StarID</a:t>
            </a:r>
            <a:endParaRPr lang="en-US" dirty="0"/>
          </a:p>
        </p:txBody>
      </p:sp>
    </p:spTree>
    <p:extLst>
      <p:ext uri="{BB962C8B-B14F-4D97-AF65-F5344CB8AC3E}">
        <p14:creationId xmlns:p14="http://schemas.microsoft.com/office/powerpoint/2010/main" val="359777759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Hardcover</Template>
  <TotalTime>1822</TotalTime>
  <Words>1335</Words>
  <Application>Microsoft Office PowerPoint</Application>
  <PresentationFormat>On-screen Show (4:3)</PresentationFormat>
  <Paragraphs>145</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Book Antiqua</vt:lpstr>
      <vt:lpstr>Brush Script MT</vt:lpstr>
      <vt:lpstr>Calibri</vt:lpstr>
      <vt:lpstr>Wingdings</vt:lpstr>
      <vt:lpstr>Hardcover</vt:lpstr>
      <vt:lpstr>College Now  New Teacher Orientation</vt:lpstr>
      <vt:lpstr>Start and ending videos</vt:lpstr>
      <vt:lpstr>Books/Syllabi</vt:lpstr>
      <vt:lpstr>Expectations</vt:lpstr>
      <vt:lpstr>Teacher / Mentor Relationship</vt:lpstr>
      <vt:lpstr>The high school visit</vt:lpstr>
      <vt:lpstr>Grading Procedures</vt:lpstr>
      <vt:lpstr>Eligibility/Appeal</vt:lpstr>
      <vt:lpstr>StarID</vt:lpstr>
      <vt:lpstr>Registration</vt:lpstr>
      <vt:lpstr>Drop/Withdrawal</vt:lpstr>
      <vt:lpstr>E-Services</vt:lpstr>
      <vt:lpstr>Academic Dishonesty</vt:lpstr>
      <vt:lpstr>Other…</vt:lpstr>
      <vt:lpstr>Surveys</vt:lpstr>
      <vt:lpstr>WHO  TO  CONTACT? </vt:lpstr>
      <vt:lpstr>See you tomorrow! </vt:lpstr>
    </vt:vector>
  </TitlesOfParts>
  <Company>Southwest Minnesota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Now Mentoring:  Best Practices</dc:title>
  <dc:creator>smsuadmin</dc:creator>
  <cp:lastModifiedBy>Kim Guenther</cp:lastModifiedBy>
  <cp:revision>87</cp:revision>
  <cp:lastPrinted>2018-08-06T21:57:08Z</cp:lastPrinted>
  <dcterms:created xsi:type="dcterms:W3CDTF">2013-01-08T02:26:07Z</dcterms:created>
  <dcterms:modified xsi:type="dcterms:W3CDTF">2020-08-02T19:19:34Z</dcterms:modified>
</cp:coreProperties>
</file>