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1" r:id="rId8"/>
    <p:sldId id="262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A6A-4AB5-A5B4-2B2D735B42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A6A-4AB5-A5B4-2B2D735B42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A6A-4AB5-A5B4-2B2D735B42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A6A-4AB5-A5B4-2B2D735B42E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A6A-4AB5-A5B4-2B2D735B42E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A6A-4AB5-A5B4-2B2D735B42E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A6A-4AB5-A5B4-2B2D735B42E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A6A-4AB5-A5B4-2B2D735B42E5}"/>
              </c:ext>
            </c:extLst>
          </c:dPt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  <c:pt idx="4">
                  <c:v>12.5</c:v>
                </c:pt>
                <c:pt idx="5">
                  <c:v>12.5</c:v>
                </c:pt>
                <c:pt idx="6">
                  <c:v>12.5</c:v>
                </c:pt>
                <c:pt idx="7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A6A-4AB5-A5B4-2B2D735B42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0.67504</cdr:x>
      <cdr:y>0.21665</cdr:y>
    </cdr:from>
    <cdr:to>
      <cdr:x>0.80893</cdr:x>
      <cdr:y>0.32157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8DD01406-FD06-4BA8-80A4-0DE323FC42BC}"/>
            </a:ext>
          </a:extLst>
        </cdr:cNvPr>
        <cdr:cNvSpPr txBox="1"/>
      </cdr:nvSpPr>
      <cdr:spPr>
        <a:xfrm xmlns:a="http://schemas.openxmlformats.org/drawingml/2006/main">
          <a:off x="6483350" y="844690"/>
          <a:ext cx="1285875" cy="409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Mental health</a:t>
          </a:r>
        </a:p>
      </cdr:txBody>
    </cdr:sp>
  </cdr:relSizeAnchor>
  <cdr:relSizeAnchor xmlns:cdr="http://schemas.openxmlformats.org/drawingml/2006/chartDrawing">
    <cdr:from>
      <cdr:x>0.68992</cdr:x>
      <cdr:y>0.6053</cdr:y>
    </cdr:from>
    <cdr:to>
      <cdr:x>0.82281</cdr:x>
      <cdr:y>0.68261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A97115D7-2ABE-41E6-82A8-B3F2B199D285}"/>
            </a:ext>
          </a:extLst>
        </cdr:cNvPr>
        <cdr:cNvSpPr txBox="1"/>
      </cdr:nvSpPr>
      <cdr:spPr>
        <a:xfrm xmlns:a="http://schemas.openxmlformats.org/drawingml/2006/main">
          <a:off x="6626225" y="2359989"/>
          <a:ext cx="1276350" cy="3014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Lack of study skills</a:t>
          </a:r>
        </a:p>
      </cdr:txBody>
    </cdr:sp>
  </cdr:relSizeAnchor>
  <cdr:relSizeAnchor xmlns:cdr="http://schemas.openxmlformats.org/drawingml/2006/chartDrawing">
    <cdr:from>
      <cdr:x>0.59471</cdr:x>
      <cdr:y>0.03502</cdr:y>
    </cdr:from>
    <cdr:to>
      <cdr:x>0.76727</cdr:x>
      <cdr:y>0.08388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F6161665-11BF-4119-A3CC-9B466AB47C76}"/>
            </a:ext>
          </a:extLst>
        </cdr:cNvPr>
        <cdr:cNvSpPr txBox="1"/>
      </cdr:nvSpPr>
      <cdr:spPr>
        <a:xfrm xmlns:a="http://schemas.openxmlformats.org/drawingml/2006/main">
          <a:off x="5711825" y="136525"/>
          <a:ext cx="165735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Finances</a:t>
          </a:r>
        </a:p>
      </cdr:txBody>
    </cdr:sp>
  </cdr:relSizeAnchor>
  <cdr:relSizeAnchor xmlns:cdr="http://schemas.openxmlformats.org/drawingml/2006/chartDrawing">
    <cdr:from>
      <cdr:x>0.62744</cdr:x>
      <cdr:y>0.89251</cdr:y>
    </cdr:from>
    <cdr:to>
      <cdr:x>0.77917</cdr:x>
      <cdr:y>0.93893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E42A2EE4-295D-417D-B1B5-8C54075F341C}"/>
            </a:ext>
          </a:extLst>
        </cdr:cNvPr>
        <cdr:cNvSpPr txBox="1"/>
      </cdr:nvSpPr>
      <cdr:spPr>
        <a:xfrm xmlns:a="http://schemas.openxmlformats.org/drawingml/2006/main">
          <a:off x="6026150" y="3479800"/>
          <a:ext cx="1457325" cy="1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Social media</a:t>
          </a:r>
        </a:p>
      </cdr:txBody>
    </cdr:sp>
  </cdr:relSizeAnchor>
  <cdr:relSizeAnchor xmlns:cdr="http://schemas.openxmlformats.org/drawingml/2006/chartDrawing">
    <cdr:from>
      <cdr:x>0.31306</cdr:x>
      <cdr:y>0.04397</cdr:y>
    </cdr:from>
    <cdr:to>
      <cdr:x>0.4281</cdr:x>
      <cdr:y>0.13529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01A32795-FEA7-43CE-BF39-CB213BFB5D18}"/>
            </a:ext>
          </a:extLst>
        </cdr:cNvPr>
        <cdr:cNvSpPr txBox="1"/>
      </cdr:nvSpPr>
      <cdr:spPr>
        <a:xfrm xmlns:a="http://schemas.openxmlformats.org/drawingml/2006/main">
          <a:off x="3006725" y="171450"/>
          <a:ext cx="1104900" cy="356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Professor</a:t>
          </a:r>
        </a:p>
      </cdr:txBody>
    </cdr:sp>
  </cdr:relSizeAnchor>
  <cdr:relSizeAnchor xmlns:cdr="http://schemas.openxmlformats.org/drawingml/2006/chartDrawing">
    <cdr:from>
      <cdr:x>0.2119</cdr:x>
      <cdr:y>0.27699</cdr:y>
    </cdr:from>
    <cdr:to>
      <cdr:x>0.31107</cdr:x>
      <cdr:y>0.35761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9A4E3CF0-3AF4-40DE-958D-E37BF1272548}"/>
            </a:ext>
          </a:extLst>
        </cdr:cNvPr>
        <cdr:cNvSpPr txBox="1"/>
      </cdr:nvSpPr>
      <cdr:spPr>
        <a:xfrm xmlns:a="http://schemas.openxmlformats.org/drawingml/2006/main">
          <a:off x="2035175" y="1079946"/>
          <a:ext cx="9525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Parents</a:t>
          </a:r>
        </a:p>
      </cdr:txBody>
    </cdr:sp>
  </cdr:relSizeAnchor>
  <cdr:relSizeAnchor xmlns:cdr="http://schemas.openxmlformats.org/drawingml/2006/chartDrawing">
    <cdr:from>
      <cdr:x>0.22182</cdr:x>
      <cdr:y>0.59702</cdr:y>
    </cdr:from>
    <cdr:to>
      <cdr:x>0.31306</cdr:x>
      <cdr:y>0.65321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EB77F81C-0DCB-4B4B-91CA-41C947829208}"/>
            </a:ext>
          </a:extLst>
        </cdr:cNvPr>
        <cdr:cNvSpPr txBox="1"/>
      </cdr:nvSpPr>
      <cdr:spPr>
        <a:xfrm xmlns:a="http://schemas.openxmlformats.org/drawingml/2006/main">
          <a:off x="2130425" y="2327721"/>
          <a:ext cx="87630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0.21488</cdr:x>
      <cdr:y>0.61412</cdr:y>
    </cdr:from>
    <cdr:to>
      <cdr:x>0.33884</cdr:x>
      <cdr:y>0.69474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9349A77A-B3A0-4B23-9368-8D02027CF9F8}"/>
            </a:ext>
          </a:extLst>
        </cdr:cNvPr>
        <cdr:cNvSpPr txBox="1"/>
      </cdr:nvSpPr>
      <cdr:spPr>
        <a:xfrm xmlns:a="http://schemas.openxmlformats.org/drawingml/2006/main">
          <a:off x="2063750" y="2394396"/>
          <a:ext cx="11906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High school</a:t>
          </a:r>
        </a:p>
      </cdr:txBody>
    </cdr:sp>
  </cdr:relSizeAnchor>
  <cdr:relSizeAnchor xmlns:cdr="http://schemas.openxmlformats.org/drawingml/2006/chartDrawing">
    <cdr:from>
      <cdr:x>0.27041</cdr:x>
      <cdr:y>0.83155</cdr:y>
    </cdr:from>
    <cdr:to>
      <cdr:x>0.37851</cdr:x>
      <cdr:y>0.89262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0493A983-0C34-4EEA-9C5B-A978957F9DC7}"/>
            </a:ext>
          </a:extLst>
        </cdr:cNvPr>
        <cdr:cNvSpPr txBox="1"/>
      </cdr:nvSpPr>
      <cdr:spPr>
        <a:xfrm xmlns:a="http://schemas.openxmlformats.org/drawingml/2006/main">
          <a:off x="2597150" y="3242121"/>
          <a:ext cx="103822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University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319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28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61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55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8536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437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454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88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3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61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14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EAFC3-6B0D-4924-95EF-E99B3440BB46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4A5349A-EF7A-4E9D-B36F-A6DDA0E5672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80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nscu-my.sharepoint.com/personal/ck9592dx_minnstate_edu/_layouts/15/onedrive.aspx?login_hint=ck9592dx%40minnstate%2Eedu&amp;id=%2Fpersonal%2Fck9592dx%5Fminnstate%5Fedu%2FDocuments%2FSP%20Syllabus%20Spring%202022%2Epdf&amp;parent=%2Fpersonal%2Fck9592dx%5Fminnstate%5Fedu%2FDocuments" TargetMode="External"/><Relationship Id="rId2" Type="http://schemas.openxmlformats.org/officeDocument/2006/relationships/hyperlink" Target="https://mnscu-my.sharepoint.com/:w:/r/personal/ck9592dx_minnstate_edu/_layouts/15/Doc.aspx?sourcedoc=%7BC56F4DA8-0149-4D11-8658-8744A4D50CC7%7D&amp;file=Week%2013%20Discussion%201%20Template%20Option%201%201.docx&amp;action=default&amp;mobileredirect=tru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CB689-1661-4BC6-AF8A-A8EEDA4830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9925" y="802298"/>
            <a:ext cx="8637073" cy="2541431"/>
          </a:xfrm>
        </p:spPr>
        <p:txBody>
          <a:bodyPr/>
          <a:lstStyle/>
          <a:p>
            <a:pPr algn="ctr"/>
            <a:r>
              <a:rPr lang="en-US" dirty="0"/>
              <a:t>Equity By Design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39491" y="3842327"/>
            <a:ext cx="3777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Sara Fier</a:t>
            </a:r>
            <a:br>
              <a:rPr lang="en-US" smtClean="0"/>
            </a:br>
            <a:r>
              <a:rPr lang="en-US" smtClean="0"/>
              <a:t>4/13/22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9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2667E-ADD8-41B4-AC9E-D3E5CF013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Consideration of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121D1A-ADE8-4444-9ECA-6E2C47DC85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454449"/>
              </p:ext>
            </p:extLst>
          </p:nvPr>
        </p:nvGraphicFramePr>
        <p:xfrm>
          <a:off x="1451579" y="1949004"/>
          <a:ext cx="9604375" cy="3898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42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Deficit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033" y="1853754"/>
            <a:ext cx="9603275" cy="41818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Students were not well educated in high school</a:t>
            </a:r>
          </a:p>
          <a:p>
            <a:r>
              <a:rPr lang="en-US" dirty="0" smtClean="0"/>
              <a:t>The problem is K-12</a:t>
            </a:r>
          </a:p>
          <a:p>
            <a:r>
              <a:rPr lang="en-US" dirty="0" smtClean="0"/>
              <a:t>The community of origin was not college oriented</a:t>
            </a:r>
          </a:p>
          <a:p>
            <a:r>
              <a:rPr lang="en-US" dirty="0" smtClean="0"/>
              <a:t>Grade school and middle school teachers didn’t lay a good foundation</a:t>
            </a:r>
          </a:p>
          <a:p>
            <a:r>
              <a:rPr lang="en-US" dirty="0" smtClean="0"/>
              <a:t>We’ve lowered admission standards</a:t>
            </a:r>
          </a:p>
          <a:p>
            <a:r>
              <a:rPr lang="en-US" dirty="0" smtClean="0"/>
              <a:t>The home community lacks adequate health care for maternal and child well-being</a:t>
            </a:r>
          </a:p>
          <a:p>
            <a:r>
              <a:rPr lang="en-US" dirty="0" smtClean="0"/>
              <a:t>International and immigrant students are culturally unprepared</a:t>
            </a:r>
          </a:p>
          <a:p>
            <a:r>
              <a:rPr lang="en-US" dirty="0" smtClean="0"/>
              <a:t>Too many students require remediation</a:t>
            </a:r>
          </a:p>
          <a:p>
            <a:r>
              <a:rPr lang="en-US" dirty="0" smtClean="0"/>
              <a:t>They don’t read</a:t>
            </a:r>
          </a:p>
          <a:p>
            <a:r>
              <a:rPr lang="en-US" dirty="0" smtClean="0"/>
              <a:t>Faculty can’t be expected to know how to teach such poorly prepared students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393791"/>
            <a:ext cx="7656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Mc Nair (2016). </a:t>
            </a:r>
            <a:r>
              <a:rPr lang="en-US" i="1" dirty="0" smtClean="0"/>
              <a:t>Becoming a Student Ready College</a:t>
            </a:r>
            <a:r>
              <a:rPr lang="en-US" dirty="0" smtClean="0"/>
              <a:t> (</a:t>
            </a:r>
            <a:r>
              <a:rPr lang="en-US" dirty="0" err="1" smtClean="0"/>
              <a:t>ebook</a:t>
            </a:r>
            <a:r>
              <a:rPr lang="en-US" dirty="0" smtClean="0"/>
              <a:t> p. 144-145)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49C70-F76E-4E2C-BB46-254024C6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Consideration of data</a:t>
            </a:r>
            <a:br>
              <a:rPr lang="en-US" dirty="0"/>
            </a:br>
            <a:r>
              <a:rPr lang="en-US" dirty="0"/>
              <a:t>focus on your sphere of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2449C-155A-4A65-AD22-85513A8CD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can you personally control/influence? </a:t>
            </a:r>
            <a:r>
              <a:rPr lang="en-US" dirty="0" smtClean="0"/>
              <a:t>		That’s </a:t>
            </a:r>
            <a:r>
              <a:rPr lang="en-US" dirty="0"/>
              <a:t>where your focus should be.</a:t>
            </a:r>
          </a:p>
          <a:p>
            <a:r>
              <a:rPr lang="en-US" dirty="0"/>
              <a:t>Course design</a:t>
            </a:r>
          </a:p>
          <a:p>
            <a:r>
              <a:rPr lang="en-US" dirty="0"/>
              <a:t>Assignments</a:t>
            </a:r>
          </a:p>
          <a:p>
            <a:r>
              <a:rPr lang="en-US" dirty="0"/>
              <a:t>Grading</a:t>
            </a:r>
          </a:p>
          <a:p>
            <a:r>
              <a:rPr lang="en-US" dirty="0"/>
              <a:t>Syllabus</a:t>
            </a:r>
          </a:p>
          <a:p>
            <a:r>
              <a:rPr lang="en-US" dirty="0"/>
              <a:t>Relationship with students</a:t>
            </a:r>
          </a:p>
          <a:p>
            <a:r>
              <a:rPr lang="en-US" dirty="0"/>
              <a:t>Pedagogy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1EEA848-4E88-4A03-A859-13E4A90D206C}"/>
              </a:ext>
            </a:extLst>
          </p:cNvPr>
          <p:cNvCxnSpPr>
            <a:cxnSpLocks/>
          </p:cNvCxnSpPr>
          <p:nvPr/>
        </p:nvCxnSpPr>
        <p:spPr>
          <a:xfrm>
            <a:off x="5153025" y="3057525"/>
            <a:ext cx="1171575" cy="1800225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A6E70-729A-45DF-8E23-0EE3F5F75902}"/>
              </a:ext>
            </a:extLst>
          </p:cNvPr>
          <p:cNvCxnSpPr>
            <a:cxnSpLocks/>
          </p:cNvCxnSpPr>
          <p:nvPr/>
        </p:nvCxnSpPr>
        <p:spPr>
          <a:xfrm flipH="1">
            <a:off x="6324600" y="2990850"/>
            <a:ext cx="1200150" cy="186690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ck Arc 11">
            <a:extLst>
              <a:ext uri="{FF2B5EF4-FFF2-40B4-BE49-F238E27FC236}">
                <a16:creationId xmlns:a16="http://schemas.microsoft.com/office/drawing/2014/main" id="{E76BC637-1C7B-4D7A-96C5-842DA4BA9733}"/>
              </a:ext>
            </a:extLst>
          </p:cNvPr>
          <p:cNvSpPr/>
          <p:nvPr/>
        </p:nvSpPr>
        <p:spPr>
          <a:xfrm>
            <a:off x="5057775" y="2740819"/>
            <a:ext cx="2533650" cy="709613"/>
          </a:xfrm>
          <a:prstGeom prst="blockArc">
            <a:avLst>
              <a:gd name="adj1" fmla="val 10899735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87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Adopt a Growth Mindset</a:t>
            </a:r>
            <a:br>
              <a:rPr lang="en-US" dirty="0" smtClean="0"/>
            </a:br>
            <a:r>
              <a:rPr lang="en-US" dirty="0" smtClean="0"/>
              <a:t>(as opposed to a fixed or Deficit mindset)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all always learning, growing and improving</a:t>
            </a:r>
          </a:p>
          <a:p>
            <a:r>
              <a:rPr lang="en-US" dirty="0" smtClean="0"/>
              <a:t>We may not be “there” yet, but we can get there</a:t>
            </a:r>
          </a:p>
          <a:p>
            <a:r>
              <a:rPr lang="en-US" strike="sngStrike" dirty="0" smtClean="0"/>
              <a:t>Failure</a:t>
            </a:r>
            <a:r>
              <a:rPr lang="en-US" dirty="0" smtClean="0"/>
              <a:t>	 = Learning opportunity</a:t>
            </a:r>
          </a:p>
          <a:p>
            <a:r>
              <a:rPr lang="en-US" dirty="0" smtClean="0"/>
              <a:t>Perfection is a myth</a:t>
            </a:r>
          </a:p>
          <a:p>
            <a:r>
              <a:rPr lang="en-US" dirty="0" smtClean="0"/>
              <a:t>Set challenging but attainable goals; meet them; set more goals (cycle of continuous improvement)</a:t>
            </a:r>
          </a:p>
        </p:txBody>
      </p:sp>
    </p:spTree>
    <p:extLst>
      <p:ext uri="{BB962C8B-B14F-4D97-AF65-F5344CB8AC3E}">
        <p14:creationId xmlns:p14="http://schemas.microsoft.com/office/powerpoint/2010/main" val="3705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93C5-24C1-425F-AE3D-3B90E0F1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Learning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C59D6-B98C-4215-A5E5-E3082ADB2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376" y="2062480"/>
            <a:ext cx="5831840" cy="424688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AASP Anti-Racism Workshop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Liberation Psychology: Addressing the Wounds of Racial Trauma Workshop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Culturally Responsive Pedagogy-</a:t>
            </a: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MinnState</a:t>
            </a: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short course	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Equity 101-MinnState short course</a:t>
            </a:r>
            <a:endParaRPr lang="en-US" sz="18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ACUE Course: Creating an Inclusive and Supportive Online Learning Environment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ACUE Course: Inclusive Teaching for Online Learning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Gardner Institute Socially Just Design in Higher Education webinar series</a:t>
            </a:r>
          </a:p>
          <a:p>
            <a:pPr marL="0"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Gendered Racism: Attending to the Needs of Women and Girls of Color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398FF69-1CA8-4D6E-95AD-A9706F7C52BD}"/>
              </a:ext>
            </a:extLst>
          </p:cNvPr>
          <p:cNvSpPr txBox="1">
            <a:spLocks/>
          </p:cNvSpPr>
          <p:nvPr/>
        </p:nvSpPr>
        <p:spPr>
          <a:xfrm>
            <a:off x="6705601" y="2062480"/>
            <a:ext cx="5151119" cy="4246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Equity and Technology-</a:t>
            </a:r>
            <a:r>
              <a:rPr lang="en-US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MinnState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short course</a:t>
            </a:r>
          </a:p>
          <a:p>
            <a:pPr marL="0"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Professional Certification in College Student Wellbeing, Trauma, and Resilience (Florida State University Course)</a:t>
            </a:r>
          </a:p>
          <a:p>
            <a:pPr marL="0"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Anti-Racist Pedagogy-</a:t>
            </a:r>
            <a:r>
              <a:rPr lang="en-US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MinnState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short course</a:t>
            </a:r>
          </a:p>
          <a:p>
            <a:pPr marL="0"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Mental Health First Aid certification course</a:t>
            </a:r>
          </a:p>
          <a:p>
            <a:pPr marL="0"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Accessible Digital Media-</a:t>
            </a:r>
            <a:r>
              <a:rPr lang="en-US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MinnState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short course</a:t>
            </a:r>
          </a:p>
          <a:p>
            <a:pPr marL="0">
              <a:spcBef>
                <a:spcPts val="0"/>
              </a:spcBef>
            </a:pP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LOTS OF </a:t>
            </a: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BOOKS</a:t>
            </a:r>
          </a:p>
          <a:p>
            <a:pPr marL="0">
              <a:spcBef>
                <a:spcPts val="0"/>
              </a:spcBef>
            </a:pPr>
            <a:r>
              <a:rPr lang="en-US" sz="1800" b="1" dirty="0">
                <a:latin typeface="Calibri" panose="020F0502020204030204" pitchFamily="34" charset="0"/>
                <a:ea typeface="Times New Roman" panose="02020603050405020304" pitchFamily="18" charset="0"/>
              </a:rPr>
              <a:t>Podcasts</a:t>
            </a: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Teaching in Higher Ed</a:t>
            </a:r>
          </a:p>
          <a:p>
            <a:pPr marL="457200" lvl="1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Code Switch</a:t>
            </a:r>
          </a:p>
          <a:p>
            <a:pPr marL="457200" lvl="1">
              <a:spcBef>
                <a:spcPts val="0"/>
              </a:spcBef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Scene on Radio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E0149-A4F0-4C38-9F8E-379F2A13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635501"/>
            <a:ext cx="9603275" cy="1049235"/>
          </a:xfrm>
        </p:spPr>
        <p:txBody>
          <a:bodyPr/>
          <a:lstStyle/>
          <a:p>
            <a:pPr algn="ctr"/>
            <a:r>
              <a:rPr lang="en-US" dirty="0"/>
              <a:t>Examples of things I’ve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248FB-729B-4931-B884-C8D46701C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033991"/>
            <a:ext cx="5619781" cy="403774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Revised rubrics</a:t>
            </a:r>
          </a:p>
          <a:p>
            <a:r>
              <a:rPr lang="en-US" dirty="0"/>
              <a:t>Learned how to use D2L rubrics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mplemented an assignment on </a:t>
            </a:r>
            <a:b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microaggressions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Integrated other EI info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Permission to share students’ assignments; </a:t>
            </a:r>
            <a:b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provide assignment examples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Assignment options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Info about student services on syllabus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Warm syllabus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Welcome (and other) videos</a:t>
            </a: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B522A82-2F46-4B4A-BB42-4ADBF83A81BC}"/>
              </a:ext>
            </a:extLst>
          </p:cNvPr>
          <p:cNvSpPr txBox="1">
            <a:spLocks/>
          </p:cNvSpPr>
          <p:nvPr/>
        </p:nvSpPr>
        <p:spPr>
          <a:xfrm>
            <a:off x="4399281" y="2033992"/>
            <a:ext cx="4490720" cy="403774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Audio feedback</a:t>
            </a:r>
          </a:p>
          <a:p>
            <a:r>
              <a:rPr lang="en-US" dirty="0"/>
              <a:t>Very lenient assignment due dates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Start of class quiz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Assignment templates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Final reflective evaluation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Mid-term reflective assignment </a:t>
            </a:r>
            <a:b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w/inclusivity assessment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D2L templates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FAQ forum</a:t>
            </a: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8B46504-7A4E-40B8-A36B-5D9A38EC104A}"/>
              </a:ext>
            </a:extLst>
          </p:cNvPr>
          <p:cNvSpPr txBox="1">
            <a:spLocks/>
          </p:cNvSpPr>
          <p:nvPr/>
        </p:nvSpPr>
        <p:spPr>
          <a:xfrm>
            <a:off x="8503922" y="2033993"/>
            <a:ext cx="3688078" cy="403774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Growth mindset focus/assignments</a:t>
            </a:r>
          </a:p>
          <a:p>
            <a:r>
              <a:rPr lang="en-US" dirty="0"/>
              <a:t>Meaningful feedback</a:t>
            </a:r>
          </a:p>
          <a:p>
            <a:r>
              <a:rPr lang="en-US" dirty="0"/>
              <a:t>Timely feedback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State that I have high expectations, and I know they can reach them</a:t>
            </a:r>
          </a:p>
          <a:p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Variety of assignment submission formats</a:t>
            </a:r>
          </a:p>
          <a:p>
            <a:pPr lvl="1"/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Writing</a:t>
            </a:r>
          </a:p>
          <a:p>
            <a:pPr lvl="1"/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PowerPoint</a:t>
            </a:r>
          </a:p>
          <a:p>
            <a:pPr lvl="1"/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Audio</a:t>
            </a:r>
          </a:p>
          <a:p>
            <a:pPr lvl="1"/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Video</a:t>
            </a: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48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89E38-5F74-4A0B-A6E5-D4118EBA2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2F428-4848-4CF0-9A56-2843A8829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Assignment Template</a:t>
            </a:r>
            <a:endParaRPr lang="en-US" dirty="0"/>
          </a:p>
          <a:p>
            <a:r>
              <a:rPr lang="en-US" dirty="0">
                <a:hlinkClick r:id="rId3"/>
              </a:rPr>
              <a:t>Warm Syllabus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4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3CB0D-DFA2-463D-AFFF-C6606C96D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Addressing barriers to doing the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43C18-487C-45B5-A531-3B22EC95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110501" cy="4151388"/>
          </a:xfrm>
        </p:spPr>
        <p:txBody>
          <a:bodyPr>
            <a:normAutofit/>
          </a:bodyPr>
          <a:lstStyle/>
          <a:p>
            <a:r>
              <a:rPr lang="en-US" dirty="0"/>
              <a:t>I don’t have time</a:t>
            </a:r>
          </a:p>
          <a:p>
            <a:pPr lvl="1"/>
            <a:r>
              <a:rPr lang="en-US" dirty="0"/>
              <a:t>Consider it part of doing the necessary work for the classes you teach</a:t>
            </a:r>
          </a:p>
          <a:p>
            <a:r>
              <a:rPr lang="en-US" dirty="0"/>
              <a:t>The way I teach works</a:t>
            </a:r>
          </a:p>
          <a:p>
            <a:pPr lvl="1"/>
            <a:r>
              <a:rPr lang="en-US" dirty="0"/>
              <a:t>There are changes to the way work is done over time in every career field (we wouldn’t want a doctor or computer programmer to do things the same way they did 10-20 years ago)</a:t>
            </a:r>
          </a:p>
          <a:p>
            <a:pPr lvl="1"/>
            <a:r>
              <a:rPr lang="en-US" dirty="0"/>
              <a:t>We need to figure out how to teach to achieve the goals of Equity 2030</a:t>
            </a:r>
          </a:p>
          <a:p>
            <a:r>
              <a:rPr lang="en-US" dirty="0"/>
              <a:t>Where’s the evidence?</a:t>
            </a:r>
          </a:p>
          <a:p>
            <a:pPr lvl="1"/>
            <a:r>
              <a:rPr lang="en-US" dirty="0"/>
              <a:t>Ask yourself whether the way you currently teach has the sort of evidence you’re looking for</a:t>
            </a:r>
          </a:p>
          <a:p>
            <a:pPr lvl="1"/>
            <a:r>
              <a:rPr lang="en-US" dirty="0"/>
              <a:t> If your course has equity gaps, the evidence-based strategies are the best we have, so you may as well try them</a:t>
            </a:r>
          </a:p>
        </p:txBody>
      </p:sp>
    </p:spTree>
    <p:extLst>
      <p:ext uri="{BB962C8B-B14F-4D97-AF65-F5344CB8AC3E}">
        <p14:creationId xmlns:p14="http://schemas.microsoft.com/office/powerpoint/2010/main" val="170315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3136</TotalTime>
  <Words>568</Words>
  <Application>Microsoft Office PowerPoint</Application>
  <PresentationFormat>Widescreen</PresentationFormat>
  <Paragraphs>97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Times New Roman</vt:lpstr>
      <vt:lpstr>Gallery</vt:lpstr>
      <vt:lpstr>Equity By Design</vt:lpstr>
      <vt:lpstr>Consideration of data</vt:lpstr>
      <vt:lpstr>Deficit thinking</vt:lpstr>
      <vt:lpstr>Consideration of data focus on your sphere of influence</vt:lpstr>
      <vt:lpstr>Adopt a Growth Mindset (as opposed to a fixed or Deficit mindset)</vt:lpstr>
      <vt:lpstr>Learning Opportunities</vt:lpstr>
      <vt:lpstr>Examples of things I’ve Done</vt:lpstr>
      <vt:lpstr>Examples</vt:lpstr>
      <vt:lpstr>Addressing barriers to doing the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Equity By Design</dc:title>
  <dc:creator>Fier, Sara M</dc:creator>
  <cp:lastModifiedBy>Sara Fier</cp:lastModifiedBy>
  <cp:revision>14</cp:revision>
  <dcterms:created xsi:type="dcterms:W3CDTF">2022-04-10T16:40:26Z</dcterms:created>
  <dcterms:modified xsi:type="dcterms:W3CDTF">2022-04-13T14:56:22Z</dcterms:modified>
</cp:coreProperties>
</file>