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2" r:id="rId3"/>
    <p:sldId id="257" r:id="rId4"/>
    <p:sldId id="256" r:id="rId5"/>
    <p:sldId id="259" r:id="rId6"/>
    <p:sldId id="260" r:id="rId7"/>
    <p:sldId id="266" r:id="rId8"/>
    <p:sldId id="265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esa Henning" initials="TH" lastIdx="3" clrIdx="0">
    <p:extLst>
      <p:ext uri="{19B8F6BF-5375-455C-9EA6-DF929625EA0E}">
        <p15:presenceInfo xmlns:p15="http://schemas.microsoft.com/office/powerpoint/2012/main" userId="S-1-5-21-2252305926-547479694-154367327-14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4" d="100"/>
          <a:sy n="34" d="100"/>
        </p:scale>
        <p:origin x="67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2D13B-C89B-4F55-8A19-5C930D5D696D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1957C-F699-4960-BFCB-2063D4F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9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67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Teresa will overview</a:t>
            </a:r>
            <a:r>
              <a:rPr lang="en-US" baseline="0" dirty="0" smtClean="0"/>
              <a:t> the presentation and offer a brief anecdote about the image on the slide that connects to the presentation.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9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Teresa will present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88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9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25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38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Teresa will present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66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Teresa</a:t>
            </a:r>
            <a:r>
              <a:rPr lang="en-US" baseline="0" dirty="0" smtClean="0"/>
              <a:t> will present this slide and moderate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3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Teresa</a:t>
            </a:r>
            <a:r>
              <a:rPr lang="en-US" baseline="0" dirty="0" smtClean="0"/>
              <a:t> will present this slide and moderate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6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1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9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8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9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9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1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7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1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9934C-7AD9-42F8-B0D5-169E5093DD10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9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1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12578" y="130179"/>
            <a:ext cx="827942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Where do LEP &amp; Program Student Learning Outcomes (SLOs) Align?</a:t>
            </a:r>
          </a:p>
          <a:p>
            <a:pPr algn="ctr"/>
            <a:endParaRPr lang="en-US" sz="4800" b="1" dirty="0" smtClean="0"/>
          </a:p>
          <a:p>
            <a:pPr algn="ctr"/>
            <a:r>
              <a:rPr lang="en-US" sz="4000" b="1" dirty="0" smtClean="0"/>
              <a:t>Assessment Academy Project:</a:t>
            </a:r>
          </a:p>
          <a:p>
            <a:pPr algn="ctr"/>
            <a:r>
              <a:rPr lang="en-US" sz="4000" b="1" dirty="0" smtClean="0"/>
              <a:t>Phase 1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17500" y="4549676"/>
            <a:ext cx="38369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Mr. Scott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Crowell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Dr. Betsy Desy</a:t>
            </a: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Ms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. Pam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Gladis</a:t>
            </a:r>
          </a:p>
          <a:p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8052289" y="4549676"/>
            <a:ext cx="38369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Mr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. Alan Matzner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Dr. Teresa Henning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Dr. Dwight Watson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794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Works Cited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639019"/>
            <a:ext cx="750498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Hatfield, Susan. </a:t>
            </a:r>
            <a:r>
              <a:rPr lang="en-US" sz="2400" dirty="0"/>
              <a:t>“Making a Difference in Student </a:t>
            </a:r>
            <a:r>
              <a:rPr lang="en-US" sz="2400" dirty="0" smtClean="0"/>
              <a:t>Learning.” HLC Assessment Academy. Oak Brook, IL. 14 October 2015.</a:t>
            </a:r>
          </a:p>
          <a:p>
            <a:endParaRPr lang="en-US" sz="2400" dirty="0"/>
          </a:p>
          <a:p>
            <a:r>
              <a:rPr lang="en-US" sz="2400" dirty="0" smtClean="0"/>
              <a:t>Southwest Minnesota </a:t>
            </a:r>
            <a:r>
              <a:rPr lang="en-US" sz="2400" dirty="0"/>
              <a:t>State University. </a:t>
            </a:r>
            <a:r>
              <a:rPr lang="en-US" sz="2400" dirty="0" smtClean="0"/>
              <a:t>“Creating </a:t>
            </a:r>
            <a:r>
              <a:rPr lang="en-US" sz="2400" dirty="0"/>
              <a:t>a Plan for Assessment of Student Learning (PASL) for</a:t>
            </a:r>
          </a:p>
          <a:p>
            <a:r>
              <a:rPr lang="en-US" sz="2400" dirty="0"/>
              <a:t>Southwest Minnesota State </a:t>
            </a:r>
            <a:r>
              <a:rPr lang="en-US" sz="2400" dirty="0" smtClean="0"/>
              <a:t>University.” </a:t>
            </a:r>
            <a:r>
              <a:rPr lang="en-US" sz="2400" i="1" dirty="0" smtClean="0"/>
              <a:t>Committee for Institutional Assessment (CIA) </a:t>
            </a:r>
            <a:r>
              <a:rPr lang="en-US" sz="2400" dirty="0" smtClean="0"/>
              <a:t>8 Dec. 2015. Web.</a:t>
            </a:r>
          </a:p>
          <a:p>
            <a:endParaRPr lang="en-US" sz="2400" i="1" dirty="0"/>
          </a:p>
          <a:p>
            <a:r>
              <a:rPr lang="en-US" sz="2400" dirty="0" smtClean="0"/>
              <a:t>Southwest Minnesota State University</a:t>
            </a:r>
            <a:r>
              <a:rPr lang="en-US" sz="2400" dirty="0"/>
              <a:t>. </a:t>
            </a:r>
            <a:r>
              <a:rPr lang="en-US" sz="2400" dirty="0" smtClean="0"/>
              <a:t>“Outcomes </a:t>
            </a:r>
            <a:r>
              <a:rPr lang="en-US" sz="2400" dirty="0"/>
              <a:t>of the SMSU Liberal Education </a:t>
            </a:r>
            <a:r>
              <a:rPr lang="en-US" sz="2400" dirty="0" smtClean="0"/>
              <a:t>Program.” </a:t>
            </a:r>
            <a:r>
              <a:rPr lang="en-US" sz="2400" i="1" dirty="0" smtClean="0"/>
              <a:t>Liberal Education Program</a:t>
            </a:r>
            <a:r>
              <a:rPr lang="en-US" sz="2400" dirty="0" smtClean="0"/>
              <a:t> 8 </a:t>
            </a:r>
            <a:r>
              <a:rPr lang="en-US" sz="2400" dirty="0"/>
              <a:t>Dec. 2015. Web.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3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This presentation will…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544144"/>
            <a:ext cx="75049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Discuss </a:t>
            </a:r>
            <a:r>
              <a:rPr lang="en-US" sz="3600" dirty="0" smtClean="0"/>
              <a:t>project goals</a:t>
            </a: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Define terms such as assessment, LEP, &amp; SLOs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Lay out project plan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Provide an example of a completed alignment matrix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Give everyone a chance to discuss project tasks</a:t>
            </a:r>
          </a:p>
          <a:p>
            <a:endParaRPr lang="en-US" sz="3600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7683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The project’s goals are…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509926"/>
            <a:ext cx="750498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Address HLC concerns about LEP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Discover where LEP &amp; Program SLOs align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Engage Programs in discussion of SLOs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Affirm current alignments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Identify gaps in alignments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Support 5 year program self-study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Make sure everyone can articulate how Program SLOs connect to LEP SLOs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5030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Assessment is…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639019"/>
            <a:ext cx="7504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Discovering what students are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Determining if actual learning meets the </a:t>
            </a:r>
            <a:r>
              <a:rPr lang="en-US" sz="2800" u="sng" dirty="0" smtClean="0"/>
              <a:t>goals</a:t>
            </a:r>
            <a:r>
              <a:rPr lang="en-US" sz="2800" dirty="0"/>
              <a:t> </a:t>
            </a:r>
            <a:r>
              <a:rPr lang="en-US" sz="2800" u="sng" dirty="0" smtClean="0"/>
              <a:t>of the program/university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Improving future learning by: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Affirming what works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Improving curricula, teaching,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Improving delivery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Making evidence-based actions and decisions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Improving access to resources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330460" y="6124755"/>
            <a:ext cx="7504982" cy="370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from Dr. Susan Hatfield’s “Making a Difference in Student Learning”</a:t>
            </a:r>
            <a:endParaRPr lang="en-US" dirty="0"/>
          </a:p>
        </p:txBody>
      </p:sp>
      <p:sp>
        <p:nvSpPr>
          <p:cNvPr id="2" name="Left Arrow 1"/>
          <p:cNvSpPr/>
          <p:nvPr/>
        </p:nvSpPr>
        <p:spPr>
          <a:xfrm>
            <a:off x="8239026" y="2554664"/>
            <a:ext cx="2007909" cy="40535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The Liberal Education Program (LEP) includes…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2084687"/>
            <a:ext cx="75049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University &amp; program-wide student </a:t>
            </a:r>
            <a:r>
              <a:rPr lang="en-US" sz="2800" dirty="0"/>
              <a:t>learning goals &amp; student learning outcomes (SLOs) 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Students are </a:t>
            </a:r>
            <a:r>
              <a:rPr lang="en-US" sz="2800" dirty="0"/>
              <a:t>engaged in </a:t>
            </a:r>
            <a:r>
              <a:rPr lang="en-US" sz="2800" dirty="0" smtClean="0"/>
              <a:t>these SLOs during </a:t>
            </a:r>
            <a:r>
              <a:rPr lang="en-US" sz="2800" dirty="0"/>
              <a:t>their careers at </a:t>
            </a:r>
            <a:r>
              <a:rPr lang="en-US" sz="2800" dirty="0" smtClean="0"/>
              <a:t>SMSU through…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Courses they take to fulfill the </a:t>
            </a:r>
            <a:r>
              <a:rPr lang="en-US" sz="2800" dirty="0" err="1" smtClean="0"/>
              <a:t>MnTC</a:t>
            </a:r>
            <a:endParaRPr lang="en-US" sz="2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Courses they take to fulfill graduation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ourses they take to fulfill major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Participating in campus-wide activities</a:t>
            </a:r>
          </a:p>
        </p:txBody>
      </p:sp>
    </p:spTree>
    <p:extLst>
      <p:ext uri="{BB962C8B-B14F-4D97-AF65-F5344CB8AC3E}">
        <p14:creationId xmlns:p14="http://schemas.microsoft.com/office/powerpoint/2010/main" val="418623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74388" y="0"/>
            <a:ext cx="76171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Student Learning Outcomes (SLOs)…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274388" y="1926648"/>
            <a:ext cx="75049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“Describe what students </a:t>
            </a:r>
            <a:r>
              <a:rPr lang="en-US" sz="2800" dirty="0"/>
              <a:t>should be able to demonstrate, </a:t>
            </a:r>
            <a:r>
              <a:rPr lang="en-US" sz="2800" dirty="0" smtClean="0"/>
              <a:t>represent, or </a:t>
            </a:r>
            <a:r>
              <a:rPr lang="en-US" sz="2800" dirty="0"/>
              <a:t>produce based on their learning </a:t>
            </a:r>
            <a:r>
              <a:rPr lang="en-US" sz="2800" dirty="0" smtClean="0"/>
              <a:t>experiences” (SMSU, </a:t>
            </a:r>
            <a:r>
              <a:rPr lang="en-US" sz="2800" i="1" dirty="0" smtClean="0"/>
              <a:t>PASL</a:t>
            </a:r>
            <a:r>
              <a:rPr lang="en-US" sz="2800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Should </a:t>
            </a:r>
            <a:r>
              <a:rPr lang="en-US" sz="2800" dirty="0"/>
              <a:t>be </a:t>
            </a:r>
            <a:r>
              <a:rPr lang="en-US" sz="2800" dirty="0" smtClean="0"/>
              <a:t>measurable, “meaningful </a:t>
            </a:r>
            <a:r>
              <a:rPr lang="en-US" sz="2800" dirty="0"/>
              <a:t>and </a:t>
            </a:r>
            <a:r>
              <a:rPr lang="en-US" sz="2800" dirty="0" smtClean="0"/>
              <a:t>manageable” </a:t>
            </a:r>
            <a:r>
              <a:rPr lang="en-US" sz="2800" dirty="0"/>
              <a:t>(SMSU, </a:t>
            </a:r>
            <a:r>
              <a:rPr lang="en-US" sz="2800" i="1" dirty="0"/>
              <a:t>PASL</a:t>
            </a:r>
            <a:r>
              <a:rPr lang="en-US" sz="2800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E.G.: </a:t>
            </a:r>
            <a:r>
              <a:rPr lang="en-US" sz="2800" dirty="0" smtClean="0"/>
              <a:t>“Present </a:t>
            </a:r>
            <a:r>
              <a:rPr lang="en-US" sz="2800" dirty="0"/>
              <a:t>ideas with comfort and confidence in written and oral </a:t>
            </a:r>
            <a:r>
              <a:rPr lang="en-US" sz="2800" dirty="0" smtClean="0"/>
              <a:t>formats” (SMSU, LEP Outcomes)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01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74388" y="335609"/>
            <a:ext cx="761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Project plan for Spring 2016…</a:t>
            </a:r>
            <a:endParaRPr 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4274388" y="1410355"/>
            <a:ext cx="750498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6 teams (lead by academy members) visit baccalaureate degree programs (see handout)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Teams workshop with programs to complete alignment matrix (see handout)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Teams will have completed matrices from </a:t>
            </a:r>
            <a:r>
              <a:rPr lang="en-US" sz="3200" b="1" dirty="0" smtClean="0"/>
              <a:t>ALL</a:t>
            </a:r>
            <a:r>
              <a:rPr lang="en-US" sz="3200" dirty="0" smtClean="0"/>
              <a:t> programs by April 1,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Academy members will review the work &amp; report at Fall 2016 Prof. Dev.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883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61276" y="179119"/>
            <a:ext cx="7617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Biology’s completed matrix…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474427"/>
            <a:ext cx="75049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0" lvl="1"/>
            <a:endParaRPr lang="en-US" sz="2800" dirty="0"/>
          </a:p>
          <a:p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58047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10" name="Picture Placeholder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4" t="19494" r="22302" b="7982"/>
          <a:stretch/>
        </p:blipFill>
        <p:spPr>
          <a:xfrm>
            <a:off x="3912577" y="895171"/>
            <a:ext cx="8267797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27744" y="121036"/>
            <a:ext cx="7617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What you can do now …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339887" y="890477"/>
            <a:ext cx="750498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>
              <a:buFont typeface="+mj-lt"/>
              <a:buAutoNum type="arabicPeriod"/>
            </a:pPr>
            <a:r>
              <a:rPr lang="en-US" sz="2400" dirty="0" smtClean="0"/>
              <a:t>Sit with your </a:t>
            </a:r>
            <a:r>
              <a:rPr lang="en-US" sz="2400" smtClean="0"/>
              <a:t>program AND pick </a:t>
            </a:r>
            <a:r>
              <a:rPr lang="en-US" sz="2400" dirty="0" smtClean="0"/>
              <a:t>a recorder &amp; speaker </a:t>
            </a:r>
          </a:p>
          <a:p>
            <a:pPr marL="514350" lvl="1" indent="-514350">
              <a:buFont typeface="+mj-lt"/>
              <a:buAutoNum type="arabicPeriod"/>
            </a:pPr>
            <a:r>
              <a:rPr lang="en-US" sz="2400" dirty="0" smtClean="0"/>
              <a:t>Review page 1 of the PASL &amp; Biology’s matrix</a:t>
            </a:r>
          </a:p>
          <a:p>
            <a:pPr marL="514350" lvl="1" indent="-514350">
              <a:buFont typeface="+mj-lt"/>
              <a:buAutoNum type="arabicPeriod"/>
            </a:pPr>
            <a:r>
              <a:rPr lang="en-US" sz="2400" dirty="0" smtClean="0"/>
              <a:t>Discuss AND Record (see handout):</a:t>
            </a:r>
          </a:p>
          <a:p>
            <a:pPr marL="971550" lvl="2" indent="-514350">
              <a:buFont typeface="+mj-lt"/>
              <a:buAutoNum type="arabicPeriod"/>
            </a:pPr>
            <a:r>
              <a:rPr lang="en-US" sz="2400" dirty="0" smtClean="0"/>
              <a:t>How ready is your program?</a:t>
            </a:r>
          </a:p>
          <a:p>
            <a:pPr marL="1428750" lvl="3" indent="-514350">
              <a:buFont typeface="+mj-lt"/>
              <a:buAutoNum type="alphaUcPeriod"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Very ready*</a:t>
            </a:r>
            <a:r>
              <a:rPr lang="en-US" sz="2400" dirty="0" smtClean="0"/>
              <a:t>: we have easy access to our program goals, outcomes, &amp; course map</a:t>
            </a:r>
          </a:p>
          <a:p>
            <a:pPr marL="1428750" lvl="3" indent="-514350">
              <a:buFont typeface="+mj-lt"/>
              <a:buAutoNum type="alphaUcPeriod"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Mostly ready: </a:t>
            </a:r>
            <a:r>
              <a:rPr lang="en-US" sz="2400" dirty="0" smtClean="0"/>
              <a:t>we have learning outcomes</a:t>
            </a:r>
          </a:p>
          <a:p>
            <a:pPr marL="1428750" lvl="3" indent="-514350">
              <a:buFont typeface="+mj-lt"/>
              <a:buAutoNum type="alphaUcPeriod"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Not ready yet: </a:t>
            </a:r>
            <a:r>
              <a:rPr lang="en-US" sz="2400" dirty="0" smtClean="0"/>
              <a:t>we need goals, outcomes, &amp; a map</a:t>
            </a:r>
          </a:p>
          <a:p>
            <a:pPr marL="971550" lvl="2" indent="-514350">
              <a:buFont typeface="+mj-lt"/>
              <a:buAutoNum type="arabicPeriod"/>
            </a:pPr>
            <a:r>
              <a:rPr lang="en-US" sz="2400" dirty="0" smtClean="0"/>
              <a:t>What will you do to get ready?</a:t>
            </a:r>
          </a:p>
          <a:p>
            <a:pPr marL="971550" lvl="2" indent="-514350">
              <a:buFont typeface="+mj-lt"/>
              <a:buAutoNum type="arabicPeriod"/>
            </a:pPr>
            <a:r>
              <a:rPr lang="en-US" sz="2400" dirty="0" smtClean="0"/>
              <a:t>What questions/concerns do you have?</a:t>
            </a:r>
          </a:p>
          <a:p>
            <a:pPr marL="971550" lvl="2" indent="-514350">
              <a:buFont typeface="+mj-lt"/>
              <a:buAutoNum type="arabicPeriod"/>
            </a:pPr>
            <a:r>
              <a:rPr lang="en-US" sz="2400" dirty="0" smtClean="0"/>
              <a:t>When can your team lead meet with you?</a:t>
            </a:r>
          </a:p>
          <a:p>
            <a:pPr lvl="1" indent="-457200">
              <a:buFont typeface="+mj-lt"/>
              <a:buAutoNum type="arabicPeriod"/>
            </a:pPr>
            <a:r>
              <a:rPr lang="en-US" sz="2400" dirty="0" smtClean="0"/>
              <a:t>Speakers will share table answers in ___ minutes</a:t>
            </a:r>
          </a:p>
          <a:p>
            <a:pPr lvl="1" indent="-457200">
              <a:buFont typeface="+mj-lt"/>
              <a:buAutoNum type="arabicPeriod"/>
            </a:pPr>
            <a:r>
              <a:rPr lang="en-US" sz="2400" dirty="0" smtClean="0"/>
              <a:t>Recorders turn in answers to your academy team lead.</a:t>
            </a:r>
          </a:p>
          <a:p>
            <a:pPr marL="0" lvl="1"/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*Ready? Arrange to meet with your academy person this afternoon </a:t>
            </a:r>
          </a:p>
          <a:p>
            <a:pPr marL="457200" lvl="2"/>
            <a:endParaRPr lang="en-US" sz="2800" dirty="0" smtClean="0"/>
          </a:p>
          <a:p>
            <a:pPr marL="514350" lvl="1" indent="-514350">
              <a:buFont typeface="+mj-lt"/>
              <a:buAutoNum type="arabicPeriod"/>
            </a:pPr>
            <a:endParaRPr lang="en-US" sz="2800" dirty="0" smtClean="0"/>
          </a:p>
          <a:p>
            <a:pPr marL="514350" lvl="1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24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654</Words>
  <Application>Microsoft Office PowerPoint</Application>
  <PresentationFormat>Widescreen</PresentationFormat>
  <Paragraphs>88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Southwest Minnesota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Henning</dc:creator>
  <cp:lastModifiedBy>Teresa Henning</cp:lastModifiedBy>
  <cp:revision>44</cp:revision>
  <dcterms:created xsi:type="dcterms:W3CDTF">2015-10-18T16:02:48Z</dcterms:created>
  <dcterms:modified xsi:type="dcterms:W3CDTF">2016-01-06T20:21:12Z</dcterms:modified>
</cp:coreProperties>
</file>