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sldIdLst>
    <p:sldId id="256" r:id="rId2"/>
    <p:sldId id="259" r:id="rId3"/>
    <p:sldId id="267" r:id="rId4"/>
    <p:sldId id="258" r:id="rId5"/>
    <p:sldId id="268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/>
    <p:restoredTop sz="94635"/>
  </p:normalViewPr>
  <p:slideViewPr>
    <p:cSldViewPr snapToGrid="0">
      <p:cViewPr varScale="1">
        <p:scale>
          <a:sx n="62" d="100"/>
          <a:sy n="62" d="100"/>
        </p:scale>
        <p:origin x="8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0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182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0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87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26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59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942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3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9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755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46CE7D5-CF57-46EF-B807-FDD0502418D4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6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9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s.state.mn.us/media/3945/college-students-2020.pdf" TargetMode="External"/><Relationship Id="rId2" Type="http://schemas.openxmlformats.org/officeDocument/2006/relationships/hyperlink" Target="https://www.vot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os.state.mn.us/media/3946/election-day-registration-2020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otereducationweek.org/ballot-ready/" TargetMode="External"/><Relationship Id="rId2" Type="http://schemas.openxmlformats.org/officeDocument/2006/relationships/hyperlink" Target="https://myballotmn.sos.state.mn.us/Street.aspx?ModeType=1&amp;ZipCode=5625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yballotmn.sos.state.mn.us/ShowImage.aspx?i=38943987-36E9-43D9-BB34-1E2BCAA64A54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os.state.mn.us/media/3955/voter-assistance-2020-rev.pdf" TargetMode="External"/><Relationship Id="rId3" Type="http://schemas.openxmlformats.org/officeDocument/2006/relationships/hyperlink" Target="https://www.vote.org/polling-place-locator/" TargetMode="External"/><Relationship Id="rId7" Type="http://schemas.openxmlformats.org/officeDocument/2006/relationships/hyperlink" Target="https://www.vote.org/covid-19/" TargetMode="External"/><Relationship Id="rId2" Type="http://schemas.openxmlformats.org/officeDocument/2006/relationships/hyperlink" Target="https://pollfinder.sos.state.mn.u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os.state.mn.us/elections-voting/find-county-election-office/" TargetMode="External"/><Relationship Id="rId5" Type="http://schemas.openxmlformats.org/officeDocument/2006/relationships/hyperlink" Target="https://www.sos.state.mn.us/elections-voting/other-ways-to-vote/vote-early-by-mail/" TargetMode="External"/><Relationship Id="rId4" Type="http://schemas.openxmlformats.org/officeDocument/2006/relationships/hyperlink" Target="https://www.vote.org/absentee-ballot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te.org/covid-19/" TargetMode="External"/><Relationship Id="rId2" Type="http://schemas.openxmlformats.org/officeDocument/2006/relationships/hyperlink" Target="https://mnvotes.sos.state.mn.us/AbsenteeBallotStatus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sabella.Erickson@my.smsu.edu" TargetMode="External"/><Relationship Id="rId5" Type="http://schemas.openxmlformats.org/officeDocument/2006/relationships/hyperlink" Target="mailto:carter.mclaughlin@my.smsu.edu" TargetMode="External"/><Relationship Id="rId4" Type="http://schemas.openxmlformats.org/officeDocument/2006/relationships/hyperlink" Target="https://www.unitedcapmn.org/services/transportation-program/community-transit/service-hours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udentsunited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dymqkG5XEI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3269" y="1068528"/>
            <a:ext cx="9605948" cy="1711953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rgbClr val="0070C0"/>
                </a:solidFill>
                <a:cs typeface="Calibri Light"/>
              </a:rPr>
              <a:t>2020 Election Registration</a:t>
            </a:r>
            <a:br>
              <a:rPr lang="en-US" sz="4200" dirty="0">
                <a:solidFill>
                  <a:srgbClr val="0070C0"/>
                </a:solidFill>
                <a:cs typeface="Calibri Light"/>
              </a:rPr>
            </a:br>
            <a:r>
              <a:rPr lang="en-US" sz="4200" dirty="0">
                <a:solidFill>
                  <a:srgbClr val="0070C0"/>
                </a:solidFill>
                <a:cs typeface="Calibri Light"/>
              </a:rPr>
              <a:t>and Voting Information</a:t>
            </a:r>
            <a:endParaRPr lang="en-US" sz="42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7240" y="3031860"/>
            <a:ext cx="8937522" cy="1059373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en-US" sz="1700" dirty="0">
              <a:solidFill>
                <a:srgbClr val="FFFFFF"/>
              </a:solidFill>
              <a:ea typeface="+mn-lt"/>
              <a:cs typeface="+mn-lt"/>
            </a:endParaRPr>
          </a:p>
          <a:p>
            <a:r>
              <a:rPr lang="en-US" sz="2400" dirty="0">
                <a:solidFill>
                  <a:schemeClr val="tx1"/>
                </a:solidFill>
                <a:ea typeface="+mn-lt"/>
                <a:cs typeface="+mn-lt"/>
              </a:rPr>
              <a:t>SMSU’s Campus Election Engagement Project Student Fellows: </a:t>
            </a:r>
            <a:endParaRPr lang="en-US" sz="2400" dirty="0">
              <a:solidFill>
                <a:schemeClr val="tx1"/>
              </a:solidFill>
              <a:cs typeface="Calibri"/>
            </a:endParaRPr>
          </a:p>
          <a:p>
            <a:r>
              <a:rPr lang="en-US" sz="2400" dirty="0">
                <a:solidFill>
                  <a:schemeClr val="tx1"/>
                </a:solidFill>
                <a:cs typeface="Calibri"/>
              </a:rPr>
              <a:t>Isabella Erickson &amp; Carter McLaughlin</a:t>
            </a:r>
          </a:p>
          <a:p>
            <a:endParaRPr lang="en-US" sz="1700" dirty="0">
              <a:solidFill>
                <a:srgbClr val="FFFFFF"/>
              </a:solidFill>
              <a:cs typeface="Calibri"/>
            </a:endParaRPr>
          </a:p>
        </p:txBody>
      </p:sp>
      <p:pic>
        <p:nvPicPr>
          <p:cNvPr id="5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96E3897E-9158-4B1B-9355-2E0299849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1174" y="5148470"/>
            <a:ext cx="4547077" cy="323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3B273-AFEB-4C01-9993-A8264E22F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032" y="1848678"/>
            <a:ext cx="4571999" cy="248478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cs typeface="Calibri Light"/>
              </a:rPr>
              <a:t>Voter Registration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7D151-898F-44CB-86A9-DC69B44FC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09283"/>
            <a:ext cx="6889737" cy="5953891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200" dirty="0">
                <a:cs typeface="Calibri"/>
              </a:rPr>
              <a:t>Are you registered to vote? Not sure?</a:t>
            </a:r>
          </a:p>
          <a:p>
            <a:pPr lvl="1"/>
            <a:r>
              <a:rPr lang="en-US" sz="2200" dirty="0">
                <a:cs typeface="Calibri"/>
              </a:rPr>
              <a:t>Check your current registration status and location (any state) in 30 seconds at </a:t>
            </a:r>
            <a:r>
              <a:rPr lang="en-US" sz="2200" dirty="0">
                <a:cs typeface="Calibri"/>
                <a:hlinkClick r:id="rId2"/>
              </a:rPr>
              <a:t>vote.org</a:t>
            </a:r>
            <a:endParaRPr lang="en-US" sz="2200" dirty="0">
              <a:cs typeface="Calibri"/>
            </a:endParaRPr>
          </a:p>
          <a:p>
            <a:r>
              <a:rPr lang="en-US" sz="2200" dirty="0">
                <a:cs typeface="Calibri"/>
              </a:rPr>
              <a:t>Need to register? Early registration is closed, BUT…</a:t>
            </a:r>
          </a:p>
          <a:p>
            <a:pPr lvl="1"/>
            <a:r>
              <a:rPr lang="en-US" sz="2200" dirty="0">
                <a:cs typeface="Calibri"/>
              </a:rPr>
              <a:t>Register or update voter registration in person on Election Day – Tuesday 11/3</a:t>
            </a:r>
          </a:p>
          <a:p>
            <a:pPr lvl="1"/>
            <a:r>
              <a:rPr lang="en-US" sz="2200" dirty="0">
                <a:cs typeface="Calibri"/>
              </a:rPr>
              <a:t>If living on campus: Only need your Student ID</a:t>
            </a:r>
          </a:p>
          <a:p>
            <a:pPr lvl="1"/>
            <a:r>
              <a:rPr lang="en-US" sz="2200" dirty="0">
                <a:cs typeface="Calibri"/>
              </a:rPr>
              <a:t>If living off campus: See Election Day TS below.</a:t>
            </a:r>
          </a:p>
          <a:p>
            <a:pPr lvl="1"/>
            <a:endParaRPr lang="en-US" sz="2200" dirty="0">
              <a:cs typeface="Calibri"/>
            </a:endParaRPr>
          </a:p>
          <a:p>
            <a:r>
              <a:rPr lang="en-US" sz="2200" b="1" dirty="0">
                <a:solidFill>
                  <a:srgbClr val="FF0000"/>
                </a:solidFill>
                <a:ea typeface="+mn-lt"/>
                <a:cs typeface="+mn-lt"/>
              </a:rPr>
              <a:t>Helpful information for Student Voters</a:t>
            </a:r>
            <a:r>
              <a:rPr lang="en-US" sz="2200" dirty="0">
                <a:ea typeface="+mn-lt"/>
                <a:cs typeface="+mn-lt"/>
              </a:rPr>
              <a:t> </a:t>
            </a:r>
          </a:p>
          <a:p>
            <a:pPr lvl="1"/>
            <a:r>
              <a:rPr lang="en-US" sz="2200" dirty="0">
                <a:ea typeface="+mn-lt"/>
                <a:cs typeface="+mn-lt"/>
              </a:rPr>
              <a:t>From the MN Secretary of State: </a:t>
            </a:r>
            <a:r>
              <a:rPr lang="en-US" sz="2200" dirty="0">
                <a:ea typeface="+mn-lt"/>
                <a:cs typeface="+mn-lt"/>
                <a:hlinkClick r:id="rId3"/>
              </a:rPr>
              <a:t>College Students 2020 Tip Sheet</a:t>
            </a:r>
            <a:r>
              <a:rPr lang="en-US" sz="2200" dirty="0">
                <a:ea typeface="+mn-lt"/>
                <a:cs typeface="+mn-lt"/>
              </a:rPr>
              <a:t>, </a:t>
            </a:r>
            <a:r>
              <a:rPr lang="en-US" sz="2200" dirty="0">
                <a:ea typeface="+mn-lt"/>
                <a:cs typeface="+mn-lt"/>
                <a:hlinkClick r:id="rId4"/>
              </a:rPr>
              <a:t>Election Day Registration Tip Sheet</a:t>
            </a:r>
            <a:endParaRPr lang="en-US" sz="2200" dirty="0">
              <a:ea typeface="+mn-lt"/>
              <a:cs typeface="+mn-lt"/>
            </a:endParaRPr>
          </a:p>
          <a:p>
            <a:pPr lvl="1"/>
            <a:endParaRPr lang="en-US" sz="2200" dirty="0">
              <a:cs typeface="Calibri"/>
            </a:endParaRPr>
          </a:p>
          <a:p>
            <a:endParaRPr lang="en-US" sz="2200" dirty="0">
              <a:cs typeface="Calibri"/>
            </a:endParaRPr>
          </a:p>
          <a:p>
            <a:endParaRPr lang="en-US" sz="2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0436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3B273-AFEB-4C01-9993-A8264E22F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808" y="1868557"/>
            <a:ext cx="4571101" cy="2464905"/>
          </a:xfrm>
        </p:spPr>
        <p:txBody>
          <a:bodyPr>
            <a:noAutofit/>
          </a:bodyPr>
          <a:lstStyle/>
          <a:p>
            <a:pPr algn="ctr"/>
            <a:r>
              <a:rPr lang="en-US" sz="3700" dirty="0">
                <a:solidFill>
                  <a:srgbClr val="0070C0"/>
                </a:solidFill>
                <a:cs typeface="Calibri Light"/>
              </a:rPr>
              <a:t>Sample Ballot</a:t>
            </a:r>
            <a:br>
              <a:rPr lang="en-US" sz="3700" dirty="0">
                <a:solidFill>
                  <a:srgbClr val="0070C0"/>
                </a:solidFill>
                <a:cs typeface="Calibri Light"/>
              </a:rPr>
            </a:br>
            <a:r>
              <a:rPr lang="en-US" sz="3700" dirty="0">
                <a:solidFill>
                  <a:srgbClr val="0070C0"/>
                </a:solidFill>
                <a:cs typeface="Calibri Light"/>
              </a:rPr>
              <a:t>&amp;</a:t>
            </a:r>
            <a:br>
              <a:rPr lang="en-US" sz="3700" dirty="0">
                <a:solidFill>
                  <a:srgbClr val="0070C0"/>
                </a:solidFill>
                <a:cs typeface="Calibri Light"/>
              </a:rPr>
            </a:br>
            <a:r>
              <a:rPr lang="en-US" sz="3700" dirty="0">
                <a:solidFill>
                  <a:srgbClr val="0070C0"/>
                </a:solidFill>
                <a:cs typeface="Calibri Light"/>
              </a:rPr>
              <a:t>Candidate Info</a:t>
            </a:r>
            <a:endParaRPr lang="en-US" sz="37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7D151-898F-44CB-86A9-DC69B44FC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909" y="446975"/>
            <a:ext cx="6889737" cy="5953891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200" dirty="0">
                <a:cs typeface="Calibri"/>
              </a:rPr>
              <a:t>Not sure what or who to expect on your ballot?</a:t>
            </a:r>
          </a:p>
          <a:p>
            <a:pPr lvl="1"/>
            <a:r>
              <a:rPr lang="en-US" sz="2200" dirty="0">
                <a:cs typeface="Calibri"/>
              </a:rPr>
              <a:t>View your sample ballot at </a:t>
            </a:r>
            <a:r>
              <a:rPr lang="en-US" sz="2200" dirty="0">
                <a:cs typeface="Calibri"/>
                <a:hlinkClick r:id="rId2"/>
              </a:rPr>
              <a:t>mnvotes.org</a:t>
            </a:r>
            <a:endParaRPr lang="en-US" sz="2200" dirty="0">
              <a:cs typeface="Calibri"/>
            </a:endParaRPr>
          </a:p>
          <a:p>
            <a:pPr lvl="2"/>
            <a:r>
              <a:rPr lang="en-US" sz="2200" dirty="0">
                <a:cs typeface="Calibri"/>
              </a:rPr>
              <a:t>Only need your physical address</a:t>
            </a:r>
          </a:p>
          <a:p>
            <a:pPr lvl="1"/>
            <a:r>
              <a:rPr lang="en-US" sz="2200" dirty="0">
                <a:cs typeface="Calibri"/>
              </a:rPr>
              <a:t>Find easily accessible, nonpartisan information about each candidate at </a:t>
            </a:r>
            <a:r>
              <a:rPr lang="en-US" sz="2200" dirty="0">
                <a:cs typeface="Calibri"/>
                <a:hlinkClick r:id="rId3"/>
              </a:rPr>
              <a:t>votereducationweek.org</a:t>
            </a:r>
            <a:endParaRPr lang="en-US" sz="2200" dirty="0">
              <a:cs typeface="Calibri"/>
            </a:endParaRPr>
          </a:p>
          <a:p>
            <a:pPr lvl="2"/>
            <a:r>
              <a:rPr lang="en-US" sz="2200" dirty="0">
                <a:cs typeface="Calibri"/>
              </a:rPr>
              <a:t>Will need your physical address AND email (sort of)</a:t>
            </a:r>
          </a:p>
          <a:p>
            <a:pPr lvl="2"/>
            <a:r>
              <a:rPr lang="en-US" sz="2200" dirty="0">
                <a:cs typeface="Calibri"/>
              </a:rPr>
              <a:t>Make your picks then email or print them off. *This is </a:t>
            </a:r>
            <a:r>
              <a:rPr lang="en-US" sz="2200" u="sng" dirty="0">
                <a:cs typeface="Calibri"/>
              </a:rPr>
              <a:t>NOT</a:t>
            </a:r>
            <a:r>
              <a:rPr lang="en-US" sz="2200" dirty="0">
                <a:cs typeface="Calibri"/>
              </a:rPr>
              <a:t> your actual ballot.</a:t>
            </a:r>
          </a:p>
          <a:p>
            <a:pPr lvl="2"/>
            <a:endParaRPr lang="en-US" sz="2200" dirty="0">
              <a:cs typeface="Calibri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FF0000"/>
                </a:solidFill>
                <a:ea typeface="+mn-lt"/>
                <a:cs typeface="+mn-lt"/>
              </a:rPr>
              <a:t>Helpful information for Student Voters</a:t>
            </a:r>
            <a:r>
              <a:rPr lang="en-US" sz="2200" dirty="0">
                <a:ea typeface="+mn-lt"/>
                <a:cs typeface="+mn-lt"/>
              </a:rPr>
              <a:t> </a:t>
            </a:r>
          </a:p>
          <a:p>
            <a:pPr lvl="1"/>
            <a:r>
              <a:rPr lang="en-US" sz="2200" dirty="0">
                <a:ea typeface="+mn-lt"/>
                <a:cs typeface="+mn-lt"/>
              </a:rPr>
              <a:t>View a sample ballot for Marshall, MN </a:t>
            </a:r>
            <a:r>
              <a:rPr lang="en-US" sz="2200" dirty="0">
                <a:ea typeface="+mn-lt"/>
                <a:cs typeface="+mn-lt"/>
                <a:hlinkClick r:id="rId4"/>
              </a:rPr>
              <a:t>here</a:t>
            </a:r>
            <a:endParaRPr lang="en-US" sz="22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7288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B0424-BFDC-49BF-B653-9F7EB616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686" y="1868556"/>
            <a:ext cx="4531345" cy="2475062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cs typeface="Calibri Light"/>
              </a:rPr>
              <a:t>Voting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F994F-BE55-4776-B652-882D49E38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320040"/>
            <a:ext cx="6377769" cy="602112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>
                <a:cs typeface="Calibri"/>
              </a:rPr>
              <a:t>Vote in person</a:t>
            </a:r>
          </a:p>
          <a:p>
            <a:pPr lvl="1"/>
            <a:r>
              <a:rPr lang="en-US" sz="1800" dirty="0">
                <a:ea typeface="+mn-lt"/>
                <a:cs typeface="+mn-lt"/>
              </a:rPr>
              <a:t>Easily search for your local polling station at </a:t>
            </a:r>
            <a:r>
              <a:rPr lang="en-US" sz="1800" dirty="0">
                <a:ea typeface="+mn-lt"/>
                <a:cs typeface="+mn-lt"/>
                <a:hlinkClick r:id="rId2"/>
              </a:rPr>
              <a:t>mnvotes.org</a:t>
            </a:r>
            <a:r>
              <a:rPr lang="en-US" sz="1800" dirty="0">
                <a:ea typeface="+mn-lt"/>
                <a:cs typeface="+mn-lt"/>
              </a:rPr>
              <a:t> (MN voters) or at </a:t>
            </a:r>
            <a:r>
              <a:rPr lang="en-US" sz="1800" dirty="0">
                <a:ea typeface="+mn-lt"/>
                <a:cs typeface="+mn-lt"/>
                <a:hlinkClick r:id="rId3"/>
              </a:rPr>
              <a:t>vote.org</a:t>
            </a:r>
            <a:r>
              <a:rPr lang="en-US" sz="1800" dirty="0">
                <a:ea typeface="+mn-lt"/>
                <a:cs typeface="+mn-lt"/>
              </a:rPr>
              <a:t> (non-MN voters)</a:t>
            </a:r>
            <a:endParaRPr lang="en-US" sz="1800" dirty="0">
              <a:cs typeface="Calibri"/>
            </a:endParaRPr>
          </a:p>
          <a:p>
            <a:r>
              <a:rPr lang="en-US" dirty="0">
                <a:cs typeface="Calibri"/>
              </a:rPr>
              <a:t>Vote by mail</a:t>
            </a:r>
          </a:p>
          <a:p>
            <a:pPr lvl="1"/>
            <a:r>
              <a:rPr lang="en-US" sz="1800" dirty="0">
                <a:ea typeface="+mn-lt"/>
                <a:cs typeface="+mn-lt"/>
              </a:rPr>
              <a:t>Request your absentee/mail-in ballot at </a:t>
            </a:r>
            <a:r>
              <a:rPr lang="en-US" sz="1800" dirty="0">
                <a:ea typeface="+mn-lt"/>
                <a:cs typeface="+mn-lt"/>
                <a:hlinkClick r:id="rId4"/>
              </a:rPr>
              <a:t>vote.org</a:t>
            </a:r>
            <a:r>
              <a:rPr lang="en-US" sz="1800" dirty="0">
                <a:ea typeface="+mn-lt"/>
                <a:cs typeface="+mn-lt"/>
              </a:rPr>
              <a:t> (non-MN voters) or </a:t>
            </a:r>
            <a:r>
              <a:rPr lang="en-US" sz="1800" dirty="0">
                <a:ea typeface="+mn-lt"/>
                <a:cs typeface="+mn-lt"/>
                <a:hlinkClick r:id="rId5"/>
              </a:rPr>
              <a:t>mnvotes.org</a:t>
            </a:r>
            <a:r>
              <a:rPr lang="en-US" sz="1800" dirty="0">
                <a:ea typeface="+mn-lt"/>
                <a:cs typeface="+mn-lt"/>
              </a:rPr>
              <a:t> (MN voters)</a:t>
            </a:r>
          </a:p>
          <a:p>
            <a:pPr lvl="1"/>
            <a:r>
              <a:rPr lang="en-US" sz="1800" dirty="0">
                <a:ea typeface="+mn-lt"/>
                <a:cs typeface="+mn-lt"/>
              </a:rPr>
              <a:t>Registered voters need no witness signature on ballot this year</a:t>
            </a:r>
          </a:p>
          <a:p>
            <a:pPr lvl="1"/>
            <a:r>
              <a:rPr lang="en-US" sz="1800" dirty="0">
                <a:cs typeface="Calibri"/>
              </a:rPr>
              <a:t>For MN - Need not be registered to request, BUT will need a witness signature when completing ballot to verify residency</a:t>
            </a:r>
          </a:p>
          <a:p>
            <a:pPr lvl="1"/>
            <a:r>
              <a:rPr lang="en-US" sz="1800" dirty="0">
                <a:cs typeface="Calibri"/>
              </a:rPr>
              <a:t>Ballot envelope must be postmarked by Election Day 11/3, and received w/in 7 days by 11/10</a:t>
            </a:r>
          </a:p>
          <a:p>
            <a:r>
              <a:rPr lang="en-US" dirty="0">
                <a:cs typeface="Calibri"/>
              </a:rPr>
              <a:t>Vote </a:t>
            </a:r>
            <a:r>
              <a:rPr lang="en-US" i="1" u="sng" dirty="0">
                <a:cs typeface="Calibri"/>
              </a:rPr>
              <a:t>early</a:t>
            </a:r>
            <a:r>
              <a:rPr lang="en-US" dirty="0">
                <a:cs typeface="Calibri"/>
              </a:rPr>
              <a:t> in person</a:t>
            </a:r>
          </a:p>
          <a:p>
            <a:pPr lvl="1"/>
            <a:r>
              <a:rPr lang="en-US" sz="1800" dirty="0">
                <a:cs typeface="Calibri"/>
              </a:rPr>
              <a:t>Available at your local election office. Find yours at the MN Secretary of State </a:t>
            </a:r>
            <a:r>
              <a:rPr lang="en-US" sz="1800" dirty="0">
                <a:cs typeface="Calibri"/>
                <a:hlinkClick r:id="rId6"/>
              </a:rPr>
              <a:t>website</a:t>
            </a:r>
            <a:r>
              <a:rPr lang="en-US" sz="1800" dirty="0">
                <a:cs typeface="Calibri"/>
              </a:rPr>
              <a:t>, or find your local state’s Secretary of State website </a:t>
            </a:r>
            <a:r>
              <a:rPr lang="en-US" sz="1800" dirty="0">
                <a:cs typeface="Calibri"/>
                <a:hlinkClick r:id="rId7"/>
              </a:rPr>
              <a:t>here</a:t>
            </a:r>
            <a:endParaRPr lang="en-US" sz="1800" dirty="0">
              <a:cs typeface="Calibri"/>
            </a:endParaRPr>
          </a:p>
          <a:p>
            <a:pPr lvl="1"/>
            <a:r>
              <a:rPr lang="en-US" sz="1800" dirty="0">
                <a:cs typeface="Calibri"/>
              </a:rPr>
              <a:t>MN – Available September 19th – November 2nd </a:t>
            </a:r>
          </a:p>
          <a:p>
            <a:r>
              <a:rPr lang="en-US" dirty="0">
                <a:cs typeface="Calibri"/>
              </a:rPr>
              <a:t>Need Assistance or Special Accommodations? Help is available!</a:t>
            </a:r>
          </a:p>
          <a:p>
            <a:pPr lvl="1"/>
            <a:r>
              <a:rPr lang="en-US" sz="1800" dirty="0">
                <a:cs typeface="Calibri"/>
              </a:rPr>
              <a:t> </a:t>
            </a:r>
            <a:r>
              <a:rPr lang="en-US" sz="1800" dirty="0">
                <a:cs typeface="Calibri"/>
                <a:hlinkClick r:id="rId8"/>
              </a:rPr>
              <a:t>2020 Voter Assistance Tip Sheet</a:t>
            </a:r>
            <a:r>
              <a:rPr lang="en-US" sz="1800" dirty="0">
                <a:cs typeface="Calibri"/>
              </a:rPr>
              <a:t>, 1-877-600-VOTE</a:t>
            </a:r>
            <a:endParaRPr lang="en-US" sz="1800" dirty="0">
              <a:cs typeface="Calibri"/>
              <a:hlinkClick r:id="rId8"/>
            </a:endParaRPr>
          </a:p>
        </p:txBody>
      </p:sp>
    </p:spTree>
    <p:extLst>
      <p:ext uri="{BB962C8B-B14F-4D97-AF65-F5344CB8AC3E}">
        <p14:creationId xmlns:p14="http://schemas.microsoft.com/office/powerpoint/2010/main" val="150386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B0424-BFDC-49BF-B653-9F7EB616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686" y="1868556"/>
            <a:ext cx="4531345" cy="2475062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cs typeface="Calibri Light"/>
              </a:rPr>
              <a:t>Final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F994F-BE55-4776-B652-882D49E38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320040"/>
            <a:ext cx="6377769" cy="60211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200" dirty="0">
                <a:cs typeface="Calibri"/>
              </a:rPr>
              <a:t>Check the status of your absentee ballot:</a:t>
            </a:r>
          </a:p>
          <a:p>
            <a:pPr lvl="1"/>
            <a:r>
              <a:rPr lang="en-US" sz="2200" dirty="0">
                <a:ea typeface="+mn-lt"/>
                <a:cs typeface="+mn-lt"/>
              </a:rPr>
              <a:t>Verify that your ballot was received and counted </a:t>
            </a:r>
            <a:r>
              <a:rPr lang="en-US" sz="2200" dirty="0">
                <a:ea typeface="+mn-lt"/>
                <a:cs typeface="+mn-lt"/>
                <a:hlinkClick r:id="rId2"/>
              </a:rPr>
              <a:t>here</a:t>
            </a:r>
            <a:r>
              <a:rPr lang="en-US" sz="2200" dirty="0">
                <a:ea typeface="+mn-lt"/>
                <a:cs typeface="+mn-lt"/>
              </a:rPr>
              <a:t> (MN voters), or see if your local state provides tracking services </a:t>
            </a:r>
            <a:r>
              <a:rPr lang="en-US" sz="2200" dirty="0">
                <a:ea typeface="+mn-lt"/>
                <a:cs typeface="+mn-lt"/>
                <a:hlinkClick r:id="rId3"/>
              </a:rPr>
              <a:t>here</a:t>
            </a:r>
            <a:endParaRPr lang="en-US" sz="2200" dirty="0">
              <a:ea typeface="+mn-lt"/>
              <a:cs typeface="+mn-lt"/>
            </a:endParaRPr>
          </a:p>
          <a:p>
            <a:r>
              <a:rPr lang="en-US" sz="2200" dirty="0">
                <a:ea typeface="+mn-lt"/>
                <a:cs typeface="+mn-lt"/>
              </a:rPr>
              <a:t>Marshall Community Transit is free for students with your Mustang ID. Refer to their </a:t>
            </a:r>
            <a:r>
              <a:rPr lang="en-US" sz="2200" dirty="0">
                <a:ea typeface="+mn-lt"/>
                <a:cs typeface="+mn-lt"/>
                <a:hlinkClick r:id="rId4"/>
              </a:rPr>
              <a:t>website</a:t>
            </a:r>
            <a:r>
              <a:rPr lang="en-US" sz="2200" dirty="0">
                <a:ea typeface="+mn-lt"/>
                <a:cs typeface="+mn-lt"/>
              </a:rPr>
              <a:t> for Red and Blue route information and hours of service </a:t>
            </a:r>
            <a:endParaRPr lang="en-US" sz="2200" dirty="0">
              <a:cs typeface="Calibri"/>
            </a:endParaRPr>
          </a:p>
          <a:p>
            <a:r>
              <a:rPr lang="en-US" sz="2200" dirty="0">
                <a:cs typeface="Calibri"/>
              </a:rPr>
              <a:t>Remember that your vote counts! No matter who you vote for. Get out there and exercise your right </a:t>
            </a:r>
            <a:r>
              <a:rPr lang="en-US" sz="2200" dirty="0">
                <a:cs typeface="Calibri"/>
                <a:sym typeface="Wingdings" pitchFamily="2" charset="2"/>
              </a:rPr>
              <a:t></a:t>
            </a:r>
          </a:p>
          <a:p>
            <a:r>
              <a:rPr lang="en-US" sz="2200" dirty="0">
                <a:cs typeface="Calibri"/>
                <a:sym typeface="Wingdings" pitchFamily="2" charset="2"/>
              </a:rPr>
              <a:t>If you have any questions, comments, or concerns regarding voting, please feel free to reach out to us: </a:t>
            </a:r>
            <a:r>
              <a:rPr lang="en-US" sz="2600" b="1" dirty="0">
                <a:solidFill>
                  <a:srgbClr val="FF0000"/>
                </a:solidFill>
                <a:cs typeface="Calibri"/>
                <a:sym typeface="Wingdings" pitchFamily="2" charset="2"/>
                <a:hlinkClick r:id="rId5"/>
              </a:rPr>
              <a:t>carter.mclaughlin@my.smsu.edu</a:t>
            </a:r>
            <a:endParaRPr lang="en-US" sz="2600" b="1" dirty="0">
              <a:solidFill>
                <a:srgbClr val="FF0000"/>
              </a:solidFill>
              <a:cs typeface="Calibri"/>
              <a:sym typeface="Wingdings" pitchFamily="2" charset="2"/>
            </a:endParaRPr>
          </a:p>
          <a:p>
            <a:r>
              <a:rPr lang="en-US" sz="2600" b="1" dirty="0">
                <a:solidFill>
                  <a:srgbClr val="FF0000"/>
                </a:solidFill>
                <a:cs typeface="Calibri"/>
                <a:sym typeface="Wingdings" pitchFamily="2" charset="2"/>
                <a:hlinkClick r:id="rId6"/>
              </a:rPr>
              <a:t>Isabella.Erickson@my.smsu.edu</a:t>
            </a:r>
            <a:r>
              <a:rPr lang="en-US" sz="2600" b="1" dirty="0">
                <a:solidFill>
                  <a:srgbClr val="FF0000"/>
                </a:solidFill>
                <a:cs typeface="Calibri"/>
                <a:sym typeface="Wingdings" pitchFamily="2" charset="2"/>
              </a:rPr>
              <a:t> </a:t>
            </a:r>
            <a:endParaRPr lang="en-US" sz="2600" b="1" dirty="0">
              <a:solidFill>
                <a:srgbClr val="FF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1053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92DD-F49A-4C38-A2D1-439C72D55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099" y="1931701"/>
            <a:ext cx="4525466" cy="247348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cs typeface="Calibri Light"/>
              </a:rPr>
              <a:t>Election Protection Hotline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B2B6B-8892-4CB0-AF17-B5B5B895F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4327" y="109526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Arial"/>
            </a:pPr>
            <a:endParaRPr lang="en-US" sz="3200" dirty="0">
              <a:cs typeface="Calibri"/>
            </a:endParaRPr>
          </a:p>
          <a:p>
            <a:pPr>
              <a:buFont typeface="Arial"/>
            </a:pPr>
            <a:r>
              <a:rPr lang="en-US" sz="3200" dirty="0">
                <a:cs typeface="Calibri"/>
              </a:rPr>
              <a:t>866-OUR-VOTE (866-687-8683)</a:t>
            </a:r>
            <a:endParaRPr lang="en-US" dirty="0"/>
          </a:p>
          <a:p>
            <a:pPr>
              <a:buFont typeface="Arial"/>
            </a:pPr>
            <a:r>
              <a:rPr lang="en-US" sz="3200" dirty="0">
                <a:cs typeface="Calibri"/>
              </a:rPr>
              <a:t>866ourvote.org</a:t>
            </a:r>
          </a:p>
        </p:txBody>
      </p:sp>
      <p:pic>
        <p:nvPicPr>
          <p:cNvPr id="16" name="Picture 16">
            <a:extLst>
              <a:ext uri="{FF2B5EF4-FFF2-40B4-BE49-F238E27FC236}">
                <a16:creationId xmlns:a16="http://schemas.microsoft.com/office/drawing/2014/main" id="{8D5B5F60-1CFB-48E6-8F33-D477FA033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4327" y="1526357"/>
            <a:ext cx="6386514" cy="150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030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Vote by Mail </a:t>
            </a:r>
            <a:r>
              <a:rPr lang="en-US" dirty="0">
                <a:hlinkClick r:id="rId3"/>
              </a:rPr>
              <a:t>studentsunited.org</a:t>
            </a:r>
            <a:endParaRPr lang="en-US" dirty="0"/>
          </a:p>
        </p:txBody>
      </p:sp>
      <p:pic>
        <p:nvPicPr>
          <p:cNvPr id="4" name="ZdymqkG5XE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27243" y="2439642"/>
            <a:ext cx="6937513" cy="415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0738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{19F3E7A2-F4A1-084B-8C00-73F4FD6F38BF}tf10001120</Template>
  <TotalTime>168</TotalTime>
  <Words>504</Words>
  <Application>Microsoft Office PowerPoint</Application>
  <PresentationFormat>Widescreen</PresentationFormat>
  <Paragraphs>50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Parcel</vt:lpstr>
      <vt:lpstr>2020 Election Registration and Voting Information</vt:lpstr>
      <vt:lpstr>Voter Registration</vt:lpstr>
      <vt:lpstr>Sample Ballot &amp; Candidate Info</vt:lpstr>
      <vt:lpstr>Voting Options</vt:lpstr>
      <vt:lpstr>Final Tips</vt:lpstr>
      <vt:lpstr>Election Protection Hotline</vt:lpstr>
      <vt:lpstr>How to Vote by Mail studentsunited.org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McLaughlin, Carter L</dc:creator>
  <cp:lastModifiedBy>Erickson, Isabella</cp:lastModifiedBy>
  <cp:revision>165</cp:revision>
  <dcterms:created xsi:type="dcterms:W3CDTF">2020-09-11T19:46:56Z</dcterms:created>
  <dcterms:modified xsi:type="dcterms:W3CDTF">2020-10-15T20:37:57Z</dcterms:modified>
</cp:coreProperties>
</file>